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rels" ContentType="application/vnd.openxmlformats-package.relationships+xml"/>
  <Default Extension="vml" ContentType="application/vnd.openxmlformats-officedocument.vmlDrawing"/>
  <Default Extension="bin" ContentType="application/vnd.openxmlformats-officedocument.oleObject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279"/>
  </p:notesMasterIdLst>
  <p:handoutMasterIdLst>
    <p:handoutMasterId r:id="rId280"/>
  </p:handoutMasterIdLst>
  <p:sldIdLst>
    <p:sldId id="284" r:id="rId2"/>
    <p:sldId id="580" r:id="rId3"/>
    <p:sldId id="290" r:id="rId4"/>
    <p:sldId id="295" r:id="rId5"/>
    <p:sldId id="296" r:id="rId6"/>
    <p:sldId id="301" r:id="rId7"/>
    <p:sldId id="297" r:id="rId8"/>
    <p:sldId id="265" r:id="rId9"/>
    <p:sldId id="263" r:id="rId10"/>
    <p:sldId id="266" r:id="rId11"/>
    <p:sldId id="264" r:id="rId12"/>
    <p:sldId id="267" r:id="rId13"/>
    <p:sldId id="268" r:id="rId14"/>
    <p:sldId id="269" r:id="rId15"/>
    <p:sldId id="270" r:id="rId16"/>
    <p:sldId id="271" r:id="rId17"/>
    <p:sldId id="275" r:id="rId18"/>
    <p:sldId id="276" r:id="rId19"/>
    <p:sldId id="272" r:id="rId20"/>
    <p:sldId id="277" r:id="rId21"/>
    <p:sldId id="273" r:id="rId22"/>
    <p:sldId id="278" r:id="rId23"/>
    <p:sldId id="274" r:id="rId24"/>
    <p:sldId id="279" r:id="rId25"/>
    <p:sldId id="280" r:id="rId26"/>
    <p:sldId id="281" r:id="rId27"/>
    <p:sldId id="282" r:id="rId28"/>
    <p:sldId id="298" r:id="rId29"/>
    <p:sldId id="302" r:id="rId30"/>
    <p:sldId id="257" r:id="rId31"/>
    <p:sldId id="299" r:id="rId32"/>
    <p:sldId id="303" r:id="rId33"/>
    <p:sldId id="300" r:id="rId34"/>
    <p:sldId id="309" r:id="rId35"/>
    <p:sldId id="314" r:id="rId36"/>
    <p:sldId id="304" r:id="rId37"/>
    <p:sldId id="310" r:id="rId38"/>
    <p:sldId id="311" r:id="rId39"/>
    <p:sldId id="315" r:id="rId40"/>
    <p:sldId id="333" r:id="rId41"/>
    <p:sldId id="317" r:id="rId42"/>
    <p:sldId id="325" r:id="rId43"/>
    <p:sldId id="319" r:id="rId44"/>
    <p:sldId id="320" r:id="rId45"/>
    <p:sldId id="321" r:id="rId46"/>
    <p:sldId id="322" r:id="rId47"/>
    <p:sldId id="324" r:id="rId48"/>
    <p:sldId id="323" r:id="rId49"/>
    <p:sldId id="326" r:id="rId50"/>
    <p:sldId id="332" r:id="rId51"/>
    <p:sldId id="330" r:id="rId52"/>
    <p:sldId id="331" r:id="rId53"/>
    <p:sldId id="318" r:id="rId54"/>
    <p:sldId id="343" r:id="rId55"/>
    <p:sldId id="514" r:id="rId56"/>
    <p:sldId id="461" r:id="rId57"/>
    <p:sldId id="460" r:id="rId58"/>
    <p:sldId id="459" r:id="rId59"/>
    <p:sldId id="458" r:id="rId60"/>
    <p:sldId id="457" r:id="rId61"/>
    <p:sldId id="456" r:id="rId62"/>
    <p:sldId id="455" r:id="rId63"/>
    <p:sldId id="454" r:id="rId64"/>
    <p:sldId id="453" r:id="rId65"/>
    <p:sldId id="684" r:id="rId66"/>
    <p:sldId id="512" r:id="rId67"/>
    <p:sldId id="685" r:id="rId68"/>
    <p:sldId id="686" r:id="rId69"/>
    <p:sldId id="687" r:id="rId70"/>
    <p:sldId id="513" r:id="rId71"/>
    <p:sldId id="515" r:id="rId72"/>
    <p:sldId id="517" r:id="rId73"/>
    <p:sldId id="770" r:id="rId74"/>
    <p:sldId id="771" r:id="rId75"/>
    <p:sldId id="772" r:id="rId76"/>
    <p:sldId id="723" r:id="rId77"/>
    <p:sldId id="724" r:id="rId78"/>
    <p:sldId id="730" r:id="rId79"/>
    <p:sldId id="725" r:id="rId80"/>
    <p:sldId id="728" r:id="rId81"/>
    <p:sldId id="729" r:id="rId82"/>
    <p:sldId id="731" r:id="rId83"/>
    <p:sldId id="726" r:id="rId84"/>
    <p:sldId id="727" r:id="rId85"/>
    <p:sldId id="352" r:id="rId86"/>
    <p:sldId id="462" r:id="rId87"/>
    <p:sldId id="463" r:id="rId88"/>
    <p:sldId id="353" r:id="rId89"/>
    <p:sldId id="354" r:id="rId90"/>
    <p:sldId id="358" r:id="rId91"/>
    <p:sldId id="351" r:id="rId92"/>
    <p:sldId id="367" r:id="rId93"/>
    <p:sldId id="732" r:id="rId94"/>
    <p:sldId id="360" r:id="rId95"/>
    <p:sldId id="363" r:id="rId96"/>
    <p:sldId id="364" r:id="rId97"/>
    <p:sldId id="362" r:id="rId98"/>
    <p:sldId id="344" r:id="rId99"/>
    <p:sldId id="368" r:id="rId100"/>
    <p:sldId id="369" r:id="rId101"/>
    <p:sldId id="366" r:id="rId102"/>
    <p:sldId id="370" r:id="rId103"/>
    <p:sldId id="371" r:id="rId104"/>
    <p:sldId id="474" r:id="rId105"/>
    <p:sldId id="365" r:id="rId106"/>
    <p:sldId id="372" r:id="rId107"/>
    <p:sldId id="373" r:id="rId108"/>
    <p:sldId id="376" r:id="rId109"/>
    <p:sldId id="345" r:id="rId110"/>
    <p:sldId id="378" r:id="rId111"/>
    <p:sldId id="379" r:id="rId112"/>
    <p:sldId id="464" r:id="rId113"/>
    <p:sldId id="740" r:id="rId114"/>
    <p:sldId id="743" r:id="rId115"/>
    <p:sldId id="380" r:id="rId116"/>
    <p:sldId id="381" r:id="rId117"/>
    <p:sldId id="382" r:id="rId118"/>
    <p:sldId id="383" r:id="rId119"/>
    <p:sldId id="384" r:id="rId120"/>
    <p:sldId id="385" r:id="rId121"/>
    <p:sldId id="386" r:id="rId122"/>
    <p:sldId id="387" r:id="rId123"/>
    <p:sldId id="388" r:id="rId124"/>
    <p:sldId id="389" r:id="rId125"/>
    <p:sldId id="395" r:id="rId126"/>
    <p:sldId id="390" r:id="rId127"/>
    <p:sldId id="391" r:id="rId128"/>
    <p:sldId id="392" r:id="rId129"/>
    <p:sldId id="393" r:id="rId130"/>
    <p:sldId id="394" r:id="rId131"/>
    <p:sldId id="396" r:id="rId132"/>
    <p:sldId id="415" r:id="rId133"/>
    <p:sldId id="433" r:id="rId134"/>
    <p:sldId id="397" r:id="rId135"/>
    <p:sldId id="398" r:id="rId136"/>
    <p:sldId id="401" r:id="rId137"/>
    <p:sldId id="405" r:id="rId138"/>
    <p:sldId id="511" r:id="rId139"/>
    <p:sldId id="504" r:id="rId140"/>
    <p:sldId id="505" r:id="rId141"/>
    <p:sldId id="506" r:id="rId142"/>
    <p:sldId id="508" r:id="rId143"/>
    <p:sldId id="509" r:id="rId144"/>
    <p:sldId id="739" r:id="rId145"/>
    <p:sldId id="510" r:id="rId146"/>
    <p:sldId id="507" r:id="rId147"/>
    <p:sldId id="406" r:id="rId148"/>
    <p:sldId id="407" r:id="rId149"/>
    <p:sldId id="408" r:id="rId150"/>
    <p:sldId id="465" r:id="rId151"/>
    <p:sldId id="467" r:id="rId152"/>
    <p:sldId id="479" r:id="rId153"/>
    <p:sldId id="409" r:id="rId154"/>
    <p:sldId id="410" r:id="rId155"/>
    <p:sldId id="411" r:id="rId156"/>
    <p:sldId id="412" r:id="rId157"/>
    <p:sldId id="417" r:id="rId158"/>
    <p:sldId id="413" r:id="rId159"/>
    <p:sldId id="414" r:id="rId160"/>
    <p:sldId id="418" r:id="rId161"/>
    <p:sldId id="420" r:id="rId162"/>
    <p:sldId id="429" r:id="rId163"/>
    <p:sldId id="430" r:id="rId164"/>
    <p:sldId id="431" r:id="rId165"/>
    <p:sldId id="432" r:id="rId166"/>
    <p:sldId id="421" r:id="rId167"/>
    <p:sldId id="422" r:id="rId168"/>
    <p:sldId id="434" r:id="rId169"/>
    <p:sldId id="423" r:id="rId170"/>
    <p:sldId id="435" r:id="rId171"/>
    <p:sldId id="424" r:id="rId172"/>
    <p:sldId id="722" r:id="rId173"/>
    <p:sldId id="688" r:id="rId174"/>
    <p:sldId id="690" r:id="rId175"/>
    <p:sldId id="691" r:id="rId176"/>
    <p:sldId id="692" r:id="rId177"/>
    <p:sldId id="693" r:id="rId178"/>
    <p:sldId id="694" r:id="rId179"/>
    <p:sldId id="695" r:id="rId180"/>
    <p:sldId id="761" r:id="rId181"/>
    <p:sldId id="763" r:id="rId182"/>
    <p:sldId id="762" r:id="rId183"/>
    <p:sldId id="704" r:id="rId184"/>
    <p:sldId id="705" r:id="rId185"/>
    <p:sldId id="708" r:id="rId186"/>
    <p:sldId id="709" r:id="rId187"/>
    <p:sldId id="710" r:id="rId188"/>
    <p:sldId id="711" r:id="rId189"/>
    <p:sldId id="712" r:id="rId190"/>
    <p:sldId id="713" r:id="rId191"/>
    <p:sldId id="714" r:id="rId192"/>
    <p:sldId id="715" r:id="rId193"/>
    <p:sldId id="716" r:id="rId194"/>
    <p:sldId id="717" r:id="rId195"/>
    <p:sldId id="718" r:id="rId196"/>
    <p:sldId id="719" r:id="rId197"/>
    <p:sldId id="720" r:id="rId198"/>
    <p:sldId id="721" r:id="rId199"/>
    <p:sldId id="527" r:id="rId200"/>
    <p:sldId id="773" r:id="rId201"/>
    <p:sldId id="529" r:id="rId202"/>
    <p:sldId id="530" r:id="rId203"/>
    <p:sldId id="531" r:id="rId204"/>
    <p:sldId id="532" r:id="rId205"/>
    <p:sldId id="533" r:id="rId206"/>
    <p:sldId id="534" r:id="rId207"/>
    <p:sldId id="535" r:id="rId208"/>
    <p:sldId id="536" r:id="rId209"/>
    <p:sldId id="537" r:id="rId210"/>
    <p:sldId id="538" r:id="rId211"/>
    <p:sldId id="539" r:id="rId212"/>
    <p:sldId id="540" r:id="rId213"/>
    <p:sldId id="541" r:id="rId214"/>
    <p:sldId id="542" r:id="rId215"/>
    <p:sldId id="543" r:id="rId216"/>
    <p:sldId id="544" r:id="rId217"/>
    <p:sldId id="545" r:id="rId218"/>
    <p:sldId id="546" r:id="rId219"/>
    <p:sldId id="547" r:id="rId220"/>
    <p:sldId id="548" r:id="rId221"/>
    <p:sldId id="549" r:id="rId222"/>
    <p:sldId id="550" r:id="rId223"/>
    <p:sldId id="436" r:id="rId224"/>
    <p:sldId id="439" r:id="rId225"/>
    <p:sldId id="440" r:id="rId226"/>
    <p:sldId id="425" r:id="rId227"/>
    <p:sldId id="518" r:id="rId228"/>
    <p:sldId id="494" r:id="rId229"/>
    <p:sldId id="495" r:id="rId230"/>
    <p:sldId id="733" r:id="rId231"/>
    <p:sldId id="496" r:id="rId232"/>
    <p:sldId id="734" r:id="rId233"/>
    <p:sldId id="445" r:id="rId234"/>
    <p:sldId id="470" r:id="rId235"/>
    <p:sldId id="551" r:id="rId236"/>
    <p:sldId id="471" r:id="rId237"/>
    <p:sldId id="473" r:id="rId238"/>
    <p:sldId id="498" r:id="rId239"/>
    <p:sldId id="499" r:id="rId240"/>
    <p:sldId id="500" r:id="rId241"/>
    <p:sldId id="501" r:id="rId242"/>
    <p:sldId id="606" r:id="rId243"/>
    <p:sldId id="521" r:id="rId244"/>
    <p:sldId id="522" r:id="rId245"/>
    <p:sldId id="525" r:id="rId246"/>
    <p:sldId id="611" r:id="rId247"/>
    <p:sldId id="612" r:id="rId248"/>
    <p:sldId id="608" r:id="rId249"/>
    <p:sldId id="752" r:id="rId250"/>
    <p:sldId id="609" r:id="rId251"/>
    <p:sldId id="753" r:id="rId252"/>
    <p:sldId id="610" r:id="rId253"/>
    <p:sldId id="750" r:id="rId254"/>
    <p:sldId id="746" r:id="rId255"/>
    <p:sldId id="754" r:id="rId256"/>
    <p:sldId id="613" r:id="rId257"/>
    <p:sldId id="450" r:id="rId258"/>
    <p:sldId id="476" r:id="rId259"/>
    <p:sldId id="477" r:id="rId260"/>
    <p:sldId id="475" r:id="rId261"/>
    <p:sldId id="451" r:id="rId262"/>
    <p:sldId id="452" r:id="rId263"/>
    <p:sldId id="478" r:id="rId264"/>
    <p:sldId id="442" r:id="rId265"/>
    <p:sldId id="428" r:id="rId266"/>
    <p:sldId id="441" r:id="rId267"/>
    <p:sldId id="443" r:id="rId268"/>
    <p:sldId id="444" r:id="rId269"/>
    <p:sldId id="683" r:id="rId270"/>
    <p:sldId id="674" r:id="rId271"/>
    <p:sldId id="675" r:id="rId272"/>
    <p:sldId id="676" r:id="rId273"/>
    <p:sldId id="677" r:id="rId274"/>
    <p:sldId id="678" r:id="rId275"/>
    <p:sldId id="679" r:id="rId276"/>
    <p:sldId id="681" r:id="rId277"/>
    <p:sldId id="682" r:id="rId278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2800" i="1" kern="1200">
        <a:solidFill>
          <a:schemeClr val="tx1"/>
        </a:solidFill>
        <a:latin typeface="Times New Roman" charset="0"/>
        <a:ea typeface="+mn-ea"/>
        <a:cs typeface="+mn-cs"/>
      </a:defRPr>
    </a:lvl5pPr>
    <a:lvl6pPr marL="2286000" algn="l" defTabSz="914400" rtl="0" eaLnBrk="1" latinLnBrk="0" hangingPunct="1">
      <a:defRPr sz="2800" i="1" kern="1200">
        <a:solidFill>
          <a:schemeClr val="tx1"/>
        </a:solidFill>
        <a:latin typeface="Times New Roman" charset="0"/>
        <a:ea typeface="+mn-ea"/>
        <a:cs typeface="+mn-cs"/>
      </a:defRPr>
    </a:lvl6pPr>
    <a:lvl7pPr marL="2743200" algn="l" defTabSz="914400" rtl="0" eaLnBrk="1" latinLnBrk="0" hangingPunct="1">
      <a:defRPr sz="2800" i="1" kern="1200">
        <a:solidFill>
          <a:schemeClr val="tx1"/>
        </a:solidFill>
        <a:latin typeface="Times New Roman" charset="0"/>
        <a:ea typeface="+mn-ea"/>
        <a:cs typeface="+mn-cs"/>
      </a:defRPr>
    </a:lvl7pPr>
    <a:lvl8pPr marL="3200400" algn="l" defTabSz="914400" rtl="0" eaLnBrk="1" latinLnBrk="0" hangingPunct="1">
      <a:defRPr sz="2800" i="1" kern="1200">
        <a:solidFill>
          <a:schemeClr val="tx1"/>
        </a:solidFill>
        <a:latin typeface="Times New Roman" charset="0"/>
        <a:ea typeface="+mn-ea"/>
        <a:cs typeface="+mn-cs"/>
      </a:defRPr>
    </a:lvl8pPr>
    <a:lvl9pPr marL="3657600" algn="l" defTabSz="914400" rtl="0" eaLnBrk="1" latinLnBrk="0" hangingPunct="1">
      <a:defRPr sz="2800" i="1" kern="1200">
        <a:solidFill>
          <a:schemeClr val="tx1"/>
        </a:solidFill>
        <a:latin typeface="Times New Roman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976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99"/>
    <a:srgbClr val="FF99FF"/>
    <a:srgbClr val="33CC33"/>
    <a:srgbClr val="33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04" autoAdjust="0"/>
    <p:restoredTop sz="94634" autoAdjust="0"/>
  </p:normalViewPr>
  <p:slideViewPr>
    <p:cSldViewPr>
      <p:cViewPr varScale="1">
        <p:scale>
          <a:sx n="100" d="100"/>
          <a:sy n="100" d="100"/>
        </p:scale>
        <p:origin x="560" y="168"/>
      </p:cViewPr>
      <p:guideLst>
        <p:guide orient="horz" pos="2160"/>
        <p:guide pos="297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7718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06" Type="http://schemas.openxmlformats.org/officeDocument/2006/relationships/slide" Target="slides/slide105.xml"/><Relationship Id="rId107" Type="http://schemas.openxmlformats.org/officeDocument/2006/relationships/slide" Target="slides/slide106.xml"/><Relationship Id="rId108" Type="http://schemas.openxmlformats.org/officeDocument/2006/relationships/slide" Target="slides/slide107.xml"/><Relationship Id="rId109" Type="http://schemas.openxmlformats.org/officeDocument/2006/relationships/slide" Target="slides/slide108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slide" Target="slides/slide76.xml"/><Relationship Id="rId78" Type="http://schemas.openxmlformats.org/officeDocument/2006/relationships/slide" Target="slides/slide77.xml"/><Relationship Id="rId79" Type="http://schemas.openxmlformats.org/officeDocument/2006/relationships/slide" Target="slides/slide78.xml"/><Relationship Id="rId170" Type="http://schemas.openxmlformats.org/officeDocument/2006/relationships/slide" Target="slides/slide169.xml"/><Relationship Id="rId171" Type="http://schemas.openxmlformats.org/officeDocument/2006/relationships/slide" Target="slides/slide170.xml"/><Relationship Id="rId172" Type="http://schemas.openxmlformats.org/officeDocument/2006/relationships/slide" Target="slides/slide171.xml"/><Relationship Id="rId173" Type="http://schemas.openxmlformats.org/officeDocument/2006/relationships/slide" Target="slides/slide172.xml"/><Relationship Id="rId174" Type="http://schemas.openxmlformats.org/officeDocument/2006/relationships/slide" Target="slides/slide173.xml"/><Relationship Id="rId175" Type="http://schemas.openxmlformats.org/officeDocument/2006/relationships/slide" Target="slides/slide174.xml"/><Relationship Id="rId176" Type="http://schemas.openxmlformats.org/officeDocument/2006/relationships/slide" Target="slides/slide175.xml"/><Relationship Id="rId177" Type="http://schemas.openxmlformats.org/officeDocument/2006/relationships/slide" Target="slides/slide176.xml"/><Relationship Id="rId178" Type="http://schemas.openxmlformats.org/officeDocument/2006/relationships/slide" Target="slides/slide177.xml"/><Relationship Id="rId179" Type="http://schemas.openxmlformats.org/officeDocument/2006/relationships/slide" Target="slides/slide178.xml"/><Relationship Id="rId260" Type="http://schemas.openxmlformats.org/officeDocument/2006/relationships/slide" Target="slides/slide259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261" Type="http://schemas.openxmlformats.org/officeDocument/2006/relationships/slide" Target="slides/slide260.xml"/><Relationship Id="rId262" Type="http://schemas.openxmlformats.org/officeDocument/2006/relationships/slide" Target="slides/slide261.xml"/><Relationship Id="rId263" Type="http://schemas.openxmlformats.org/officeDocument/2006/relationships/slide" Target="slides/slide262.xml"/><Relationship Id="rId264" Type="http://schemas.openxmlformats.org/officeDocument/2006/relationships/slide" Target="slides/slide263.xml"/><Relationship Id="rId110" Type="http://schemas.openxmlformats.org/officeDocument/2006/relationships/slide" Target="slides/slide109.xml"/><Relationship Id="rId111" Type="http://schemas.openxmlformats.org/officeDocument/2006/relationships/slide" Target="slides/slide110.xml"/><Relationship Id="rId112" Type="http://schemas.openxmlformats.org/officeDocument/2006/relationships/slide" Target="slides/slide111.xml"/><Relationship Id="rId113" Type="http://schemas.openxmlformats.org/officeDocument/2006/relationships/slide" Target="slides/slide112.xml"/><Relationship Id="rId114" Type="http://schemas.openxmlformats.org/officeDocument/2006/relationships/slide" Target="slides/slide113.xml"/><Relationship Id="rId115" Type="http://schemas.openxmlformats.org/officeDocument/2006/relationships/slide" Target="slides/slide114.xml"/><Relationship Id="rId116" Type="http://schemas.openxmlformats.org/officeDocument/2006/relationships/slide" Target="slides/slide115.xml"/><Relationship Id="rId117" Type="http://schemas.openxmlformats.org/officeDocument/2006/relationships/slide" Target="slides/slide116.xml"/><Relationship Id="rId118" Type="http://schemas.openxmlformats.org/officeDocument/2006/relationships/slide" Target="slides/slide117.xml"/><Relationship Id="rId119" Type="http://schemas.openxmlformats.org/officeDocument/2006/relationships/slide" Target="slides/slide118.xml"/><Relationship Id="rId200" Type="http://schemas.openxmlformats.org/officeDocument/2006/relationships/slide" Target="slides/slide199.xml"/><Relationship Id="rId201" Type="http://schemas.openxmlformats.org/officeDocument/2006/relationships/slide" Target="slides/slide200.xml"/><Relationship Id="rId202" Type="http://schemas.openxmlformats.org/officeDocument/2006/relationships/slide" Target="slides/slide201.xml"/><Relationship Id="rId203" Type="http://schemas.openxmlformats.org/officeDocument/2006/relationships/slide" Target="slides/slide202.xml"/><Relationship Id="rId204" Type="http://schemas.openxmlformats.org/officeDocument/2006/relationships/slide" Target="slides/slide203.xml"/><Relationship Id="rId205" Type="http://schemas.openxmlformats.org/officeDocument/2006/relationships/slide" Target="slides/slide204.xml"/><Relationship Id="rId206" Type="http://schemas.openxmlformats.org/officeDocument/2006/relationships/slide" Target="slides/slide205.xml"/><Relationship Id="rId207" Type="http://schemas.openxmlformats.org/officeDocument/2006/relationships/slide" Target="slides/slide206.xml"/><Relationship Id="rId208" Type="http://schemas.openxmlformats.org/officeDocument/2006/relationships/slide" Target="slides/slide207.xml"/><Relationship Id="rId209" Type="http://schemas.openxmlformats.org/officeDocument/2006/relationships/slide" Target="slides/slide208.xml"/><Relationship Id="rId265" Type="http://schemas.openxmlformats.org/officeDocument/2006/relationships/slide" Target="slides/slide264.xml"/><Relationship Id="rId266" Type="http://schemas.openxmlformats.org/officeDocument/2006/relationships/slide" Target="slides/slide265.xml"/><Relationship Id="rId267" Type="http://schemas.openxmlformats.org/officeDocument/2006/relationships/slide" Target="slides/slide266.xml"/><Relationship Id="rId268" Type="http://schemas.openxmlformats.org/officeDocument/2006/relationships/slide" Target="slides/slide267.xml"/><Relationship Id="rId269" Type="http://schemas.openxmlformats.org/officeDocument/2006/relationships/slide" Target="slides/slide26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80" Type="http://schemas.openxmlformats.org/officeDocument/2006/relationships/slide" Target="slides/slide79.xml"/><Relationship Id="rId81" Type="http://schemas.openxmlformats.org/officeDocument/2006/relationships/slide" Target="slides/slide80.xml"/><Relationship Id="rId82" Type="http://schemas.openxmlformats.org/officeDocument/2006/relationships/slide" Target="slides/slide81.xml"/><Relationship Id="rId83" Type="http://schemas.openxmlformats.org/officeDocument/2006/relationships/slide" Target="slides/slide82.xml"/><Relationship Id="rId84" Type="http://schemas.openxmlformats.org/officeDocument/2006/relationships/slide" Target="slides/slide83.xml"/><Relationship Id="rId85" Type="http://schemas.openxmlformats.org/officeDocument/2006/relationships/slide" Target="slides/slide84.xml"/><Relationship Id="rId86" Type="http://schemas.openxmlformats.org/officeDocument/2006/relationships/slide" Target="slides/slide85.xml"/><Relationship Id="rId87" Type="http://schemas.openxmlformats.org/officeDocument/2006/relationships/slide" Target="slides/slide86.xml"/><Relationship Id="rId88" Type="http://schemas.openxmlformats.org/officeDocument/2006/relationships/slide" Target="slides/slide87.xml"/><Relationship Id="rId89" Type="http://schemas.openxmlformats.org/officeDocument/2006/relationships/slide" Target="slides/slide88.xml"/><Relationship Id="rId180" Type="http://schemas.openxmlformats.org/officeDocument/2006/relationships/slide" Target="slides/slide179.xml"/><Relationship Id="rId181" Type="http://schemas.openxmlformats.org/officeDocument/2006/relationships/slide" Target="slides/slide180.xml"/><Relationship Id="rId182" Type="http://schemas.openxmlformats.org/officeDocument/2006/relationships/slide" Target="slides/slide181.xml"/><Relationship Id="rId183" Type="http://schemas.openxmlformats.org/officeDocument/2006/relationships/slide" Target="slides/slide182.xml"/><Relationship Id="rId184" Type="http://schemas.openxmlformats.org/officeDocument/2006/relationships/slide" Target="slides/slide183.xml"/><Relationship Id="rId185" Type="http://schemas.openxmlformats.org/officeDocument/2006/relationships/slide" Target="slides/slide184.xml"/><Relationship Id="rId186" Type="http://schemas.openxmlformats.org/officeDocument/2006/relationships/slide" Target="slides/slide185.xml"/><Relationship Id="rId187" Type="http://schemas.openxmlformats.org/officeDocument/2006/relationships/slide" Target="slides/slide186.xml"/><Relationship Id="rId188" Type="http://schemas.openxmlformats.org/officeDocument/2006/relationships/slide" Target="slides/slide187.xml"/><Relationship Id="rId189" Type="http://schemas.openxmlformats.org/officeDocument/2006/relationships/slide" Target="slides/slide188.xml"/><Relationship Id="rId270" Type="http://schemas.openxmlformats.org/officeDocument/2006/relationships/slide" Target="slides/slide269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271" Type="http://schemas.openxmlformats.org/officeDocument/2006/relationships/slide" Target="slides/slide270.xml"/><Relationship Id="rId272" Type="http://schemas.openxmlformats.org/officeDocument/2006/relationships/slide" Target="slides/slide271.xml"/><Relationship Id="rId273" Type="http://schemas.openxmlformats.org/officeDocument/2006/relationships/slide" Target="slides/slide272.xml"/><Relationship Id="rId274" Type="http://schemas.openxmlformats.org/officeDocument/2006/relationships/slide" Target="slides/slide273.xml"/><Relationship Id="rId120" Type="http://schemas.openxmlformats.org/officeDocument/2006/relationships/slide" Target="slides/slide119.xml"/><Relationship Id="rId121" Type="http://schemas.openxmlformats.org/officeDocument/2006/relationships/slide" Target="slides/slide120.xml"/><Relationship Id="rId122" Type="http://schemas.openxmlformats.org/officeDocument/2006/relationships/slide" Target="slides/slide121.xml"/><Relationship Id="rId123" Type="http://schemas.openxmlformats.org/officeDocument/2006/relationships/slide" Target="slides/slide122.xml"/><Relationship Id="rId124" Type="http://schemas.openxmlformats.org/officeDocument/2006/relationships/slide" Target="slides/slide123.xml"/><Relationship Id="rId125" Type="http://schemas.openxmlformats.org/officeDocument/2006/relationships/slide" Target="slides/slide124.xml"/><Relationship Id="rId126" Type="http://schemas.openxmlformats.org/officeDocument/2006/relationships/slide" Target="slides/slide125.xml"/><Relationship Id="rId127" Type="http://schemas.openxmlformats.org/officeDocument/2006/relationships/slide" Target="slides/slide126.xml"/><Relationship Id="rId128" Type="http://schemas.openxmlformats.org/officeDocument/2006/relationships/slide" Target="slides/slide127.xml"/><Relationship Id="rId129" Type="http://schemas.openxmlformats.org/officeDocument/2006/relationships/slide" Target="slides/slide128.xml"/><Relationship Id="rId210" Type="http://schemas.openxmlformats.org/officeDocument/2006/relationships/slide" Target="slides/slide209.xml"/><Relationship Id="rId211" Type="http://schemas.openxmlformats.org/officeDocument/2006/relationships/slide" Target="slides/slide210.xml"/><Relationship Id="rId212" Type="http://schemas.openxmlformats.org/officeDocument/2006/relationships/slide" Target="slides/slide211.xml"/><Relationship Id="rId213" Type="http://schemas.openxmlformats.org/officeDocument/2006/relationships/slide" Target="slides/slide212.xml"/><Relationship Id="rId214" Type="http://schemas.openxmlformats.org/officeDocument/2006/relationships/slide" Target="slides/slide213.xml"/><Relationship Id="rId215" Type="http://schemas.openxmlformats.org/officeDocument/2006/relationships/slide" Target="slides/slide214.xml"/><Relationship Id="rId216" Type="http://schemas.openxmlformats.org/officeDocument/2006/relationships/slide" Target="slides/slide215.xml"/><Relationship Id="rId217" Type="http://schemas.openxmlformats.org/officeDocument/2006/relationships/slide" Target="slides/slide216.xml"/><Relationship Id="rId218" Type="http://schemas.openxmlformats.org/officeDocument/2006/relationships/slide" Target="slides/slide217.xml"/><Relationship Id="rId219" Type="http://schemas.openxmlformats.org/officeDocument/2006/relationships/slide" Target="slides/slide218.xml"/><Relationship Id="rId275" Type="http://schemas.openxmlformats.org/officeDocument/2006/relationships/slide" Target="slides/slide274.xml"/><Relationship Id="rId276" Type="http://schemas.openxmlformats.org/officeDocument/2006/relationships/slide" Target="slides/slide275.xml"/><Relationship Id="rId277" Type="http://schemas.openxmlformats.org/officeDocument/2006/relationships/slide" Target="slides/slide276.xml"/><Relationship Id="rId278" Type="http://schemas.openxmlformats.org/officeDocument/2006/relationships/slide" Target="slides/slide277.xml"/><Relationship Id="rId279" Type="http://schemas.openxmlformats.org/officeDocument/2006/relationships/notesMaster" Target="notesMasters/notesMaster1.xml"/><Relationship Id="rId90" Type="http://schemas.openxmlformats.org/officeDocument/2006/relationships/slide" Target="slides/slide89.xml"/><Relationship Id="rId91" Type="http://schemas.openxmlformats.org/officeDocument/2006/relationships/slide" Target="slides/slide90.xml"/><Relationship Id="rId92" Type="http://schemas.openxmlformats.org/officeDocument/2006/relationships/slide" Target="slides/slide91.xml"/><Relationship Id="rId93" Type="http://schemas.openxmlformats.org/officeDocument/2006/relationships/slide" Target="slides/slide92.xml"/><Relationship Id="rId94" Type="http://schemas.openxmlformats.org/officeDocument/2006/relationships/slide" Target="slides/slide93.xml"/><Relationship Id="rId95" Type="http://schemas.openxmlformats.org/officeDocument/2006/relationships/slide" Target="slides/slide94.xml"/><Relationship Id="rId96" Type="http://schemas.openxmlformats.org/officeDocument/2006/relationships/slide" Target="slides/slide95.xml"/><Relationship Id="rId97" Type="http://schemas.openxmlformats.org/officeDocument/2006/relationships/slide" Target="slides/slide96.xml"/><Relationship Id="rId98" Type="http://schemas.openxmlformats.org/officeDocument/2006/relationships/slide" Target="slides/slide97.xml"/><Relationship Id="rId99" Type="http://schemas.openxmlformats.org/officeDocument/2006/relationships/slide" Target="slides/slide98.xml"/><Relationship Id="rId190" Type="http://schemas.openxmlformats.org/officeDocument/2006/relationships/slide" Target="slides/slide189.xml"/><Relationship Id="rId191" Type="http://schemas.openxmlformats.org/officeDocument/2006/relationships/slide" Target="slides/slide190.xml"/><Relationship Id="rId192" Type="http://schemas.openxmlformats.org/officeDocument/2006/relationships/slide" Target="slides/slide191.xml"/><Relationship Id="rId193" Type="http://schemas.openxmlformats.org/officeDocument/2006/relationships/slide" Target="slides/slide192.xml"/><Relationship Id="rId194" Type="http://schemas.openxmlformats.org/officeDocument/2006/relationships/slide" Target="slides/slide193.xml"/><Relationship Id="rId195" Type="http://schemas.openxmlformats.org/officeDocument/2006/relationships/slide" Target="slides/slide194.xml"/><Relationship Id="rId196" Type="http://schemas.openxmlformats.org/officeDocument/2006/relationships/slide" Target="slides/slide195.xml"/><Relationship Id="rId197" Type="http://schemas.openxmlformats.org/officeDocument/2006/relationships/slide" Target="slides/slide196.xml"/><Relationship Id="rId198" Type="http://schemas.openxmlformats.org/officeDocument/2006/relationships/slide" Target="slides/slide197.xml"/><Relationship Id="rId199" Type="http://schemas.openxmlformats.org/officeDocument/2006/relationships/slide" Target="slides/slide198.xml"/><Relationship Id="rId280" Type="http://schemas.openxmlformats.org/officeDocument/2006/relationships/handoutMaster" Target="handoutMasters/handoutMaster1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281" Type="http://schemas.openxmlformats.org/officeDocument/2006/relationships/presProps" Target="presProps.xml"/><Relationship Id="rId282" Type="http://schemas.openxmlformats.org/officeDocument/2006/relationships/viewProps" Target="viewProps.xml"/><Relationship Id="rId283" Type="http://schemas.openxmlformats.org/officeDocument/2006/relationships/theme" Target="theme/theme1.xml"/><Relationship Id="rId284" Type="http://schemas.openxmlformats.org/officeDocument/2006/relationships/tableStyles" Target="tableStyles.xml"/><Relationship Id="rId130" Type="http://schemas.openxmlformats.org/officeDocument/2006/relationships/slide" Target="slides/slide129.xml"/><Relationship Id="rId131" Type="http://schemas.openxmlformats.org/officeDocument/2006/relationships/slide" Target="slides/slide130.xml"/><Relationship Id="rId132" Type="http://schemas.openxmlformats.org/officeDocument/2006/relationships/slide" Target="slides/slide131.xml"/><Relationship Id="rId133" Type="http://schemas.openxmlformats.org/officeDocument/2006/relationships/slide" Target="slides/slide132.xml"/><Relationship Id="rId220" Type="http://schemas.openxmlformats.org/officeDocument/2006/relationships/slide" Target="slides/slide219.xml"/><Relationship Id="rId221" Type="http://schemas.openxmlformats.org/officeDocument/2006/relationships/slide" Target="slides/slide220.xml"/><Relationship Id="rId222" Type="http://schemas.openxmlformats.org/officeDocument/2006/relationships/slide" Target="slides/slide221.xml"/><Relationship Id="rId223" Type="http://schemas.openxmlformats.org/officeDocument/2006/relationships/slide" Target="slides/slide222.xml"/><Relationship Id="rId224" Type="http://schemas.openxmlformats.org/officeDocument/2006/relationships/slide" Target="slides/slide223.xml"/><Relationship Id="rId225" Type="http://schemas.openxmlformats.org/officeDocument/2006/relationships/slide" Target="slides/slide224.xml"/><Relationship Id="rId226" Type="http://schemas.openxmlformats.org/officeDocument/2006/relationships/slide" Target="slides/slide225.xml"/><Relationship Id="rId227" Type="http://schemas.openxmlformats.org/officeDocument/2006/relationships/slide" Target="slides/slide226.xml"/><Relationship Id="rId228" Type="http://schemas.openxmlformats.org/officeDocument/2006/relationships/slide" Target="slides/slide227.xml"/><Relationship Id="rId229" Type="http://schemas.openxmlformats.org/officeDocument/2006/relationships/slide" Target="slides/slide228.xml"/><Relationship Id="rId134" Type="http://schemas.openxmlformats.org/officeDocument/2006/relationships/slide" Target="slides/slide133.xml"/><Relationship Id="rId135" Type="http://schemas.openxmlformats.org/officeDocument/2006/relationships/slide" Target="slides/slide134.xml"/><Relationship Id="rId136" Type="http://schemas.openxmlformats.org/officeDocument/2006/relationships/slide" Target="slides/slide135.xml"/><Relationship Id="rId137" Type="http://schemas.openxmlformats.org/officeDocument/2006/relationships/slide" Target="slides/slide136.xml"/><Relationship Id="rId138" Type="http://schemas.openxmlformats.org/officeDocument/2006/relationships/slide" Target="slides/slide137.xml"/><Relationship Id="rId139" Type="http://schemas.openxmlformats.org/officeDocument/2006/relationships/slide" Target="slides/slide13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40" Type="http://schemas.openxmlformats.org/officeDocument/2006/relationships/slide" Target="slides/slide139.xml"/><Relationship Id="rId141" Type="http://schemas.openxmlformats.org/officeDocument/2006/relationships/slide" Target="slides/slide140.xml"/><Relationship Id="rId142" Type="http://schemas.openxmlformats.org/officeDocument/2006/relationships/slide" Target="slides/slide141.xml"/><Relationship Id="rId143" Type="http://schemas.openxmlformats.org/officeDocument/2006/relationships/slide" Target="slides/slide142.xml"/><Relationship Id="rId144" Type="http://schemas.openxmlformats.org/officeDocument/2006/relationships/slide" Target="slides/slide143.xml"/><Relationship Id="rId145" Type="http://schemas.openxmlformats.org/officeDocument/2006/relationships/slide" Target="slides/slide144.xml"/><Relationship Id="rId146" Type="http://schemas.openxmlformats.org/officeDocument/2006/relationships/slide" Target="slides/slide145.xml"/><Relationship Id="rId147" Type="http://schemas.openxmlformats.org/officeDocument/2006/relationships/slide" Target="slides/slide146.xml"/><Relationship Id="rId148" Type="http://schemas.openxmlformats.org/officeDocument/2006/relationships/slide" Target="slides/slide147.xml"/><Relationship Id="rId149" Type="http://schemas.openxmlformats.org/officeDocument/2006/relationships/slide" Target="slides/slide148.xml"/><Relationship Id="rId230" Type="http://schemas.openxmlformats.org/officeDocument/2006/relationships/slide" Target="slides/slide229.xml"/><Relationship Id="rId231" Type="http://schemas.openxmlformats.org/officeDocument/2006/relationships/slide" Target="slides/slide230.xml"/><Relationship Id="rId232" Type="http://schemas.openxmlformats.org/officeDocument/2006/relationships/slide" Target="slides/slide231.xml"/><Relationship Id="rId233" Type="http://schemas.openxmlformats.org/officeDocument/2006/relationships/slide" Target="slides/slide232.xml"/><Relationship Id="rId234" Type="http://schemas.openxmlformats.org/officeDocument/2006/relationships/slide" Target="slides/slide233.xml"/><Relationship Id="rId235" Type="http://schemas.openxmlformats.org/officeDocument/2006/relationships/slide" Target="slides/slide234.xml"/><Relationship Id="rId236" Type="http://schemas.openxmlformats.org/officeDocument/2006/relationships/slide" Target="slides/slide235.xml"/><Relationship Id="rId237" Type="http://schemas.openxmlformats.org/officeDocument/2006/relationships/slide" Target="slides/slide236.xml"/><Relationship Id="rId238" Type="http://schemas.openxmlformats.org/officeDocument/2006/relationships/slide" Target="slides/slide237.xml"/><Relationship Id="rId239" Type="http://schemas.openxmlformats.org/officeDocument/2006/relationships/slide" Target="slides/slide23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150" Type="http://schemas.openxmlformats.org/officeDocument/2006/relationships/slide" Target="slides/slide149.xml"/><Relationship Id="rId151" Type="http://schemas.openxmlformats.org/officeDocument/2006/relationships/slide" Target="slides/slide150.xml"/><Relationship Id="rId152" Type="http://schemas.openxmlformats.org/officeDocument/2006/relationships/slide" Target="slides/slide151.xml"/><Relationship Id="rId153" Type="http://schemas.openxmlformats.org/officeDocument/2006/relationships/slide" Target="slides/slide152.xml"/><Relationship Id="rId154" Type="http://schemas.openxmlformats.org/officeDocument/2006/relationships/slide" Target="slides/slide153.xml"/><Relationship Id="rId155" Type="http://schemas.openxmlformats.org/officeDocument/2006/relationships/slide" Target="slides/slide154.xml"/><Relationship Id="rId156" Type="http://schemas.openxmlformats.org/officeDocument/2006/relationships/slide" Target="slides/slide155.xml"/><Relationship Id="rId157" Type="http://schemas.openxmlformats.org/officeDocument/2006/relationships/slide" Target="slides/slide156.xml"/><Relationship Id="rId158" Type="http://schemas.openxmlformats.org/officeDocument/2006/relationships/slide" Target="slides/slide157.xml"/><Relationship Id="rId159" Type="http://schemas.openxmlformats.org/officeDocument/2006/relationships/slide" Target="slides/slide158.xml"/><Relationship Id="rId240" Type="http://schemas.openxmlformats.org/officeDocument/2006/relationships/slide" Target="slides/slide239.xml"/><Relationship Id="rId241" Type="http://schemas.openxmlformats.org/officeDocument/2006/relationships/slide" Target="slides/slide240.xml"/><Relationship Id="rId242" Type="http://schemas.openxmlformats.org/officeDocument/2006/relationships/slide" Target="slides/slide241.xml"/><Relationship Id="rId243" Type="http://schemas.openxmlformats.org/officeDocument/2006/relationships/slide" Target="slides/slide242.xml"/><Relationship Id="rId244" Type="http://schemas.openxmlformats.org/officeDocument/2006/relationships/slide" Target="slides/slide243.xml"/><Relationship Id="rId245" Type="http://schemas.openxmlformats.org/officeDocument/2006/relationships/slide" Target="slides/slide244.xml"/><Relationship Id="rId246" Type="http://schemas.openxmlformats.org/officeDocument/2006/relationships/slide" Target="slides/slide245.xml"/><Relationship Id="rId247" Type="http://schemas.openxmlformats.org/officeDocument/2006/relationships/slide" Target="slides/slide246.xml"/><Relationship Id="rId248" Type="http://schemas.openxmlformats.org/officeDocument/2006/relationships/slide" Target="slides/slide247.xml"/><Relationship Id="rId249" Type="http://schemas.openxmlformats.org/officeDocument/2006/relationships/slide" Target="slides/slide248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160" Type="http://schemas.openxmlformats.org/officeDocument/2006/relationships/slide" Target="slides/slide159.xml"/><Relationship Id="rId161" Type="http://schemas.openxmlformats.org/officeDocument/2006/relationships/slide" Target="slides/slide160.xml"/><Relationship Id="rId162" Type="http://schemas.openxmlformats.org/officeDocument/2006/relationships/slide" Target="slides/slide161.xml"/><Relationship Id="rId163" Type="http://schemas.openxmlformats.org/officeDocument/2006/relationships/slide" Target="slides/slide162.xml"/><Relationship Id="rId164" Type="http://schemas.openxmlformats.org/officeDocument/2006/relationships/slide" Target="slides/slide163.xml"/><Relationship Id="rId165" Type="http://schemas.openxmlformats.org/officeDocument/2006/relationships/slide" Target="slides/slide164.xml"/><Relationship Id="rId166" Type="http://schemas.openxmlformats.org/officeDocument/2006/relationships/slide" Target="slides/slide165.xml"/><Relationship Id="rId167" Type="http://schemas.openxmlformats.org/officeDocument/2006/relationships/slide" Target="slides/slide166.xml"/><Relationship Id="rId168" Type="http://schemas.openxmlformats.org/officeDocument/2006/relationships/slide" Target="slides/slide167.xml"/><Relationship Id="rId169" Type="http://schemas.openxmlformats.org/officeDocument/2006/relationships/slide" Target="slides/slide168.xml"/><Relationship Id="rId250" Type="http://schemas.openxmlformats.org/officeDocument/2006/relationships/slide" Target="slides/slide249.xml"/><Relationship Id="rId251" Type="http://schemas.openxmlformats.org/officeDocument/2006/relationships/slide" Target="slides/slide250.xml"/><Relationship Id="rId252" Type="http://schemas.openxmlformats.org/officeDocument/2006/relationships/slide" Target="slides/slide251.xml"/><Relationship Id="rId253" Type="http://schemas.openxmlformats.org/officeDocument/2006/relationships/slide" Target="slides/slide252.xml"/><Relationship Id="rId254" Type="http://schemas.openxmlformats.org/officeDocument/2006/relationships/slide" Target="slides/slide253.xml"/><Relationship Id="rId255" Type="http://schemas.openxmlformats.org/officeDocument/2006/relationships/slide" Target="slides/slide254.xml"/><Relationship Id="rId256" Type="http://schemas.openxmlformats.org/officeDocument/2006/relationships/slide" Target="slides/slide255.xml"/><Relationship Id="rId257" Type="http://schemas.openxmlformats.org/officeDocument/2006/relationships/slide" Target="slides/slide256.xml"/><Relationship Id="rId258" Type="http://schemas.openxmlformats.org/officeDocument/2006/relationships/slide" Target="slides/slide257.xml"/><Relationship Id="rId259" Type="http://schemas.openxmlformats.org/officeDocument/2006/relationships/slide" Target="slides/slide258.xml"/><Relationship Id="rId100" Type="http://schemas.openxmlformats.org/officeDocument/2006/relationships/slide" Target="slides/slide99.xml"/><Relationship Id="rId101" Type="http://schemas.openxmlformats.org/officeDocument/2006/relationships/slide" Target="slides/slide100.xml"/><Relationship Id="rId102" Type="http://schemas.openxmlformats.org/officeDocument/2006/relationships/slide" Target="slides/slide101.xml"/><Relationship Id="rId103" Type="http://schemas.openxmlformats.org/officeDocument/2006/relationships/slide" Target="slides/slide102.xml"/><Relationship Id="rId104" Type="http://schemas.openxmlformats.org/officeDocument/2006/relationships/slide" Target="slides/slide103.xml"/><Relationship Id="rId105" Type="http://schemas.openxmlformats.org/officeDocument/2006/relationships/slide" Target="slides/slide10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wmf"/><Relationship Id="rId2" Type="http://schemas.openxmlformats.org/officeDocument/2006/relationships/image" Target="../media/image6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Relationship Id="rId2" Type="http://schemas.openxmlformats.org/officeDocument/2006/relationships/image" Target="../media/image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png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i="0"/>
            </a:lvl1pPr>
          </a:lstStyle>
          <a:p>
            <a:endParaRPr lang="en-US" altLang="x-none"/>
          </a:p>
        </p:txBody>
      </p:sp>
      <p:sp>
        <p:nvSpPr>
          <p:cNvPr id="2775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endParaRPr lang="en-US" altLang="x-none"/>
          </a:p>
        </p:txBody>
      </p:sp>
      <p:sp>
        <p:nvSpPr>
          <p:cNvPr id="2775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i="0"/>
            </a:lvl1pPr>
          </a:lstStyle>
          <a:p>
            <a:endParaRPr lang="en-US" altLang="x-none"/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fld id="{775187B1-5708-5044-8064-5B0CC28B5D04}" type="slidenum">
              <a:rPr lang="en-US" altLang="x-none"/>
              <a:pPr/>
              <a:t>‹#›</a:t>
            </a:fld>
            <a:endParaRPr lang="en-US" altLang="x-non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i="0"/>
            </a:lvl1pPr>
          </a:lstStyle>
          <a:p>
            <a:endParaRPr lang="en-CA" altLang="x-none"/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endParaRPr lang="en-CA" altLang="x-none"/>
          </a:p>
        </p:txBody>
      </p:sp>
      <p:sp>
        <p:nvSpPr>
          <p:cNvPr id="76804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768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x-none"/>
              <a:t>Click to edit Master text styles</a:t>
            </a:r>
          </a:p>
          <a:p>
            <a:pPr lvl="1"/>
            <a:r>
              <a:rPr lang="en-CA" altLang="x-none"/>
              <a:t>Second level</a:t>
            </a:r>
          </a:p>
          <a:p>
            <a:pPr lvl="2"/>
            <a:r>
              <a:rPr lang="en-CA" altLang="x-none"/>
              <a:t>Third level</a:t>
            </a:r>
          </a:p>
          <a:p>
            <a:pPr lvl="3"/>
            <a:r>
              <a:rPr lang="en-CA" altLang="x-none"/>
              <a:t>Fourth level</a:t>
            </a:r>
          </a:p>
          <a:p>
            <a:pPr lvl="4"/>
            <a:r>
              <a:rPr lang="en-CA" altLang="x-none"/>
              <a:t>Fifth level</a:t>
            </a: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i="0"/>
            </a:lvl1pPr>
          </a:lstStyle>
          <a:p>
            <a:endParaRPr lang="en-CA" altLang="x-none"/>
          </a:p>
        </p:txBody>
      </p:sp>
      <p:sp>
        <p:nvSpPr>
          <p:cNvPr id="768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i="0"/>
            </a:lvl1pPr>
          </a:lstStyle>
          <a:p>
            <a:fld id="{74DE6514-5D6A-9741-A19F-67203876CE5A}" type="slidenum">
              <a:rPr lang="en-CA" altLang="x-none"/>
              <a:pPr/>
              <a:t>‹#›</a:t>
            </a:fld>
            <a:endParaRPr lang="en-CA" altLang="x-non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431B757-AF6A-4E4E-B176-8C3FE138C06A}" type="slidenum">
              <a:rPr lang="en-CA" altLang="x-none"/>
              <a:pPr/>
              <a:t>49</a:t>
            </a:fld>
            <a:endParaRPr lang="en-CA" altLang="x-none"/>
          </a:p>
        </p:txBody>
      </p:sp>
      <p:sp>
        <p:nvSpPr>
          <p:cNvPr id="7782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x-none"/>
              <a:t>78yhy77uuuuuuuuuuu7</a:t>
            </a:r>
            <a:endParaRPr lang="en-CA" altLang="x-none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40E2FA5-8FFC-394B-A4B8-BAC1D27D16C0}" type="slidenum">
              <a:rPr lang="en-CA" altLang="x-none"/>
              <a:pPr/>
              <a:t>50</a:t>
            </a:fld>
            <a:endParaRPr lang="en-CA" altLang="x-none"/>
          </a:p>
        </p:txBody>
      </p:sp>
      <p:sp>
        <p:nvSpPr>
          <p:cNvPr id="98306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x-none"/>
              <a:t>78yhy77uuuuuuuuuuu7</a:t>
            </a:r>
            <a:endParaRPr lang="en-CA" altLang="x-non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82FD2FF-0CA7-FE47-BE0E-D8704FA2228B}" type="slidenum">
              <a:rPr lang="en-CA" altLang="x-none"/>
              <a:pPr/>
              <a:t>51</a:t>
            </a:fld>
            <a:endParaRPr lang="en-CA" altLang="x-none"/>
          </a:p>
        </p:txBody>
      </p:sp>
      <p:sp>
        <p:nvSpPr>
          <p:cNvPr id="94210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CA" altLang="x-none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992290B-B0FF-1E4A-9C22-8D441C0D04CB}" type="slidenum">
              <a:rPr lang="en-CA" altLang="x-none"/>
              <a:pPr/>
              <a:t>52</a:t>
            </a:fld>
            <a:endParaRPr lang="en-CA" altLang="x-none"/>
          </a:p>
        </p:txBody>
      </p:sp>
      <p:sp>
        <p:nvSpPr>
          <p:cNvPr id="96258" name="Rectangle 2"/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CA" altLang="x-non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B1EF77-51BA-B44F-BCE8-B3F1B7D7AA06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7FD710-27BA-6549-8498-CEB5C1930927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9297078-087F-234D-A731-5C9FFD67784B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2E76EB-0653-2A4B-AF73-E73C8F16757C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28120C-218D-CA42-991D-C0E36B30456F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DA57E6-8045-C640-80AD-E334209D7790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56CBCB8-CAC9-A04D-989F-37B1B80C0100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54DF89-6F76-2F4E-AED3-D3E88B2B2185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13C8E8-38C7-D94D-8810-61495F3F1086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968818-22D0-B943-B20D-07E76FC678D8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07B338-EBBC-904C-B441-3D147784D148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altLang="x-non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altLang="x-non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C906BFE-ED1C-DE42-97A8-98AA65FC665D}" type="slidenum">
              <a:rPr lang="en-US" altLang="x-none" smtClean="0"/>
              <a:pPr/>
              <a:t>‹#›</a:t>
            </a:fld>
            <a:endParaRPr lang="en-US" altLang="x-none"/>
          </a:p>
        </p:txBody>
      </p:sp>
    </p:spTree>
    <p:extLst>
      <p:ext uri="{BB962C8B-B14F-4D97-AF65-F5344CB8AC3E}">
        <p14:creationId xmlns:p14="http://schemas.microsoft.com/office/powerpoint/2010/main" val="165210169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9" Type="http://schemas.openxmlformats.org/officeDocument/2006/relationships/slide" Target="slide66.xml"/><Relationship Id="rId20" Type="http://schemas.openxmlformats.org/officeDocument/2006/relationships/image" Target="../media/image2.jpeg"/><Relationship Id="rId10" Type="http://schemas.openxmlformats.org/officeDocument/2006/relationships/slide" Target="slide76.xml"/><Relationship Id="rId11" Type="http://schemas.openxmlformats.org/officeDocument/2006/relationships/slide" Target="slide85.xml"/><Relationship Id="rId12" Type="http://schemas.openxmlformats.org/officeDocument/2006/relationships/slide" Target="slide115.xml"/><Relationship Id="rId13" Type="http://schemas.openxmlformats.org/officeDocument/2006/relationships/slide" Target="slide166.xml"/><Relationship Id="rId14" Type="http://schemas.openxmlformats.org/officeDocument/2006/relationships/slide" Target="slide172.xml"/><Relationship Id="rId15" Type="http://schemas.openxmlformats.org/officeDocument/2006/relationships/slide" Target="slide199.xml"/><Relationship Id="rId16" Type="http://schemas.openxmlformats.org/officeDocument/2006/relationships/slide" Target="slide223.xml"/><Relationship Id="rId17" Type="http://schemas.openxmlformats.org/officeDocument/2006/relationships/slide" Target="slide234.xml"/><Relationship Id="rId18" Type="http://schemas.openxmlformats.org/officeDocument/2006/relationships/slide" Target="slide242.xml"/><Relationship Id="rId19" Type="http://schemas.openxmlformats.org/officeDocument/2006/relationships/slide" Target="slide257.xml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1.xml"/><Relationship Id="rId3" Type="http://schemas.openxmlformats.org/officeDocument/2006/relationships/oleObject" Target="../embeddings/oleObject1.bin"/><Relationship Id="rId4" Type="http://schemas.openxmlformats.org/officeDocument/2006/relationships/image" Target="../media/image1.wmf"/><Relationship Id="rId5" Type="http://schemas.openxmlformats.org/officeDocument/2006/relationships/slide" Target="slide4.xml"/><Relationship Id="rId6" Type="http://schemas.openxmlformats.org/officeDocument/2006/relationships/slide" Target="slide6.xml"/><Relationship Id="rId7" Type="http://schemas.openxmlformats.org/officeDocument/2006/relationships/slide" Target="slide29.xml"/><Relationship Id="rId8" Type="http://schemas.openxmlformats.org/officeDocument/2006/relationships/slide" Target="slide3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9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0.jpeg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.jpe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4" Type="http://schemas.openxmlformats.org/officeDocument/2006/relationships/image" Target="../media/image22.wmf"/><Relationship Id="rId5" Type="http://schemas.openxmlformats.org/officeDocument/2006/relationships/oleObject" Target="../embeddings/oleObject10.bin"/><Relationship Id="rId6" Type="http://schemas.openxmlformats.org/officeDocument/2006/relationships/oleObject" Target="../embeddings/oleObject11.bin"/><Relationship Id="rId7" Type="http://schemas.openxmlformats.org/officeDocument/2006/relationships/oleObject" Target="../embeddings/oleObject12.bin"/><Relationship Id="rId8" Type="http://schemas.openxmlformats.org/officeDocument/2006/relationships/image" Target="../media/image23.jpeg"/><Relationship Id="rId1" Type="http://schemas.openxmlformats.org/officeDocument/2006/relationships/vmlDrawing" Target="../drawings/vmlDrawing7.vml"/><Relationship Id="rId2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4.jpeg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5.jpeg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6.jpeg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7.jpeg"/><Relationship Id="rId3" Type="http://schemas.openxmlformats.org/officeDocument/2006/relationships/image" Target="../media/image28.jpeg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9.jpeg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0.jpe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1.jpeg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2.jpeg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jpeg"/><Relationship Id="rId3" Type="http://schemas.openxmlformats.org/officeDocument/2006/relationships/image" Target="../media/image33.wmf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4.jpeg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5.jpeg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6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7.jpe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eg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eg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eg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eg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eg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e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eg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eg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eg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9.jpeg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0.jpeg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eg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2.jpeg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43.png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4" Type="http://schemas.openxmlformats.org/officeDocument/2006/relationships/image" Target="../media/image46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44.png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4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7.png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0.png"/><Relationship Id="rId3" Type="http://schemas.openxmlformats.org/officeDocument/2006/relationships/image" Target="../media/image49.pn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4" Type="http://schemas.openxmlformats.org/officeDocument/2006/relationships/image" Target="../media/image51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0.png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4" Type="http://schemas.openxmlformats.org/officeDocument/2006/relationships/image" Target="../media/image53.png"/><Relationship Id="rId5" Type="http://schemas.openxmlformats.org/officeDocument/2006/relationships/image" Target="../media/image54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2.png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2.png"/><Relationship Id="rId3" Type="http://schemas.openxmlformats.org/officeDocument/2006/relationships/image" Target="../media/image55.png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6.png"/><Relationship Id="rId3" Type="http://schemas.openxmlformats.org/officeDocument/2006/relationships/image" Target="../media/image52.png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47.png"/><Relationship Id="rId3" Type="http://schemas.openxmlformats.org/officeDocument/2006/relationships/image" Target="../media/image48.png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4" Type="http://schemas.openxmlformats.org/officeDocument/2006/relationships/image" Target="../media/image50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7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4" Type="http://schemas.openxmlformats.org/officeDocument/2006/relationships/image" Target="../media/image57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8.png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4" Type="http://schemas.openxmlformats.org/officeDocument/2006/relationships/image" Target="../media/image57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8.pn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4" Type="http://schemas.openxmlformats.org/officeDocument/2006/relationships/image" Target="../media/image57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8.png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4" Type="http://schemas.openxmlformats.org/officeDocument/2006/relationships/image" Target="../media/image57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8.png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4" Type="http://schemas.openxmlformats.org/officeDocument/2006/relationships/image" Target="../media/image61.png"/><Relationship Id="rId5" Type="http://schemas.openxmlformats.org/officeDocument/2006/relationships/image" Target="../media/image62.png"/><Relationship Id="rId6" Type="http://schemas.openxmlformats.org/officeDocument/2006/relationships/image" Target="../media/image63.png"/><Relationship Id="rId7" Type="http://schemas.openxmlformats.org/officeDocument/2006/relationships/image" Target="../media/image64.png"/><Relationship Id="rId8" Type="http://schemas.openxmlformats.org/officeDocument/2006/relationships/image" Target="../media/image65.png"/><Relationship Id="rId9" Type="http://schemas.openxmlformats.org/officeDocument/2006/relationships/image" Target="../media/image57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59.png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4.jpeg"/><Relationship Id="rId3" Type="http://schemas.openxmlformats.org/officeDocument/2006/relationships/image" Target="../media/image66.pn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4" Type="http://schemas.openxmlformats.org/officeDocument/2006/relationships/image" Target="../media/image67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4.jpeg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67.png"/><Relationship Id="rId3" Type="http://schemas.openxmlformats.org/officeDocument/2006/relationships/image" Target="../media/image68.png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4" Type="http://schemas.openxmlformats.org/officeDocument/2006/relationships/image" Target="../media/image70.png"/><Relationship Id="rId5" Type="http://schemas.openxmlformats.org/officeDocument/2006/relationships/image" Target="../media/image71.png"/><Relationship Id="rId6" Type="http://schemas.openxmlformats.org/officeDocument/2006/relationships/image" Target="../media/image72.png"/><Relationship Id="rId7" Type="http://schemas.openxmlformats.org/officeDocument/2006/relationships/image" Target="../media/image73.png"/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4.jpe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4.png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75.pn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4" Type="http://schemas.openxmlformats.org/officeDocument/2006/relationships/image" Target="../media/image77.png"/><Relationship Id="rId5" Type="http://schemas.openxmlformats.org/officeDocument/2006/relationships/image" Target="../media/image78.png"/><Relationship Id="rId6" Type="http://schemas.openxmlformats.org/officeDocument/2006/relationships/image" Target="../media/image79.png"/><Relationship Id="rId7" Type="http://schemas.openxmlformats.org/officeDocument/2006/relationships/image" Target="../media/image80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74.png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1.png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1.png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1.png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2.png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3.png"/><Relationship Id="rId3" Type="http://schemas.openxmlformats.org/officeDocument/2006/relationships/image" Target="../media/image84.png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5.pn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4" Type="http://schemas.openxmlformats.org/officeDocument/2006/relationships/image" Target="../media/image88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6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4" Type="http://schemas.openxmlformats.org/officeDocument/2006/relationships/image" Target="../media/image91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89.png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4" Type="http://schemas.openxmlformats.org/officeDocument/2006/relationships/image" Target="../media/image94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2.png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84.png"/><Relationship Id="rId3" Type="http://schemas.openxmlformats.org/officeDocument/2006/relationships/image" Target="../media/image95.png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4" Type="http://schemas.openxmlformats.org/officeDocument/2006/relationships/image" Target="../media/image98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6.png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9.jpeg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7.png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7.png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7.png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0.png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1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2.png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03.png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4.wmf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5.png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6.png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7.png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8.png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9.png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7.png"/><Relationship Id="rId3" Type="http://schemas.openxmlformats.org/officeDocument/2006/relationships/image" Target="../media/image110.png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7.png"/><Relationship Id="rId3" Type="http://schemas.openxmlformats.org/officeDocument/2006/relationships/image" Target="../media/image110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8.png"/><Relationship Id="rId3" Type="http://schemas.openxmlformats.org/officeDocument/2006/relationships/image" Target="../media/image111.png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8.png"/><Relationship Id="rId3" Type="http://schemas.openxmlformats.org/officeDocument/2006/relationships/image" Target="../media/image111.png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9.png"/><Relationship Id="rId3" Type="http://schemas.openxmlformats.org/officeDocument/2006/relationships/image" Target="../media/image112.png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9.png"/><Relationship Id="rId3" Type="http://schemas.openxmlformats.org/officeDocument/2006/relationships/image" Target="../media/image112.png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9.png"/><Relationship Id="rId3" Type="http://schemas.openxmlformats.org/officeDocument/2006/relationships/image" Target="../media/image112.png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9.png"/><Relationship Id="rId3" Type="http://schemas.openxmlformats.org/officeDocument/2006/relationships/image" Target="../media/image112.png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6.png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3.png"/><Relationship Id="rId3" Type="http://schemas.openxmlformats.org/officeDocument/2006/relationships/image" Target="../media/image114.png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3.png"/><Relationship Id="rId3" Type="http://schemas.openxmlformats.org/officeDocument/2006/relationships/image" Target="../media/image114.png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3.png"/><Relationship Id="rId3" Type="http://schemas.openxmlformats.org/officeDocument/2006/relationships/image" Target="../media/image114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4" Type="http://schemas.openxmlformats.org/officeDocument/2006/relationships/image" Target="../media/image114.pn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5.png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6.png"/><Relationship Id="rId3" Type="http://schemas.openxmlformats.org/officeDocument/2006/relationships/image" Target="../media/image117.png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8.png"/><Relationship Id="rId3" Type="http://schemas.openxmlformats.org/officeDocument/2006/relationships/image" Target="../media/image119.png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8.png"/><Relationship Id="rId3" Type="http://schemas.openxmlformats.org/officeDocument/2006/relationships/image" Target="../media/image119.png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0.png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0.png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0.png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0.png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20.png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1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2.png"/><Relationship Id="rId3" Type="http://schemas.openxmlformats.org/officeDocument/2006/relationships/image" Target="../media/image123.png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4.png"/><Relationship Id="rId3" Type="http://schemas.openxmlformats.org/officeDocument/2006/relationships/image" Target="../media/image125.png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6.png"/><Relationship Id="rId3" Type="http://schemas.openxmlformats.org/officeDocument/2006/relationships/image" Target="../media/image127.png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4" Type="http://schemas.openxmlformats.org/officeDocument/2006/relationships/image" Target="../media/image130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8.png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4" Type="http://schemas.openxmlformats.org/officeDocument/2006/relationships/image" Target="../media/image132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8.png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4" Type="http://schemas.openxmlformats.org/officeDocument/2006/relationships/image" Target="../media/image134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8.png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4" Type="http://schemas.openxmlformats.org/officeDocument/2006/relationships/image" Target="../media/image137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5.png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38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3.jpe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3.jpe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3.jpe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4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4" Type="http://schemas.openxmlformats.org/officeDocument/2006/relationships/oleObject" Target="../embeddings/oleObject2.bin"/><Relationship Id="rId5" Type="http://schemas.openxmlformats.org/officeDocument/2006/relationships/image" Target="../media/image5.wmf"/><Relationship Id="rId6" Type="http://schemas.openxmlformats.org/officeDocument/2006/relationships/oleObject" Target="../embeddings/oleObject3.bin"/><Relationship Id="rId7" Type="http://schemas.openxmlformats.org/officeDocument/2006/relationships/image" Target="../media/image6.wmf"/><Relationship Id="rId1" Type="http://schemas.openxmlformats.org/officeDocument/2006/relationships/vmlDrawing" Target="../drawings/vmlDrawing2.vml"/><Relationship Id="rId2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4" Type="http://schemas.openxmlformats.org/officeDocument/2006/relationships/oleObject" Target="../embeddings/oleObject4.bin"/><Relationship Id="rId5" Type="http://schemas.openxmlformats.org/officeDocument/2006/relationships/image" Target="../media/image7.wmf"/><Relationship Id="rId6" Type="http://schemas.openxmlformats.org/officeDocument/2006/relationships/oleObject" Target="../embeddings/oleObject5.bin"/><Relationship Id="rId7" Type="http://schemas.openxmlformats.org/officeDocument/2006/relationships/image" Target="../media/image8.wmf"/><Relationship Id="rId1" Type="http://schemas.openxmlformats.org/officeDocument/2006/relationships/vmlDrawing" Target="../drawings/vmlDrawing3.vml"/><Relationship Id="rId2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9.jpe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.jpeg"/><Relationship Id="rId3" Type="http://schemas.openxmlformats.org/officeDocument/2006/relationships/image" Target="../media/image11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oleObject" Target="../embeddings/oleObject6.bin"/><Relationship Id="rId5" Type="http://schemas.openxmlformats.org/officeDocument/2006/relationships/image" Target="../media/image12.png"/><Relationship Id="rId6" Type="http://schemas.openxmlformats.org/officeDocument/2006/relationships/image" Target="../media/image10.jpeg"/><Relationship Id="rId7" Type="http://schemas.openxmlformats.org/officeDocument/2006/relationships/image" Target="../media/image11.jpeg"/><Relationship Id="rId1" Type="http://schemas.openxmlformats.org/officeDocument/2006/relationships/vmlDrawing" Target="../drawings/vmlDrawing4.vml"/><Relationship Id="rId2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oleObject" Target="../embeddings/oleObject7.bin"/><Relationship Id="rId5" Type="http://schemas.openxmlformats.org/officeDocument/2006/relationships/image" Target="../media/image12.png"/><Relationship Id="rId6" Type="http://schemas.openxmlformats.org/officeDocument/2006/relationships/image" Target="../media/image10.jpeg"/><Relationship Id="rId7" Type="http://schemas.openxmlformats.org/officeDocument/2006/relationships/image" Target="../media/image11.jpeg"/><Relationship Id="rId1" Type="http://schemas.openxmlformats.org/officeDocument/2006/relationships/vmlDrawing" Target="../drawings/vmlDrawing5.vml"/><Relationship Id="rId2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4" Type="http://schemas.openxmlformats.org/officeDocument/2006/relationships/oleObject" Target="../embeddings/oleObject8.bin"/><Relationship Id="rId5" Type="http://schemas.openxmlformats.org/officeDocument/2006/relationships/image" Target="../media/image12.png"/><Relationship Id="rId6" Type="http://schemas.openxmlformats.org/officeDocument/2006/relationships/image" Target="../media/image10.jpeg"/><Relationship Id="rId7" Type="http://schemas.openxmlformats.org/officeDocument/2006/relationships/image" Target="../media/image11.jpeg"/><Relationship Id="rId1" Type="http://schemas.openxmlformats.org/officeDocument/2006/relationships/vmlDrawing" Target="../drawings/vmlDrawing6.vml"/><Relationship Id="rId2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.jpe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.jpe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5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jpe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jpe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jpe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jpe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jpe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jpe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jpe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jpe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.jpe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.jpe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.jpe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-838200" y="533400"/>
            <a:ext cx="6781800" cy="1066800"/>
          </a:xfrm>
        </p:spPr>
        <p:txBody>
          <a:bodyPr anchor="ctr"/>
          <a:lstStyle/>
          <a:p>
            <a:r>
              <a:rPr lang="en-US" altLang="x-none" sz="4400"/>
              <a:t>Recursion</a:t>
            </a:r>
          </a:p>
        </p:txBody>
      </p:sp>
      <p:sp>
        <p:nvSpPr>
          <p:cNvPr id="317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19200" y="5562600"/>
            <a:ext cx="2462213" cy="762000"/>
          </a:xfrm>
        </p:spPr>
        <p:txBody>
          <a:bodyPr/>
          <a:lstStyle/>
          <a:p>
            <a:endParaRPr lang="x-none" altLang="x-none" sz="3200"/>
          </a:p>
        </p:txBody>
      </p:sp>
      <p:graphicFrame>
        <p:nvGraphicFramePr>
          <p:cNvPr id="31748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7" name="Equation" r:id="rId3" imgW="114120" imgH="215640" progId="Equation.3">
                  <p:embed/>
                </p:oleObj>
              </mc:Choice>
              <mc:Fallback>
                <p:oleObj name="Equation" r:id="rId3" imgW="114120" imgH="21564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51" name="WordArt 7"/>
          <p:cNvSpPr>
            <a:spLocks noChangeArrowheads="1" noChangeShapeType="1" noTextEdit="1"/>
          </p:cNvSpPr>
          <p:nvPr/>
        </p:nvSpPr>
        <p:spPr bwMode="auto">
          <a:xfrm>
            <a:off x="533400" y="2286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  <a:latin typeface="Arial" charset="0"/>
                <a:ea typeface="Arial" charset="0"/>
                <a:cs typeface="Arial" charset="0"/>
              </a:rPr>
              <a:t>How to Think about Algorithms</a:t>
            </a:r>
          </a:p>
        </p:txBody>
      </p:sp>
      <p:sp>
        <p:nvSpPr>
          <p:cNvPr id="31753" name="Text Box 9"/>
          <p:cNvSpPr txBox="1">
            <a:spLocks noChangeArrowheads="1"/>
          </p:cNvSpPr>
          <p:nvPr/>
        </p:nvSpPr>
        <p:spPr bwMode="auto">
          <a:xfrm>
            <a:off x="5002213" y="609600"/>
            <a:ext cx="3913187" cy="556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400" i="0">
                <a:hlinkClick r:id="rId5" action="ppaction://hlinksldjump"/>
              </a:rPr>
              <a:t>Code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6" action="ppaction://hlinksldjump"/>
              </a:rPr>
              <a:t>Stack of Stack Frames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7" action="ppaction://hlinksldjump"/>
              </a:rPr>
              <a:t>Tree of Stack Frames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8" action="ppaction://hlinksldjump"/>
              </a:rPr>
              <a:t>Friends and Strong Induction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9" action="ppaction://hlinksldjump"/>
              </a:rPr>
              <a:t>Towers of Hanoi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0" action="ppaction://hlinksldjump"/>
              </a:rPr>
              <a:t>Check List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1" action="ppaction://hlinksldjump"/>
              </a:rPr>
              <a:t>Merge &amp; Quick Sort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2" action="ppaction://hlinksldjump"/>
              </a:rPr>
              <a:t>Simple Recursion on Trees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3" action="ppaction://hlinksldjump"/>
              </a:rPr>
              <a:t>Generalizing the Problem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4" action="ppaction://hlinksldjump"/>
              </a:rPr>
              <a:t>Things not to do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5" action="ppaction://hlinksldjump"/>
              </a:rPr>
              <a:t>Heap Sort &amp; Priority Queues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6" action="ppaction://hlinksldjump"/>
              </a:rPr>
              <a:t>Trees Representing Equations 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7" action="ppaction://hlinksldjump"/>
              </a:rPr>
              <a:t>Pretty Print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8" action="ppaction://hlinksldjump"/>
              </a:rPr>
              <a:t>Parsing</a:t>
            </a:r>
            <a:endParaRPr lang="en-US" altLang="x-none" sz="2400" i="0"/>
          </a:p>
          <a:p>
            <a:pPr algn="l"/>
            <a:r>
              <a:rPr lang="en-US" altLang="x-none" sz="2400" i="0">
                <a:hlinkClick r:id="rId19" action="ppaction://hlinksldjump"/>
              </a:rPr>
              <a:t>Recursive Images</a:t>
            </a:r>
            <a:endParaRPr lang="en-US" altLang="x-none" sz="2400" i="0"/>
          </a:p>
        </p:txBody>
      </p:sp>
      <p:pic>
        <p:nvPicPr>
          <p:cNvPr id="31755" name="Picture 11" descr="02-0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371600"/>
            <a:ext cx="4191000" cy="4135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3315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3317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13318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9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13321" name="Rectangle 9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3322" name="Text Box 10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Quick Sort</a:t>
            </a:r>
          </a:p>
        </p:txBody>
      </p:sp>
      <p:grpSp>
        <p:nvGrpSpPr>
          <p:cNvPr id="137231" name="Group 15"/>
          <p:cNvGrpSpPr>
            <a:grpSpLocks/>
          </p:cNvGrpSpPr>
          <p:nvPr/>
        </p:nvGrpSpPr>
        <p:grpSpPr bwMode="auto">
          <a:xfrm>
            <a:off x="2209800" y="1600200"/>
            <a:ext cx="457200" cy="914400"/>
            <a:chOff x="2432" y="1328"/>
            <a:chExt cx="906" cy="2075"/>
          </a:xfrm>
        </p:grpSpPr>
        <p:sp>
          <p:nvSpPr>
            <p:cNvPr id="137232" name="Freeform 1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3" name="Freeform 1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4" name="Freeform 1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5" name="Freeform 1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6" name="Freeform 2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7" name="Freeform 2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7239" name="Freeform 23"/>
          <p:cNvSpPr>
            <a:spLocks/>
          </p:cNvSpPr>
          <p:nvPr/>
        </p:nvSpPr>
        <p:spPr bwMode="auto">
          <a:xfrm>
            <a:off x="2379663" y="3321050"/>
            <a:ext cx="1703387" cy="1236663"/>
          </a:xfrm>
          <a:custGeom>
            <a:avLst/>
            <a:gdLst>
              <a:gd name="T0" fmla="*/ 317 w 1073"/>
              <a:gd name="T1" fmla="*/ 64 h 779"/>
              <a:gd name="T2" fmla="*/ 48 w 1073"/>
              <a:gd name="T3" fmla="*/ 246 h 779"/>
              <a:gd name="T4" fmla="*/ 26 w 1073"/>
              <a:gd name="T5" fmla="*/ 531 h 779"/>
              <a:gd name="T6" fmla="*/ 150 w 1073"/>
              <a:gd name="T7" fmla="*/ 669 h 779"/>
              <a:gd name="T8" fmla="*/ 529 w 1073"/>
              <a:gd name="T9" fmla="*/ 750 h 779"/>
              <a:gd name="T10" fmla="*/ 1048 w 1073"/>
              <a:gd name="T11" fmla="*/ 495 h 779"/>
              <a:gd name="T12" fmla="*/ 682 w 1073"/>
              <a:gd name="T13" fmla="*/ 72 h 779"/>
              <a:gd name="T14" fmla="*/ 317 w 1073"/>
              <a:gd name="T15" fmla="*/ 64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3" h="779">
                <a:moveTo>
                  <a:pt x="317" y="64"/>
                </a:moveTo>
                <a:cubicBezTo>
                  <a:pt x="211" y="93"/>
                  <a:pt x="96" y="168"/>
                  <a:pt x="48" y="246"/>
                </a:cubicBezTo>
                <a:cubicBezTo>
                  <a:pt x="0" y="324"/>
                  <a:pt x="9" y="461"/>
                  <a:pt x="26" y="531"/>
                </a:cubicBezTo>
                <a:cubicBezTo>
                  <a:pt x="43" y="601"/>
                  <a:pt x="66" y="633"/>
                  <a:pt x="150" y="669"/>
                </a:cubicBezTo>
                <a:cubicBezTo>
                  <a:pt x="234" y="705"/>
                  <a:pt x="380" y="779"/>
                  <a:pt x="529" y="750"/>
                </a:cubicBezTo>
                <a:cubicBezTo>
                  <a:pt x="678" y="721"/>
                  <a:pt x="1023" y="608"/>
                  <a:pt x="1048" y="495"/>
                </a:cubicBezTo>
                <a:cubicBezTo>
                  <a:pt x="1073" y="382"/>
                  <a:pt x="804" y="144"/>
                  <a:pt x="682" y="72"/>
                </a:cubicBezTo>
                <a:cubicBezTo>
                  <a:pt x="560" y="0"/>
                  <a:pt x="423" y="35"/>
                  <a:pt x="317" y="64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9" name="Text Box 33"/>
          <p:cNvSpPr txBox="1">
            <a:spLocks noChangeArrowheads="1"/>
          </p:cNvSpPr>
          <p:nvPr/>
        </p:nvSpPr>
        <p:spPr bwMode="auto">
          <a:xfrm>
            <a:off x="4137025" y="3786188"/>
            <a:ext cx="8445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14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137250" name="Oval 34"/>
          <p:cNvSpPr>
            <a:spLocks noChangeArrowheads="1"/>
          </p:cNvSpPr>
          <p:nvPr/>
        </p:nvSpPr>
        <p:spPr bwMode="auto">
          <a:xfrm>
            <a:off x="2819400" y="1981200"/>
            <a:ext cx="457200" cy="382588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grpSp>
        <p:nvGrpSpPr>
          <p:cNvPr id="137254" name="Group 38"/>
          <p:cNvGrpSpPr>
            <a:grpSpLocks/>
          </p:cNvGrpSpPr>
          <p:nvPr/>
        </p:nvGrpSpPr>
        <p:grpSpPr bwMode="auto">
          <a:xfrm>
            <a:off x="2743200" y="1905000"/>
            <a:ext cx="3733800" cy="533400"/>
            <a:chOff x="3072" y="3360"/>
            <a:chExt cx="2352" cy="336"/>
          </a:xfrm>
        </p:grpSpPr>
        <p:sp>
          <p:nvSpPr>
            <p:cNvPr id="137255" name="Text Box 39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14,23,25,30,31,52,62,79,88,98</a:t>
              </a:r>
              <a:endParaRPr lang="en-CA" altLang="x-none" sz="2000" i="0"/>
            </a:p>
          </p:txBody>
        </p:sp>
        <p:sp>
          <p:nvSpPr>
            <p:cNvPr id="137256" name="Rectangle 40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7257" name="Group 41"/>
          <p:cNvGrpSpPr>
            <a:grpSpLocks/>
          </p:cNvGrpSpPr>
          <p:nvPr/>
        </p:nvGrpSpPr>
        <p:grpSpPr bwMode="auto">
          <a:xfrm>
            <a:off x="5018088" y="3690938"/>
            <a:ext cx="3287712" cy="576262"/>
            <a:chOff x="3072" y="3360"/>
            <a:chExt cx="2352" cy="336"/>
          </a:xfrm>
        </p:grpSpPr>
        <p:sp>
          <p:nvSpPr>
            <p:cNvPr id="137258" name="Text Box 42"/>
            <p:cNvSpPr txBox="1">
              <a:spLocks noChangeArrowheads="1"/>
            </p:cNvSpPr>
            <p:nvPr/>
          </p:nvSpPr>
          <p:spPr bwMode="auto">
            <a:xfrm>
              <a:off x="3106" y="3413"/>
              <a:ext cx="213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23,25,30,31,52,62,79,88,98</a:t>
              </a:r>
              <a:endParaRPr lang="en-CA" altLang="x-none" sz="2000" i="0"/>
            </a:p>
          </p:txBody>
        </p:sp>
        <p:sp>
          <p:nvSpPr>
            <p:cNvPr id="137259" name="Rectangle 43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7260" name="Text Box 44"/>
          <p:cNvSpPr txBox="1">
            <a:spLocks noChangeArrowheads="1"/>
          </p:cNvSpPr>
          <p:nvPr/>
        </p:nvSpPr>
        <p:spPr bwMode="auto">
          <a:xfrm>
            <a:off x="2057400" y="4876800"/>
            <a:ext cx="631825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the list is already sorted, </a:t>
            </a:r>
            <a:br>
              <a:rPr lang="en-US" altLang="x-none" sz="3200" i="0"/>
            </a:br>
            <a:r>
              <a:rPr lang="en-US" altLang="x-none" sz="3200" i="0"/>
              <a:t>then the slit is worst case unbalanced.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Quick Sort</a:t>
            </a:r>
          </a:p>
        </p:txBody>
      </p:sp>
      <p:sp>
        <p:nvSpPr>
          <p:cNvPr id="134148" name="Rectangle 4"/>
          <p:cNvSpPr>
            <a:spLocks noChangeArrowheads="1"/>
          </p:cNvSpPr>
          <p:nvPr/>
        </p:nvSpPr>
        <p:spPr bwMode="auto">
          <a:xfrm>
            <a:off x="381000" y="1981200"/>
            <a:ext cx="19796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Best Time:</a:t>
            </a:r>
          </a:p>
        </p:txBody>
      </p:sp>
      <p:sp>
        <p:nvSpPr>
          <p:cNvPr id="134150" name="Rectangle 6"/>
          <p:cNvSpPr>
            <a:spLocks noChangeArrowheads="1"/>
          </p:cNvSpPr>
          <p:nvPr/>
        </p:nvSpPr>
        <p:spPr bwMode="auto">
          <a:xfrm>
            <a:off x="381000" y="3276600"/>
            <a:ext cx="22494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Worst Time:</a:t>
            </a:r>
          </a:p>
        </p:txBody>
      </p:sp>
      <p:sp>
        <p:nvSpPr>
          <p:cNvPr id="134152" name="Rectangle 8"/>
          <p:cNvSpPr>
            <a:spLocks noChangeArrowheads="1"/>
          </p:cNvSpPr>
          <p:nvPr/>
        </p:nvSpPr>
        <p:spPr bwMode="auto">
          <a:xfrm>
            <a:off x="381000" y="4572000"/>
            <a:ext cx="2768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Expected Time:</a:t>
            </a:r>
          </a:p>
        </p:txBody>
      </p:sp>
      <p:grpSp>
        <p:nvGrpSpPr>
          <p:cNvPr id="134156" name="Group 12"/>
          <p:cNvGrpSpPr>
            <a:grpSpLocks/>
          </p:cNvGrpSpPr>
          <p:nvPr/>
        </p:nvGrpSpPr>
        <p:grpSpPr bwMode="auto">
          <a:xfrm>
            <a:off x="1447800" y="1301750"/>
            <a:ext cx="6324600" cy="450850"/>
            <a:chOff x="3072" y="3360"/>
            <a:chExt cx="2352" cy="398"/>
          </a:xfrm>
        </p:grpSpPr>
        <p:sp>
          <p:nvSpPr>
            <p:cNvPr id="134157" name="Text Box 13"/>
            <p:cNvSpPr txBox="1">
              <a:spLocks noChangeArrowheads="1"/>
            </p:cNvSpPr>
            <p:nvPr/>
          </p:nvSpPr>
          <p:spPr bwMode="auto">
            <a:xfrm>
              <a:off x="3105" y="3408"/>
              <a:ext cx="69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134158" name="Rectangle 14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4160" name="Group 16"/>
          <p:cNvGrpSpPr>
            <a:grpSpLocks/>
          </p:cNvGrpSpPr>
          <p:nvPr/>
        </p:nvGrpSpPr>
        <p:grpSpPr bwMode="auto">
          <a:xfrm>
            <a:off x="3151188" y="1066800"/>
            <a:ext cx="3738562" cy="1981200"/>
            <a:chOff x="1985" y="672"/>
            <a:chExt cx="2355" cy="1248"/>
          </a:xfrm>
        </p:grpSpPr>
        <p:sp>
          <p:nvSpPr>
            <p:cNvPr id="134147" name="Text Box 3"/>
            <p:cNvSpPr txBox="1">
              <a:spLocks noChangeArrowheads="1"/>
            </p:cNvSpPr>
            <p:nvPr/>
          </p:nvSpPr>
          <p:spPr bwMode="auto">
            <a:xfrm>
              <a:off x="1985" y="1248"/>
              <a:ext cx="2355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/>
                <a:t>T</a:t>
              </a:r>
              <a:r>
                <a:rPr lang="en-US" altLang="x-none" sz="3200" i="0"/>
                <a:t>(</a:t>
              </a:r>
              <a:r>
                <a:rPr lang="en-US" altLang="x-none" sz="3200"/>
                <a:t>n</a:t>
              </a:r>
              <a:r>
                <a:rPr lang="en-US" altLang="x-none" sz="3200" i="0"/>
                <a:t>) = 2</a:t>
              </a:r>
              <a:r>
                <a:rPr lang="en-US" altLang="x-none" sz="3200"/>
                <a:t>T</a:t>
              </a:r>
              <a:r>
                <a:rPr lang="en-US" altLang="x-none" sz="3200" i="0"/>
                <a:t>(</a:t>
              </a:r>
              <a:r>
                <a:rPr lang="en-US" altLang="x-none" sz="3200"/>
                <a:t>n</a:t>
              </a:r>
              <a:r>
                <a:rPr lang="en-US" altLang="x-none" sz="3200" i="0"/>
                <a:t>/2) + </a:t>
              </a:r>
              <a:r>
                <a:rPr lang="en-US" altLang="x-none" sz="3200" i="0">
                  <a:latin typeface="Symbol" charset="2"/>
                </a:rPr>
                <a:t>Q</a:t>
              </a:r>
              <a:r>
                <a:rPr lang="en-US" altLang="x-none" sz="3200" i="0"/>
                <a:t>(</a:t>
              </a:r>
              <a:r>
                <a:rPr lang="en-US" altLang="x-none" sz="3200"/>
                <a:t>n</a:t>
              </a:r>
              <a:r>
                <a:rPr lang="en-US" altLang="x-none" sz="3200" i="0"/>
                <a:t>)</a:t>
              </a:r>
              <a:br>
                <a:rPr lang="en-US" altLang="x-none" sz="3200" i="0"/>
              </a:br>
              <a:r>
                <a:rPr lang="en-US" altLang="x-none" sz="3200" i="0"/>
                <a:t>        = </a:t>
              </a:r>
              <a:r>
                <a:rPr lang="en-US" altLang="x-none" sz="3200" i="0">
                  <a:latin typeface="Symbol" charset="2"/>
                </a:rPr>
                <a:t>Q</a:t>
              </a:r>
              <a:r>
                <a:rPr lang="en-US" altLang="x-none" sz="3200" i="0"/>
                <a:t>(</a:t>
              </a:r>
              <a:r>
                <a:rPr lang="en-US" altLang="x-none" sz="3200"/>
                <a:t>n</a:t>
              </a:r>
              <a:r>
                <a:rPr lang="en-US" altLang="x-none" sz="3200" i="0"/>
                <a:t> log(</a:t>
              </a:r>
              <a:r>
                <a:rPr lang="en-US" altLang="x-none" sz="3200"/>
                <a:t>n</a:t>
              </a:r>
              <a:r>
                <a:rPr lang="en-US" altLang="x-none" sz="3200" i="0"/>
                <a:t>))</a:t>
              </a:r>
            </a:p>
          </p:txBody>
        </p:sp>
        <p:sp>
          <p:nvSpPr>
            <p:cNvPr id="134159" name="Line 15"/>
            <p:cNvSpPr>
              <a:spLocks noChangeShapeType="1"/>
            </p:cNvSpPr>
            <p:nvPr/>
          </p:nvSpPr>
          <p:spPr bwMode="auto">
            <a:xfrm flipH="1">
              <a:off x="2880" y="672"/>
              <a:ext cx="48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Quick Sort</a:t>
            </a:r>
          </a:p>
        </p:txBody>
      </p:sp>
      <p:sp>
        <p:nvSpPr>
          <p:cNvPr id="138243" name="Text Box 3"/>
          <p:cNvSpPr txBox="1">
            <a:spLocks noChangeArrowheads="1"/>
          </p:cNvSpPr>
          <p:nvPr/>
        </p:nvSpPr>
        <p:spPr bwMode="auto">
          <a:xfrm>
            <a:off x="3151188" y="1981200"/>
            <a:ext cx="373856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2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  <a:br>
              <a:rPr lang="en-US" altLang="x-none" sz="3200" i="0"/>
            </a:br>
            <a:r>
              <a:rPr lang="en-US" altLang="x-none" sz="3200" i="0"/>
              <a:t>       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 log(</a:t>
            </a:r>
            <a:r>
              <a:rPr lang="en-US" altLang="x-none" sz="3200"/>
              <a:t>n</a:t>
            </a:r>
            <a:r>
              <a:rPr lang="en-US" altLang="x-none" sz="3200" i="0"/>
              <a:t>))</a:t>
            </a:r>
          </a:p>
        </p:txBody>
      </p:sp>
      <p:sp>
        <p:nvSpPr>
          <p:cNvPr id="138244" name="Rectangle 4"/>
          <p:cNvSpPr>
            <a:spLocks noChangeArrowheads="1"/>
          </p:cNvSpPr>
          <p:nvPr/>
        </p:nvSpPr>
        <p:spPr bwMode="auto">
          <a:xfrm>
            <a:off x="381000" y="1981200"/>
            <a:ext cx="19796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Best Time:</a:t>
            </a:r>
          </a:p>
        </p:txBody>
      </p:sp>
      <p:sp>
        <p:nvSpPr>
          <p:cNvPr id="138246" name="Rectangle 6"/>
          <p:cNvSpPr>
            <a:spLocks noChangeArrowheads="1"/>
          </p:cNvSpPr>
          <p:nvPr/>
        </p:nvSpPr>
        <p:spPr bwMode="auto">
          <a:xfrm>
            <a:off x="381000" y="3276600"/>
            <a:ext cx="22494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Worst Time:</a:t>
            </a:r>
          </a:p>
        </p:txBody>
      </p:sp>
      <p:sp>
        <p:nvSpPr>
          <p:cNvPr id="138247" name="Rectangle 7"/>
          <p:cNvSpPr>
            <a:spLocks noChangeArrowheads="1"/>
          </p:cNvSpPr>
          <p:nvPr/>
        </p:nvSpPr>
        <p:spPr bwMode="auto">
          <a:xfrm>
            <a:off x="381000" y="4572000"/>
            <a:ext cx="2768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Expected Time:</a:t>
            </a:r>
          </a:p>
        </p:txBody>
      </p:sp>
      <p:sp>
        <p:nvSpPr>
          <p:cNvPr id="138248" name="Rectangle 8"/>
          <p:cNvSpPr>
            <a:spLocks noChangeArrowheads="1"/>
          </p:cNvSpPr>
          <p:nvPr/>
        </p:nvSpPr>
        <p:spPr bwMode="auto">
          <a:xfrm>
            <a:off x="4000500" y="3733800"/>
            <a:ext cx="1422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 baseline="30000"/>
              <a:t>2</a:t>
            </a:r>
            <a:r>
              <a:rPr lang="en-US" altLang="x-none" sz="3200" i="0"/>
              <a:t>)</a:t>
            </a:r>
          </a:p>
        </p:txBody>
      </p:sp>
      <p:grpSp>
        <p:nvGrpSpPr>
          <p:cNvPr id="138251" name="Group 11"/>
          <p:cNvGrpSpPr>
            <a:grpSpLocks/>
          </p:cNvGrpSpPr>
          <p:nvPr/>
        </p:nvGrpSpPr>
        <p:grpSpPr bwMode="auto">
          <a:xfrm>
            <a:off x="1447800" y="1301750"/>
            <a:ext cx="6324600" cy="450850"/>
            <a:chOff x="3072" y="3360"/>
            <a:chExt cx="2352" cy="398"/>
          </a:xfrm>
        </p:grpSpPr>
        <p:sp>
          <p:nvSpPr>
            <p:cNvPr id="138252" name="Text Box 12"/>
            <p:cNvSpPr txBox="1">
              <a:spLocks noChangeArrowheads="1"/>
            </p:cNvSpPr>
            <p:nvPr/>
          </p:nvSpPr>
          <p:spPr bwMode="auto">
            <a:xfrm>
              <a:off x="3105" y="3408"/>
              <a:ext cx="69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138253" name="Rectangle 13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8255" name="Group 15"/>
          <p:cNvGrpSpPr>
            <a:grpSpLocks/>
          </p:cNvGrpSpPr>
          <p:nvPr/>
        </p:nvGrpSpPr>
        <p:grpSpPr bwMode="auto">
          <a:xfrm>
            <a:off x="1524000" y="1066800"/>
            <a:ext cx="6315075" cy="2789238"/>
            <a:chOff x="960" y="672"/>
            <a:chExt cx="3978" cy="1757"/>
          </a:xfrm>
        </p:grpSpPr>
        <p:sp>
          <p:nvSpPr>
            <p:cNvPr id="138245" name="Text Box 5"/>
            <p:cNvSpPr txBox="1">
              <a:spLocks noChangeArrowheads="1"/>
            </p:cNvSpPr>
            <p:nvPr/>
          </p:nvSpPr>
          <p:spPr bwMode="auto">
            <a:xfrm>
              <a:off x="1985" y="2064"/>
              <a:ext cx="295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/>
                <a:t>T</a:t>
              </a:r>
              <a:r>
                <a:rPr lang="en-US" altLang="x-none" sz="3200" i="0"/>
                <a:t>(</a:t>
              </a:r>
              <a:r>
                <a:rPr lang="en-US" altLang="x-none" sz="3200"/>
                <a:t>n</a:t>
              </a:r>
              <a:r>
                <a:rPr lang="en-US" altLang="x-none" sz="3200" i="0"/>
                <a:t>) = </a:t>
              </a:r>
              <a:r>
                <a:rPr lang="en-US" altLang="x-none" sz="3200"/>
                <a:t>T</a:t>
              </a:r>
              <a:r>
                <a:rPr lang="en-US" altLang="x-none" sz="3200" i="0"/>
                <a:t>(0) + </a:t>
              </a:r>
              <a:r>
                <a:rPr lang="en-US" altLang="x-none" sz="3200"/>
                <a:t>T</a:t>
              </a:r>
              <a:r>
                <a:rPr lang="en-US" altLang="x-none" sz="3200" i="0"/>
                <a:t>(</a:t>
              </a:r>
              <a:r>
                <a:rPr lang="en-US" altLang="x-none" sz="3200"/>
                <a:t>n</a:t>
              </a:r>
              <a:r>
                <a:rPr lang="en-US" altLang="x-none" sz="3200" i="0"/>
                <a:t>-1) + </a:t>
              </a:r>
              <a:r>
                <a:rPr lang="en-US" altLang="x-none" sz="3200" i="0">
                  <a:latin typeface="Symbol" charset="2"/>
                </a:rPr>
                <a:t>Q</a:t>
              </a:r>
              <a:r>
                <a:rPr lang="en-US" altLang="x-none" sz="3200" i="0"/>
                <a:t>(</a:t>
              </a:r>
              <a:r>
                <a:rPr lang="en-US" altLang="x-none" sz="3200"/>
                <a:t>n</a:t>
              </a:r>
              <a:r>
                <a:rPr lang="en-US" altLang="x-none" sz="3200" i="0"/>
                <a:t>)</a:t>
              </a:r>
            </a:p>
          </p:txBody>
        </p:sp>
        <p:sp>
          <p:nvSpPr>
            <p:cNvPr id="138254" name="Line 14"/>
            <p:cNvSpPr>
              <a:spLocks noChangeShapeType="1"/>
            </p:cNvSpPr>
            <p:nvPr/>
          </p:nvSpPr>
          <p:spPr bwMode="auto">
            <a:xfrm flipH="1">
              <a:off x="960" y="672"/>
              <a:ext cx="48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248" grpId="0" autoUpdateAnimBg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Quick Sort</a:t>
            </a:r>
          </a:p>
        </p:txBody>
      </p:sp>
      <p:sp>
        <p:nvSpPr>
          <p:cNvPr id="139267" name="Text Box 3"/>
          <p:cNvSpPr txBox="1">
            <a:spLocks noChangeArrowheads="1"/>
          </p:cNvSpPr>
          <p:nvPr/>
        </p:nvSpPr>
        <p:spPr bwMode="auto">
          <a:xfrm>
            <a:off x="3151188" y="1981200"/>
            <a:ext cx="373856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2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  <a:br>
              <a:rPr lang="en-US" altLang="x-none" sz="3200" i="0"/>
            </a:br>
            <a:r>
              <a:rPr lang="en-US" altLang="x-none" sz="3200" i="0"/>
              <a:t>       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 log(</a:t>
            </a:r>
            <a:r>
              <a:rPr lang="en-US" altLang="x-none" sz="3200"/>
              <a:t>n</a:t>
            </a:r>
            <a:r>
              <a:rPr lang="en-US" altLang="x-none" sz="3200" i="0"/>
              <a:t>))</a:t>
            </a:r>
          </a:p>
        </p:txBody>
      </p:sp>
      <p:sp>
        <p:nvSpPr>
          <p:cNvPr id="139268" name="Rectangle 4"/>
          <p:cNvSpPr>
            <a:spLocks noChangeArrowheads="1"/>
          </p:cNvSpPr>
          <p:nvPr/>
        </p:nvSpPr>
        <p:spPr bwMode="auto">
          <a:xfrm>
            <a:off x="381000" y="1981200"/>
            <a:ext cx="19796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Best Time:</a:t>
            </a:r>
          </a:p>
        </p:txBody>
      </p:sp>
      <p:sp>
        <p:nvSpPr>
          <p:cNvPr id="139269" name="Text Box 5"/>
          <p:cNvSpPr txBox="1">
            <a:spLocks noChangeArrowheads="1"/>
          </p:cNvSpPr>
          <p:nvPr/>
        </p:nvSpPr>
        <p:spPr bwMode="auto">
          <a:xfrm>
            <a:off x="3151188" y="3276600"/>
            <a:ext cx="468788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</a:t>
            </a:r>
            <a:r>
              <a:rPr lang="en-US" altLang="x-none" sz="3200"/>
              <a:t>T</a:t>
            </a:r>
            <a:r>
              <a:rPr lang="en-US" altLang="x-none" sz="3200" i="0"/>
              <a:t>(0) +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-1)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139270" name="Rectangle 6"/>
          <p:cNvSpPr>
            <a:spLocks noChangeArrowheads="1"/>
          </p:cNvSpPr>
          <p:nvPr/>
        </p:nvSpPr>
        <p:spPr bwMode="auto">
          <a:xfrm>
            <a:off x="381000" y="3276600"/>
            <a:ext cx="22494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Worst Time:</a:t>
            </a:r>
          </a:p>
        </p:txBody>
      </p:sp>
      <p:sp>
        <p:nvSpPr>
          <p:cNvPr id="139271" name="Rectangle 7"/>
          <p:cNvSpPr>
            <a:spLocks noChangeArrowheads="1"/>
          </p:cNvSpPr>
          <p:nvPr/>
        </p:nvSpPr>
        <p:spPr bwMode="auto">
          <a:xfrm>
            <a:off x="381000" y="4572000"/>
            <a:ext cx="2768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Expected Time:</a:t>
            </a:r>
          </a:p>
        </p:txBody>
      </p:sp>
      <p:sp>
        <p:nvSpPr>
          <p:cNvPr id="139272" name="Rectangle 8"/>
          <p:cNvSpPr>
            <a:spLocks noChangeArrowheads="1"/>
          </p:cNvSpPr>
          <p:nvPr/>
        </p:nvSpPr>
        <p:spPr bwMode="auto">
          <a:xfrm>
            <a:off x="4000500" y="3733800"/>
            <a:ext cx="1422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 baseline="30000"/>
              <a:t>2</a:t>
            </a:r>
            <a:r>
              <a:rPr lang="en-US" altLang="x-none" sz="3200" i="0"/>
              <a:t>)</a:t>
            </a:r>
          </a:p>
        </p:txBody>
      </p:sp>
      <p:sp>
        <p:nvSpPr>
          <p:cNvPr id="139273" name="Text Box 9"/>
          <p:cNvSpPr txBox="1">
            <a:spLocks noChangeArrowheads="1"/>
          </p:cNvSpPr>
          <p:nvPr/>
        </p:nvSpPr>
        <p:spPr bwMode="auto">
          <a:xfrm>
            <a:off x="3124200" y="4572000"/>
            <a:ext cx="51085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 i="0" baseline="30000"/>
              <a:t>1</a:t>
            </a:r>
            <a:r>
              <a:rPr lang="en-US" altLang="x-none" sz="3200" i="0"/>
              <a:t>/</a:t>
            </a:r>
            <a:r>
              <a:rPr lang="en-US" altLang="x-none" sz="3200" i="0" baseline="-25000"/>
              <a:t>3</a:t>
            </a:r>
            <a:r>
              <a:rPr lang="en-US" altLang="x-none" sz="3200"/>
              <a:t>n</a:t>
            </a:r>
            <a:r>
              <a:rPr lang="en-US" altLang="x-none" sz="3200" i="0"/>
              <a:t>) +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 i="0" baseline="30000"/>
              <a:t>2</a:t>
            </a:r>
            <a:r>
              <a:rPr lang="en-US" altLang="x-none" sz="3200" i="0"/>
              <a:t>/</a:t>
            </a:r>
            <a:r>
              <a:rPr lang="en-US" altLang="x-none" sz="3200" i="0" baseline="-25000"/>
              <a:t>3</a:t>
            </a:r>
            <a:r>
              <a:rPr lang="en-US" altLang="x-none" sz="3200"/>
              <a:t>n</a:t>
            </a:r>
            <a:r>
              <a:rPr lang="en-US" altLang="x-none" sz="3200" i="0"/>
              <a:t>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139274" name="Rectangle 10"/>
          <p:cNvSpPr>
            <a:spLocks noChangeArrowheads="1"/>
          </p:cNvSpPr>
          <p:nvPr/>
        </p:nvSpPr>
        <p:spPr bwMode="auto">
          <a:xfrm>
            <a:off x="3941763" y="5059363"/>
            <a:ext cx="2382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 log(</a:t>
            </a:r>
            <a:r>
              <a:rPr lang="en-US" altLang="x-none" sz="3200"/>
              <a:t>n</a:t>
            </a:r>
            <a:r>
              <a:rPr lang="en-US" altLang="x-none" sz="3200" i="0"/>
              <a:t>))</a:t>
            </a:r>
          </a:p>
        </p:txBody>
      </p:sp>
      <p:grpSp>
        <p:nvGrpSpPr>
          <p:cNvPr id="139275" name="Group 11"/>
          <p:cNvGrpSpPr>
            <a:grpSpLocks/>
          </p:cNvGrpSpPr>
          <p:nvPr/>
        </p:nvGrpSpPr>
        <p:grpSpPr bwMode="auto">
          <a:xfrm>
            <a:off x="1447800" y="1301750"/>
            <a:ext cx="6324600" cy="450850"/>
            <a:chOff x="3072" y="3360"/>
            <a:chExt cx="2352" cy="398"/>
          </a:xfrm>
        </p:grpSpPr>
        <p:sp>
          <p:nvSpPr>
            <p:cNvPr id="139276" name="Text Box 12"/>
            <p:cNvSpPr txBox="1">
              <a:spLocks noChangeArrowheads="1"/>
            </p:cNvSpPr>
            <p:nvPr/>
          </p:nvSpPr>
          <p:spPr bwMode="auto">
            <a:xfrm>
              <a:off x="3105" y="3408"/>
              <a:ext cx="69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39277" name="Rectangle 13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9278" name="Line 14"/>
          <p:cNvSpPr>
            <a:spLocks noChangeShapeType="1"/>
          </p:cNvSpPr>
          <p:nvPr/>
        </p:nvSpPr>
        <p:spPr bwMode="auto">
          <a:xfrm flipH="1">
            <a:off x="3200400" y="1066800"/>
            <a:ext cx="762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9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9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274" grpId="0" autoUpdateAnimBg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2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Quick Sort</a:t>
            </a:r>
          </a:p>
        </p:txBody>
      </p:sp>
      <p:sp>
        <p:nvSpPr>
          <p:cNvPr id="246787" name="Rectangle 3"/>
          <p:cNvSpPr>
            <a:spLocks noChangeArrowheads="1"/>
          </p:cNvSpPr>
          <p:nvPr/>
        </p:nvSpPr>
        <p:spPr bwMode="auto">
          <a:xfrm>
            <a:off x="381000" y="1219200"/>
            <a:ext cx="2768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Expected Time:</a:t>
            </a:r>
          </a:p>
        </p:txBody>
      </p:sp>
      <p:sp>
        <p:nvSpPr>
          <p:cNvPr id="246788" name="Text Box 4"/>
          <p:cNvSpPr txBox="1">
            <a:spLocks noChangeArrowheads="1"/>
          </p:cNvSpPr>
          <p:nvPr/>
        </p:nvSpPr>
        <p:spPr bwMode="auto">
          <a:xfrm>
            <a:off x="3124200" y="1219200"/>
            <a:ext cx="51085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 i="0" baseline="30000"/>
              <a:t>1</a:t>
            </a:r>
            <a:r>
              <a:rPr lang="en-US" altLang="x-none" sz="3200" i="0"/>
              <a:t>/</a:t>
            </a:r>
            <a:r>
              <a:rPr lang="en-US" altLang="x-none" sz="3200" i="0" baseline="-25000"/>
              <a:t>3</a:t>
            </a:r>
            <a:r>
              <a:rPr lang="en-US" altLang="x-none" sz="3200"/>
              <a:t>n</a:t>
            </a:r>
            <a:r>
              <a:rPr lang="en-US" altLang="x-none" sz="3200" i="0"/>
              <a:t>) +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 i="0" baseline="30000"/>
              <a:t>2</a:t>
            </a:r>
            <a:r>
              <a:rPr lang="en-US" altLang="x-none" sz="3200" i="0"/>
              <a:t>/</a:t>
            </a:r>
            <a:r>
              <a:rPr lang="en-US" altLang="x-none" sz="3200" i="0" baseline="-25000"/>
              <a:t>3</a:t>
            </a:r>
            <a:r>
              <a:rPr lang="en-US" altLang="x-none" sz="3200"/>
              <a:t>n</a:t>
            </a:r>
            <a:r>
              <a:rPr lang="en-US" altLang="x-none" sz="3200" i="0"/>
              <a:t>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246789" name="Rectangle 5"/>
          <p:cNvSpPr>
            <a:spLocks noChangeArrowheads="1"/>
          </p:cNvSpPr>
          <p:nvPr/>
        </p:nvSpPr>
        <p:spPr bwMode="auto">
          <a:xfrm>
            <a:off x="3962400" y="1706563"/>
            <a:ext cx="2382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 log(</a:t>
            </a:r>
            <a:r>
              <a:rPr lang="en-US" altLang="x-none" sz="3200"/>
              <a:t>n</a:t>
            </a:r>
            <a:r>
              <a:rPr lang="en-US" altLang="x-none" sz="3200" i="0"/>
              <a:t>))</a:t>
            </a:r>
          </a:p>
        </p:txBody>
      </p:sp>
      <p:grpSp>
        <p:nvGrpSpPr>
          <p:cNvPr id="246790" name="Group 6"/>
          <p:cNvGrpSpPr>
            <a:grpSpLocks/>
          </p:cNvGrpSpPr>
          <p:nvPr/>
        </p:nvGrpSpPr>
        <p:grpSpPr bwMode="auto">
          <a:xfrm>
            <a:off x="228600" y="2520950"/>
            <a:ext cx="6019800" cy="458788"/>
            <a:chOff x="3072" y="3360"/>
            <a:chExt cx="2352" cy="360"/>
          </a:xfrm>
        </p:grpSpPr>
        <p:sp>
          <p:nvSpPr>
            <p:cNvPr id="246791" name="Text Box 7"/>
            <p:cNvSpPr txBox="1">
              <a:spLocks noChangeArrowheads="1"/>
            </p:cNvSpPr>
            <p:nvPr/>
          </p:nvSpPr>
          <p:spPr bwMode="auto">
            <a:xfrm>
              <a:off x="3103" y="3409"/>
              <a:ext cx="72" cy="3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246792" name="Rectangle 8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793" name="Text Box 9"/>
          <p:cNvSpPr txBox="1">
            <a:spLocks noChangeArrowheads="1"/>
          </p:cNvSpPr>
          <p:nvPr/>
        </p:nvSpPr>
        <p:spPr bwMode="auto">
          <a:xfrm>
            <a:off x="6232525" y="2449513"/>
            <a:ext cx="27527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Top work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</a:t>
            </a:r>
          </a:p>
        </p:txBody>
      </p:sp>
      <p:grpSp>
        <p:nvGrpSpPr>
          <p:cNvPr id="246794" name="Group 10"/>
          <p:cNvGrpSpPr>
            <a:grpSpLocks/>
          </p:cNvGrpSpPr>
          <p:nvPr/>
        </p:nvGrpSpPr>
        <p:grpSpPr bwMode="auto">
          <a:xfrm>
            <a:off x="185738" y="3149600"/>
            <a:ext cx="1795462" cy="455613"/>
            <a:chOff x="3014" y="3360"/>
            <a:chExt cx="2410" cy="380"/>
          </a:xfrm>
        </p:grpSpPr>
        <p:sp>
          <p:nvSpPr>
            <p:cNvPr id="246795" name="Text Box 11"/>
            <p:cNvSpPr txBox="1">
              <a:spLocks noChangeArrowheads="1"/>
            </p:cNvSpPr>
            <p:nvPr/>
          </p:nvSpPr>
          <p:spPr bwMode="auto">
            <a:xfrm>
              <a:off x="3014" y="3409"/>
              <a:ext cx="248" cy="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246796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797" name="Text Box 13"/>
          <p:cNvSpPr txBox="1">
            <a:spLocks noChangeArrowheads="1"/>
          </p:cNvSpPr>
          <p:nvPr/>
        </p:nvSpPr>
        <p:spPr bwMode="auto">
          <a:xfrm>
            <a:off x="6232525" y="3086100"/>
            <a:ext cx="15462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2</a:t>
            </a:r>
            <a:r>
              <a:rPr lang="en-US" altLang="x-none" sz="3200" i="0" baseline="30000"/>
              <a:t>nd</a:t>
            </a:r>
            <a:r>
              <a:rPr lang="en-US" altLang="x-none" sz="3200" i="0"/>
              <a:t> level</a:t>
            </a:r>
          </a:p>
        </p:txBody>
      </p:sp>
      <p:grpSp>
        <p:nvGrpSpPr>
          <p:cNvPr id="246798" name="Group 14"/>
          <p:cNvGrpSpPr>
            <a:grpSpLocks/>
          </p:cNvGrpSpPr>
          <p:nvPr/>
        </p:nvGrpSpPr>
        <p:grpSpPr bwMode="auto">
          <a:xfrm>
            <a:off x="2057400" y="3152775"/>
            <a:ext cx="4191000" cy="455613"/>
            <a:chOff x="3072" y="3360"/>
            <a:chExt cx="2352" cy="378"/>
          </a:xfrm>
        </p:grpSpPr>
        <p:sp>
          <p:nvSpPr>
            <p:cNvPr id="246799" name="Text Box 15"/>
            <p:cNvSpPr txBox="1">
              <a:spLocks noChangeArrowheads="1"/>
            </p:cNvSpPr>
            <p:nvPr/>
          </p:nvSpPr>
          <p:spPr bwMode="auto">
            <a:xfrm>
              <a:off x="3086" y="3409"/>
              <a:ext cx="104" cy="3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246800" name="Rectangle 1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46801" name="Group 17"/>
          <p:cNvGrpSpPr>
            <a:grpSpLocks/>
          </p:cNvGrpSpPr>
          <p:nvPr/>
        </p:nvGrpSpPr>
        <p:grpSpPr bwMode="auto">
          <a:xfrm>
            <a:off x="125413" y="3652838"/>
            <a:ext cx="560387" cy="457200"/>
            <a:chOff x="2689" y="3360"/>
            <a:chExt cx="2735" cy="376"/>
          </a:xfrm>
        </p:grpSpPr>
        <p:sp>
          <p:nvSpPr>
            <p:cNvPr id="246802" name="Text Box 18"/>
            <p:cNvSpPr txBox="1">
              <a:spLocks noChangeArrowheads="1"/>
            </p:cNvSpPr>
            <p:nvPr/>
          </p:nvSpPr>
          <p:spPr bwMode="auto">
            <a:xfrm>
              <a:off x="2689" y="3410"/>
              <a:ext cx="898" cy="3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246803" name="Rectangle 1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804" name="Text Box 20"/>
          <p:cNvSpPr txBox="1">
            <a:spLocks noChangeArrowheads="1"/>
          </p:cNvSpPr>
          <p:nvPr/>
        </p:nvSpPr>
        <p:spPr bwMode="auto">
          <a:xfrm>
            <a:off x="6238875" y="3589338"/>
            <a:ext cx="15017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3</a:t>
            </a:r>
            <a:r>
              <a:rPr lang="en-US" altLang="x-none" sz="3200" i="0" baseline="30000"/>
              <a:t>rd</a:t>
            </a:r>
            <a:r>
              <a:rPr lang="en-US" altLang="x-none" sz="3200" i="0"/>
              <a:t> level</a:t>
            </a:r>
          </a:p>
        </p:txBody>
      </p:sp>
      <p:grpSp>
        <p:nvGrpSpPr>
          <p:cNvPr id="246805" name="Group 21"/>
          <p:cNvGrpSpPr>
            <a:grpSpLocks/>
          </p:cNvGrpSpPr>
          <p:nvPr/>
        </p:nvGrpSpPr>
        <p:grpSpPr bwMode="auto">
          <a:xfrm>
            <a:off x="2009775" y="3656013"/>
            <a:ext cx="1419225" cy="455612"/>
            <a:chOff x="2979" y="3360"/>
            <a:chExt cx="2445" cy="375"/>
          </a:xfrm>
        </p:grpSpPr>
        <p:sp>
          <p:nvSpPr>
            <p:cNvPr id="246806" name="Text Box 22"/>
            <p:cNvSpPr txBox="1">
              <a:spLocks noChangeArrowheads="1"/>
            </p:cNvSpPr>
            <p:nvPr/>
          </p:nvSpPr>
          <p:spPr bwMode="auto">
            <a:xfrm>
              <a:off x="2979" y="3408"/>
              <a:ext cx="317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246807" name="Rectangle 23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46808" name="Group 24"/>
          <p:cNvGrpSpPr>
            <a:grpSpLocks/>
          </p:cNvGrpSpPr>
          <p:nvPr/>
        </p:nvGrpSpPr>
        <p:grpSpPr bwMode="auto">
          <a:xfrm>
            <a:off x="685800" y="3659188"/>
            <a:ext cx="1295400" cy="455612"/>
            <a:chOff x="2948" y="3360"/>
            <a:chExt cx="2476" cy="383"/>
          </a:xfrm>
        </p:grpSpPr>
        <p:sp>
          <p:nvSpPr>
            <p:cNvPr id="246809" name="Text Box 25"/>
            <p:cNvSpPr txBox="1">
              <a:spLocks noChangeArrowheads="1"/>
            </p:cNvSpPr>
            <p:nvPr/>
          </p:nvSpPr>
          <p:spPr bwMode="auto">
            <a:xfrm>
              <a:off x="2948" y="3409"/>
              <a:ext cx="352" cy="3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246810" name="Rectangle 26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46811" name="Group 27"/>
          <p:cNvGrpSpPr>
            <a:grpSpLocks/>
          </p:cNvGrpSpPr>
          <p:nvPr/>
        </p:nvGrpSpPr>
        <p:grpSpPr bwMode="auto">
          <a:xfrm>
            <a:off x="3429000" y="3659188"/>
            <a:ext cx="2819400" cy="455612"/>
            <a:chOff x="3058" y="3360"/>
            <a:chExt cx="2366" cy="380"/>
          </a:xfrm>
        </p:grpSpPr>
        <p:sp>
          <p:nvSpPr>
            <p:cNvPr id="246812" name="Text Box 28"/>
            <p:cNvSpPr txBox="1">
              <a:spLocks noChangeArrowheads="1"/>
            </p:cNvSpPr>
            <p:nvPr/>
          </p:nvSpPr>
          <p:spPr bwMode="auto">
            <a:xfrm>
              <a:off x="3058" y="3409"/>
              <a:ext cx="155" cy="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246813" name="Rectangle 2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814" name="Text Box 30"/>
          <p:cNvSpPr txBox="1">
            <a:spLocks noChangeArrowheads="1"/>
          </p:cNvSpPr>
          <p:nvPr/>
        </p:nvSpPr>
        <p:spPr bwMode="auto">
          <a:xfrm>
            <a:off x="2422525" y="4286250"/>
            <a:ext cx="17684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# levels =</a:t>
            </a:r>
            <a:endParaRPr lang="en-US" altLang="x-none" sz="3200" i="0">
              <a:solidFill>
                <a:schemeClr val="accent2"/>
              </a:solidFill>
            </a:endParaRPr>
          </a:p>
        </p:txBody>
      </p:sp>
      <p:sp>
        <p:nvSpPr>
          <p:cNvPr id="246815" name="Rectangle 31"/>
          <p:cNvSpPr>
            <a:spLocks noChangeArrowheads="1"/>
          </p:cNvSpPr>
          <p:nvPr/>
        </p:nvSpPr>
        <p:spPr bwMode="auto">
          <a:xfrm>
            <a:off x="7931150" y="3078163"/>
            <a:ext cx="9588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246816" name="Rectangle 32"/>
          <p:cNvSpPr>
            <a:spLocks noChangeArrowheads="1"/>
          </p:cNvSpPr>
          <p:nvPr/>
        </p:nvSpPr>
        <p:spPr bwMode="auto">
          <a:xfrm>
            <a:off x="7924800" y="3535363"/>
            <a:ext cx="10604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</a:t>
            </a:r>
          </a:p>
        </p:txBody>
      </p:sp>
      <p:grpSp>
        <p:nvGrpSpPr>
          <p:cNvPr id="246817" name="Group 33"/>
          <p:cNvGrpSpPr>
            <a:grpSpLocks/>
          </p:cNvGrpSpPr>
          <p:nvPr/>
        </p:nvGrpSpPr>
        <p:grpSpPr bwMode="auto">
          <a:xfrm>
            <a:off x="381000" y="4221163"/>
            <a:ext cx="2514600" cy="2484437"/>
            <a:chOff x="240" y="2659"/>
            <a:chExt cx="1584" cy="1565"/>
          </a:xfrm>
        </p:grpSpPr>
        <p:sp>
          <p:nvSpPr>
            <p:cNvPr id="246818" name="Freeform 34"/>
            <p:cNvSpPr>
              <a:spLocks/>
            </p:cNvSpPr>
            <p:nvPr/>
          </p:nvSpPr>
          <p:spPr bwMode="auto">
            <a:xfrm>
              <a:off x="432" y="2832"/>
              <a:ext cx="1104" cy="1392"/>
            </a:xfrm>
            <a:custGeom>
              <a:avLst/>
              <a:gdLst>
                <a:gd name="T0" fmla="*/ 432 w 1104"/>
                <a:gd name="T1" fmla="*/ 0 h 1392"/>
                <a:gd name="T2" fmla="*/ 0 w 1104"/>
                <a:gd name="T3" fmla="*/ 624 h 1392"/>
                <a:gd name="T4" fmla="*/ 1104 w 1104"/>
                <a:gd name="T5" fmla="*/ 1392 h 1392"/>
                <a:gd name="T6" fmla="*/ 432 w 1104"/>
                <a:gd name="T7" fmla="*/ 0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1392">
                  <a:moveTo>
                    <a:pt x="432" y="0"/>
                  </a:moveTo>
                  <a:lnTo>
                    <a:pt x="0" y="624"/>
                  </a:lnTo>
                  <a:lnTo>
                    <a:pt x="1104" y="1392"/>
                  </a:lnTo>
                  <a:lnTo>
                    <a:pt x="432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9" name="Rectangle 35"/>
            <p:cNvSpPr>
              <a:spLocks noChangeArrowheads="1"/>
            </p:cNvSpPr>
            <p:nvPr/>
          </p:nvSpPr>
          <p:spPr bwMode="auto">
            <a:xfrm>
              <a:off x="432" y="2659"/>
              <a:ext cx="35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 baseline="30000"/>
                <a:t>1</a:t>
              </a:r>
              <a:r>
                <a:rPr lang="en-US" altLang="x-none" sz="3200" i="0"/>
                <a:t>/</a:t>
              </a:r>
              <a:r>
                <a:rPr lang="en-US" altLang="x-none" sz="3200" i="0" baseline="-25000"/>
                <a:t>3</a:t>
              </a:r>
              <a:endParaRPr lang="en-US" altLang="x-none" sz="3200" i="0"/>
            </a:p>
          </p:txBody>
        </p:sp>
        <p:sp>
          <p:nvSpPr>
            <p:cNvPr id="246820" name="Rectangle 36"/>
            <p:cNvSpPr>
              <a:spLocks noChangeArrowheads="1"/>
            </p:cNvSpPr>
            <p:nvPr/>
          </p:nvSpPr>
          <p:spPr bwMode="auto">
            <a:xfrm>
              <a:off x="336" y="2899"/>
              <a:ext cx="35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 baseline="30000"/>
                <a:t>1</a:t>
              </a:r>
              <a:r>
                <a:rPr lang="en-US" altLang="x-none" sz="3200" i="0"/>
                <a:t>/</a:t>
              </a:r>
              <a:r>
                <a:rPr lang="en-US" altLang="x-none" sz="3200" i="0" baseline="-25000"/>
                <a:t>3</a:t>
              </a:r>
              <a:endParaRPr lang="en-US" altLang="x-none" sz="3200" i="0"/>
            </a:p>
          </p:txBody>
        </p:sp>
        <p:sp>
          <p:nvSpPr>
            <p:cNvPr id="246821" name="Rectangle 37"/>
            <p:cNvSpPr>
              <a:spLocks noChangeArrowheads="1"/>
            </p:cNvSpPr>
            <p:nvPr/>
          </p:nvSpPr>
          <p:spPr bwMode="auto">
            <a:xfrm>
              <a:off x="240" y="3120"/>
              <a:ext cx="35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 baseline="30000"/>
                <a:t>1</a:t>
              </a:r>
              <a:r>
                <a:rPr lang="en-US" altLang="x-none" sz="3200" i="0"/>
                <a:t>/</a:t>
              </a:r>
              <a:r>
                <a:rPr lang="en-US" altLang="x-none" sz="3200" i="0" baseline="-25000"/>
                <a:t>3</a:t>
              </a:r>
              <a:endParaRPr lang="en-US" altLang="x-none" sz="3200" i="0"/>
            </a:p>
          </p:txBody>
        </p:sp>
        <p:sp>
          <p:nvSpPr>
            <p:cNvPr id="246822" name="Rectangle 38"/>
            <p:cNvSpPr>
              <a:spLocks noChangeArrowheads="1"/>
            </p:cNvSpPr>
            <p:nvPr/>
          </p:nvSpPr>
          <p:spPr bwMode="auto">
            <a:xfrm>
              <a:off x="893" y="2688"/>
              <a:ext cx="35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 baseline="30000"/>
                <a:t>2</a:t>
              </a:r>
              <a:r>
                <a:rPr lang="en-US" altLang="x-none" sz="3200" i="0"/>
                <a:t>/</a:t>
              </a:r>
              <a:r>
                <a:rPr lang="en-US" altLang="x-none" sz="3200" i="0" baseline="-25000"/>
                <a:t>3</a:t>
              </a:r>
              <a:endParaRPr lang="en-US" altLang="x-none" sz="3200" i="0"/>
            </a:p>
          </p:txBody>
        </p:sp>
        <p:sp>
          <p:nvSpPr>
            <p:cNvPr id="246823" name="Rectangle 39"/>
            <p:cNvSpPr>
              <a:spLocks noChangeArrowheads="1"/>
            </p:cNvSpPr>
            <p:nvPr/>
          </p:nvSpPr>
          <p:spPr bwMode="auto">
            <a:xfrm>
              <a:off x="1085" y="3043"/>
              <a:ext cx="35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 baseline="30000"/>
                <a:t>2</a:t>
              </a:r>
              <a:r>
                <a:rPr lang="en-US" altLang="x-none" sz="3200" i="0"/>
                <a:t>/</a:t>
              </a:r>
              <a:r>
                <a:rPr lang="en-US" altLang="x-none" sz="3200" i="0" baseline="-25000"/>
                <a:t>3</a:t>
              </a:r>
              <a:endParaRPr lang="en-US" altLang="x-none" sz="3200" i="0"/>
            </a:p>
          </p:txBody>
        </p:sp>
        <p:sp>
          <p:nvSpPr>
            <p:cNvPr id="246824" name="Rectangle 40"/>
            <p:cNvSpPr>
              <a:spLocks noChangeArrowheads="1"/>
            </p:cNvSpPr>
            <p:nvPr/>
          </p:nvSpPr>
          <p:spPr bwMode="auto">
            <a:xfrm>
              <a:off x="1277" y="3398"/>
              <a:ext cx="35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 baseline="30000"/>
                <a:t>2</a:t>
              </a:r>
              <a:r>
                <a:rPr lang="en-US" altLang="x-none" sz="3200" i="0"/>
                <a:t>/</a:t>
              </a:r>
              <a:r>
                <a:rPr lang="en-US" altLang="x-none" sz="3200" i="0" baseline="-25000"/>
                <a:t>3</a:t>
              </a:r>
              <a:endParaRPr lang="en-US" altLang="x-none" sz="3200" i="0"/>
            </a:p>
          </p:txBody>
        </p:sp>
        <p:sp>
          <p:nvSpPr>
            <p:cNvPr id="246825" name="Rectangle 41"/>
            <p:cNvSpPr>
              <a:spLocks noChangeArrowheads="1"/>
            </p:cNvSpPr>
            <p:nvPr/>
          </p:nvSpPr>
          <p:spPr bwMode="auto">
            <a:xfrm>
              <a:off x="1469" y="3753"/>
              <a:ext cx="355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 baseline="30000"/>
                <a:t>2</a:t>
              </a:r>
              <a:r>
                <a:rPr lang="en-US" altLang="x-none" sz="3200" i="0"/>
                <a:t>/</a:t>
              </a:r>
              <a:r>
                <a:rPr lang="en-US" altLang="x-none" sz="3200" i="0" baseline="-25000"/>
                <a:t>3</a:t>
              </a:r>
              <a:endParaRPr lang="en-US" altLang="x-none" sz="3200" i="0"/>
            </a:p>
          </p:txBody>
        </p:sp>
      </p:grpSp>
      <p:sp>
        <p:nvSpPr>
          <p:cNvPr id="246826" name="Rectangle 42"/>
          <p:cNvSpPr>
            <a:spLocks noChangeArrowheads="1"/>
          </p:cNvSpPr>
          <p:nvPr/>
        </p:nvSpPr>
        <p:spPr bwMode="auto">
          <a:xfrm>
            <a:off x="3759200" y="4787900"/>
            <a:ext cx="20732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latin typeface="Symbol" charset="2"/>
              </a:rPr>
              <a:t>= Q</a:t>
            </a:r>
            <a:r>
              <a:rPr lang="en-US" altLang="x-none" sz="3200" i="0"/>
              <a:t>(log(</a:t>
            </a:r>
            <a:r>
              <a:rPr lang="en-US" altLang="x-none" sz="3200"/>
              <a:t>n</a:t>
            </a:r>
            <a:r>
              <a:rPr lang="en-US" altLang="x-none" sz="3200" i="0"/>
              <a:t>))</a:t>
            </a:r>
          </a:p>
        </p:txBody>
      </p:sp>
      <p:grpSp>
        <p:nvGrpSpPr>
          <p:cNvPr id="246830" name="Group 46"/>
          <p:cNvGrpSpPr>
            <a:grpSpLocks/>
          </p:cNvGrpSpPr>
          <p:nvPr/>
        </p:nvGrpSpPr>
        <p:grpSpPr bwMode="auto">
          <a:xfrm>
            <a:off x="4191000" y="4229100"/>
            <a:ext cx="1481138" cy="603250"/>
            <a:chOff x="2640" y="2664"/>
            <a:chExt cx="933" cy="380"/>
          </a:xfrm>
        </p:grpSpPr>
        <p:sp>
          <p:nvSpPr>
            <p:cNvPr id="246828" name="Rectangle 44"/>
            <p:cNvSpPr>
              <a:spLocks noChangeArrowheads="1"/>
            </p:cNvSpPr>
            <p:nvPr/>
          </p:nvSpPr>
          <p:spPr bwMode="auto">
            <a:xfrm>
              <a:off x="2976" y="2832"/>
              <a:ext cx="24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 i="0" baseline="30000"/>
                <a:t>3</a:t>
              </a:r>
              <a:r>
                <a:rPr lang="en-US" altLang="x-none" sz="1600" i="0"/>
                <a:t>/</a:t>
              </a:r>
              <a:r>
                <a:rPr lang="en-US" altLang="x-none" sz="1600" i="0" baseline="-25000"/>
                <a:t>2</a:t>
              </a:r>
              <a:endParaRPr lang="en-US" altLang="x-none" sz="1600" i="0"/>
            </a:p>
          </p:txBody>
        </p:sp>
        <p:sp>
          <p:nvSpPr>
            <p:cNvPr id="246829" name="Rectangle 45"/>
            <p:cNvSpPr>
              <a:spLocks noChangeArrowheads="1"/>
            </p:cNvSpPr>
            <p:nvPr/>
          </p:nvSpPr>
          <p:spPr bwMode="auto">
            <a:xfrm>
              <a:off x="2640" y="2664"/>
              <a:ext cx="93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log   (</a:t>
              </a:r>
              <a:r>
                <a:rPr lang="en-US" altLang="x-none" sz="3200"/>
                <a:t>n</a:t>
              </a:r>
              <a:r>
                <a:rPr lang="en-US" altLang="x-none" sz="3200" i="0"/>
                <a:t>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68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68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68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68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6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6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6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6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6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6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6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46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67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6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789" grpId="0" autoUpdateAnimBg="0"/>
      <p:bldP spid="246814" grpId="0" autoUpdateAnimBg="0"/>
      <p:bldP spid="246815" grpId="0" autoUpdateAnimBg="0"/>
      <p:bldP spid="246816" grpId="0" autoUpdateAnimBg="0"/>
      <p:bldP spid="246826" grpId="0" autoUpdateAnimBg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Text Box 2"/>
          <p:cNvSpPr txBox="1">
            <a:spLocks noChangeArrowheads="1"/>
          </p:cNvSpPr>
          <p:nvPr/>
        </p:nvSpPr>
        <p:spPr bwMode="auto">
          <a:xfrm>
            <a:off x="900113" y="58738"/>
            <a:ext cx="799623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K</a:t>
            </a:r>
            <a:r>
              <a:rPr lang="en-US" altLang="x-none" sz="4400" i="0" u="sng" baseline="30000">
                <a:solidFill>
                  <a:schemeClr val="tx2"/>
                </a:solidFill>
              </a:rPr>
              <a:t>th</a:t>
            </a:r>
            <a:r>
              <a:rPr lang="en-US" altLang="x-none" sz="4400" i="0" u="sng">
                <a:solidFill>
                  <a:schemeClr val="tx2"/>
                </a:solidFill>
              </a:rPr>
              <a:t> Element Problem Specification</a:t>
            </a:r>
          </a:p>
        </p:txBody>
      </p:sp>
      <p:sp>
        <p:nvSpPr>
          <p:cNvPr id="133124" name="Rectangle 4"/>
          <p:cNvSpPr>
            <a:spLocks noChangeArrowheads="1"/>
          </p:cNvSpPr>
          <p:nvPr/>
        </p:nvSpPr>
        <p:spPr bwMode="auto">
          <a:xfrm>
            <a:off x="838200" y="838200"/>
            <a:ext cx="7543800" cy="169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altLang="x-none" sz="3000" i="0"/>
              <a:t> &lt;preCond&gt;:  The input is a list of n values and an integer </a:t>
            </a:r>
            <a:r>
              <a:rPr lang="en-US" altLang="x-none" sz="3000"/>
              <a:t>k</a:t>
            </a:r>
            <a:r>
              <a:rPr lang="en-US" altLang="x-none" sz="3000" i="0"/>
              <a:t>.</a:t>
            </a:r>
          </a:p>
          <a:p>
            <a:pPr algn="l">
              <a:spcBef>
                <a:spcPct val="50000"/>
              </a:spcBef>
              <a:buFontTx/>
              <a:buChar char="•"/>
            </a:pPr>
            <a:r>
              <a:rPr lang="en-US" altLang="x-none" sz="3000" i="0"/>
              <a:t> &lt;postCond&gt;: The </a:t>
            </a:r>
            <a:r>
              <a:rPr lang="en-US" altLang="x-none" sz="3000"/>
              <a:t>k</a:t>
            </a:r>
            <a:r>
              <a:rPr lang="en-US" altLang="x-none" sz="3000" i="0" baseline="30000"/>
              <a:t>th</a:t>
            </a:r>
            <a:r>
              <a:rPr lang="en-US" altLang="x-none" sz="3000" i="0"/>
              <a:t> smallest in the list.</a:t>
            </a:r>
          </a:p>
        </p:txBody>
      </p:sp>
      <p:sp>
        <p:nvSpPr>
          <p:cNvPr id="133125" name="Freeform 5"/>
          <p:cNvSpPr>
            <a:spLocks/>
          </p:cNvSpPr>
          <p:nvPr/>
        </p:nvSpPr>
        <p:spPr bwMode="auto">
          <a:xfrm>
            <a:off x="1284288" y="4552950"/>
            <a:ext cx="6965950" cy="1312863"/>
          </a:xfrm>
          <a:custGeom>
            <a:avLst/>
            <a:gdLst>
              <a:gd name="T0" fmla="*/ 0 w 4388"/>
              <a:gd name="T1" fmla="*/ 290 h 827"/>
              <a:gd name="T2" fmla="*/ 104 w 4388"/>
              <a:gd name="T3" fmla="*/ 374 h 827"/>
              <a:gd name="T4" fmla="*/ 214 w 4388"/>
              <a:gd name="T5" fmla="*/ 556 h 827"/>
              <a:gd name="T6" fmla="*/ 233 w 4388"/>
              <a:gd name="T7" fmla="*/ 582 h 827"/>
              <a:gd name="T8" fmla="*/ 252 w 4388"/>
              <a:gd name="T9" fmla="*/ 588 h 827"/>
              <a:gd name="T10" fmla="*/ 324 w 4388"/>
              <a:gd name="T11" fmla="*/ 627 h 827"/>
              <a:gd name="T12" fmla="*/ 621 w 4388"/>
              <a:gd name="T13" fmla="*/ 724 h 827"/>
              <a:gd name="T14" fmla="*/ 1029 w 4388"/>
              <a:gd name="T15" fmla="*/ 782 h 827"/>
              <a:gd name="T16" fmla="*/ 1430 w 4388"/>
              <a:gd name="T17" fmla="*/ 821 h 827"/>
              <a:gd name="T18" fmla="*/ 2220 w 4388"/>
              <a:gd name="T19" fmla="*/ 815 h 827"/>
              <a:gd name="T20" fmla="*/ 2265 w 4388"/>
              <a:gd name="T21" fmla="*/ 782 h 827"/>
              <a:gd name="T22" fmla="*/ 2291 w 4388"/>
              <a:gd name="T23" fmla="*/ 776 h 827"/>
              <a:gd name="T24" fmla="*/ 2323 w 4388"/>
              <a:gd name="T25" fmla="*/ 763 h 827"/>
              <a:gd name="T26" fmla="*/ 2485 w 4388"/>
              <a:gd name="T27" fmla="*/ 672 h 827"/>
              <a:gd name="T28" fmla="*/ 2647 w 4388"/>
              <a:gd name="T29" fmla="*/ 601 h 827"/>
              <a:gd name="T30" fmla="*/ 2919 w 4388"/>
              <a:gd name="T31" fmla="*/ 342 h 827"/>
              <a:gd name="T32" fmla="*/ 3081 w 4388"/>
              <a:gd name="T33" fmla="*/ 167 h 827"/>
              <a:gd name="T34" fmla="*/ 3398 w 4388"/>
              <a:gd name="T35" fmla="*/ 57 h 827"/>
              <a:gd name="T36" fmla="*/ 3773 w 4388"/>
              <a:gd name="T37" fmla="*/ 57 h 827"/>
              <a:gd name="T38" fmla="*/ 3883 w 4388"/>
              <a:gd name="T39" fmla="*/ 96 h 827"/>
              <a:gd name="T40" fmla="*/ 4323 w 4388"/>
              <a:gd name="T41" fmla="*/ 187 h 827"/>
              <a:gd name="T42" fmla="*/ 4362 w 4388"/>
              <a:gd name="T43" fmla="*/ 174 h 827"/>
              <a:gd name="T44" fmla="*/ 4233 w 4388"/>
              <a:gd name="T45" fmla="*/ 77 h 827"/>
              <a:gd name="T46" fmla="*/ 4213 w 4388"/>
              <a:gd name="T47" fmla="*/ 51 h 827"/>
              <a:gd name="T48" fmla="*/ 4207 w 4388"/>
              <a:gd name="T49" fmla="*/ 31 h 827"/>
              <a:gd name="T50" fmla="*/ 4194 w 4388"/>
              <a:gd name="T51" fmla="*/ 31 h 8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388" h="827">
                <a:moveTo>
                  <a:pt x="0" y="290"/>
                </a:moveTo>
                <a:cubicBezTo>
                  <a:pt x="54" y="321"/>
                  <a:pt x="67" y="320"/>
                  <a:pt x="104" y="374"/>
                </a:cubicBezTo>
                <a:cubicBezTo>
                  <a:pt x="139" y="425"/>
                  <a:pt x="160" y="521"/>
                  <a:pt x="214" y="556"/>
                </a:cubicBezTo>
                <a:cubicBezTo>
                  <a:pt x="220" y="565"/>
                  <a:pt x="225" y="575"/>
                  <a:pt x="233" y="582"/>
                </a:cubicBezTo>
                <a:cubicBezTo>
                  <a:pt x="238" y="586"/>
                  <a:pt x="247" y="584"/>
                  <a:pt x="252" y="588"/>
                </a:cubicBezTo>
                <a:cubicBezTo>
                  <a:pt x="308" y="635"/>
                  <a:pt x="242" y="615"/>
                  <a:pt x="324" y="627"/>
                </a:cubicBezTo>
                <a:cubicBezTo>
                  <a:pt x="416" y="697"/>
                  <a:pt x="506" y="711"/>
                  <a:pt x="621" y="724"/>
                </a:cubicBezTo>
                <a:cubicBezTo>
                  <a:pt x="754" y="761"/>
                  <a:pt x="892" y="776"/>
                  <a:pt x="1029" y="782"/>
                </a:cubicBezTo>
                <a:cubicBezTo>
                  <a:pt x="1163" y="797"/>
                  <a:pt x="1295" y="815"/>
                  <a:pt x="1430" y="821"/>
                </a:cubicBezTo>
                <a:cubicBezTo>
                  <a:pt x="1693" y="819"/>
                  <a:pt x="1957" y="827"/>
                  <a:pt x="2220" y="815"/>
                </a:cubicBezTo>
                <a:cubicBezTo>
                  <a:pt x="2239" y="814"/>
                  <a:pt x="2249" y="791"/>
                  <a:pt x="2265" y="782"/>
                </a:cubicBezTo>
                <a:cubicBezTo>
                  <a:pt x="2273" y="778"/>
                  <a:pt x="2283" y="779"/>
                  <a:pt x="2291" y="776"/>
                </a:cubicBezTo>
                <a:cubicBezTo>
                  <a:pt x="2302" y="772"/>
                  <a:pt x="2313" y="769"/>
                  <a:pt x="2323" y="763"/>
                </a:cubicBezTo>
                <a:cubicBezTo>
                  <a:pt x="2376" y="734"/>
                  <a:pt x="2426" y="688"/>
                  <a:pt x="2485" y="672"/>
                </a:cubicBezTo>
                <a:cubicBezTo>
                  <a:pt x="2536" y="639"/>
                  <a:pt x="2587" y="615"/>
                  <a:pt x="2647" y="601"/>
                </a:cubicBezTo>
                <a:cubicBezTo>
                  <a:pt x="2744" y="530"/>
                  <a:pt x="2848" y="440"/>
                  <a:pt x="2919" y="342"/>
                </a:cubicBezTo>
                <a:cubicBezTo>
                  <a:pt x="2964" y="281"/>
                  <a:pt x="3002" y="184"/>
                  <a:pt x="3081" y="167"/>
                </a:cubicBezTo>
                <a:cubicBezTo>
                  <a:pt x="3169" y="104"/>
                  <a:pt x="3289" y="70"/>
                  <a:pt x="3398" y="57"/>
                </a:cubicBezTo>
                <a:cubicBezTo>
                  <a:pt x="3511" y="0"/>
                  <a:pt x="3650" y="44"/>
                  <a:pt x="3773" y="57"/>
                </a:cubicBezTo>
                <a:cubicBezTo>
                  <a:pt x="3809" y="76"/>
                  <a:pt x="3843" y="87"/>
                  <a:pt x="3883" y="96"/>
                </a:cubicBezTo>
                <a:cubicBezTo>
                  <a:pt x="4005" y="175"/>
                  <a:pt x="4187" y="176"/>
                  <a:pt x="4323" y="187"/>
                </a:cubicBezTo>
                <a:cubicBezTo>
                  <a:pt x="4336" y="183"/>
                  <a:pt x="4357" y="187"/>
                  <a:pt x="4362" y="174"/>
                </a:cubicBezTo>
                <a:cubicBezTo>
                  <a:pt x="4388" y="103"/>
                  <a:pt x="4275" y="85"/>
                  <a:pt x="4233" y="77"/>
                </a:cubicBezTo>
                <a:cubicBezTo>
                  <a:pt x="4226" y="68"/>
                  <a:pt x="4218" y="61"/>
                  <a:pt x="4213" y="51"/>
                </a:cubicBezTo>
                <a:cubicBezTo>
                  <a:pt x="4210" y="45"/>
                  <a:pt x="4212" y="36"/>
                  <a:pt x="4207" y="31"/>
                </a:cubicBezTo>
                <a:cubicBezTo>
                  <a:pt x="4204" y="28"/>
                  <a:pt x="4198" y="31"/>
                  <a:pt x="4194" y="31"/>
                </a:cubicBezTo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26" name="Freeform 6"/>
          <p:cNvSpPr>
            <a:spLocks/>
          </p:cNvSpPr>
          <p:nvPr/>
        </p:nvSpPr>
        <p:spPr bwMode="auto">
          <a:xfrm>
            <a:off x="1284288" y="4643438"/>
            <a:ext cx="6575425" cy="1441450"/>
          </a:xfrm>
          <a:custGeom>
            <a:avLst/>
            <a:gdLst>
              <a:gd name="T0" fmla="*/ 0 w 4142"/>
              <a:gd name="T1" fmla="*/ 194 h 908"/>
              <a:gd name="T2" fmla="*/ 71 w 4142"/>
              <a:gd name="T3" fmla="*/ 285 h 908"/>
              <a:gd name="T4" fmla="*/ 214 w 4142"/>
              <a:gd name="T5" fmla="*/ 525 h 908"/>
              <a:gd name="T6" fmla="*/ 705 w 4142"/>
              <a:gd name="T7" fmla="*/ 764 h 908"/>
              <a:gd name="T8" fmla="*/ 1249 w 4142"/>
              <a:gd name="T9" fmla="*/ 880 h 908"/>
              <a:gd name="T10" fmla="*/ 2822 w 4142"/>
              <a:gd name="T11" fmla="*/ 803 h 908"/>
              <a:gd name="T12" fmla="*/ 3074 w 4142"/>
              <a:gd name="T13" fmla="*/ 706 h 908"/>
              <a:gd name="T14" fmla="*/ 3217 w 4142"/>
              <a:gd name="T15" fmla="*/ 628 h 908"/>
              <a:gd name="T16" fmla="*/ 3372 w 4142"/>
              <a:gd name="T17" fmla="*/ 563 h 908"/>
              <a:gd name="T18" fmla="*/ 3469 w 4142"/>
              <a:gd name="T19" fmla="*/ 505 h 908"/>
              <a:gd name="T20" fmla="*/ 3780 w 4142"/>
              <a:gd name="T21" fmla="*/ 253 h 908"/>
              <a:gd name="T22" fmla="*/ 3941 w 4142"/>
              <a:gd name="T23" fmla="*/ 149 h 908"/>
              <a:gd name="T24" fmla="*/ 4110 w 4142"/>
              <a:gd name="T25" fmla="*/ 39 h 908"/>
              <a:gd name="T26" fmla="*/ 4142 w 4142"/>
              <a:gd name="T27" fmla="*/ 0 h 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42" h="908">
                <a:moveTo>
                  <a:pt x="0" y="194"/>
                </a:moveTo>
                <a:cubicBezTo>
                  <a:pt x="67" y="228"/>
                  <a:pt x="24" y="196"/>
                  <a:pt x="71" y="285"/>
                </a:cubicBezTo>
                <a:cubicBezTo>
                  <a:pt x="88" y="316"/>
                  <a:pt x="165" y="476"/>
                  <a:pt x="214" y="525"/>
                </a:cubicBezTo>
                <a:cubicBezTo>
                  <a:pt x="342" y="653"/>
                  <a:pt x="536" y="719"/>
                  <a:pt x="705" y="764"/>
                </a:cubicBezTo>
                <a:cubicBezTo>
                  <a:pt x="889" y="813"/>
                  <a:pt x="1061" y="864"/>
                  <a:pt x="1249" y="880"/>
                </a:cubicBezTo>
                <a:cubicBezTo>
                  <a:pt x="1790" y="877"/>
                  <a:pt x="2298" y="908"/>
                  <a:pt x="2822" y="803"/>
                </a:cubicBezTo>
                <a:cubicBezTo>
                  <a:pt x="2987" y="708"/>
                  <a:pt x="2836" y="785"/>
                  <a:pt x="3074" y="706"/>
                </a:cubicBezTo>
                <a:cubicBezTo>
                  <a:pt x="3123" y="690"/>
                  <a:pt x="3171" y="651"/>
                  <a:pt x="3217" y="628"/>
                </a:cubicBezTo>
                <a:cubicBezTo>
                  <a:pt x="3267" y="603"/>
                  <a:pt x="3319" y="581"/>
                  <a:pt x="3372" y="563"/>
                </a:cubicBezTo>
                <a:cubicBezTo>
                  <a:pt x="3403" y="540"/>
                  <a:pt x="3437" y="525"/>
                  <a:pt x="3469" y="505"/>
                </a:cubicBezTo>
                <a:cubicBezTo>
                  <a:pt x="3526" y="392"/>
                  <a:pt x="3679" y="319"/>
                  <a:pt x="3780" y="253"/>
                </a:cubicBezTo>
                <a:cubicBezTo>
                  <a:pt x="3835" y="217"/>
                  <a:pt x="3876" y="163"/>
                  <a:pt x="3941" y="149"/>
                </a:cubicBezTo>
                <a:cubicBezTo>
                  <a:pt x="4019" y="85"/>
                  <a:pt x="3966" y="126"/>
                  <a:pt x="4110" y="39"/>
                </a:cubicBezTo>
                <a:cubicBezTo>
                  <a:pt x="4124" y="30"/>
                  <a:pt x="4142" y="0"/>
                  <a:pt x="4142" y="0"/>
                </a:cubicBezTo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27" name="Line 7"/>
          <p:cNvSpPr>
            <a:spLocks noChangeShapeType="1"/>
          </p:cNvSpPr>
          <p:nvPr/>
        </p:nvSpPr>
        <p:spPr bwMode="auto">
          <a:xfrm>
            <a:off x="1524000" y="5943600"/>
            <a:ext cx="3276600" cy="1524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28" name="Line 8"/>
          <p:cNvSpPr>
            <a:spLocks noChangeShapeType="1"/>
          </p:cNvSpPr>
          <p:nvPr/>
        </p:nvSpPr>
        <p:spPr bwMode="auto">
          <a:xfrm>
            <a:off x="1219200" y="5638800"/>
            <a:ext cx="3429000" cy="7620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133129" name="Group 9"/>
          <p:cNvGrpSpPr>
            <a:grpSpLocks/>
          </p:cNvGrpSpPr>
          <p:nvPr/>
        </p:nvGrpSpPr>
        <p:grpSpPr bwMode="auto">
          <a:xfrm>
            <a:off x="187325" y="3429000"/>
            <a:ext cx="2946400" cy="2151063"/>
            <a:chOff x="118" y="2928"/>
            <a:chExt cx="1856" cy="1355"/>
          </a:xfrm>
        </p:grpSpPr>
        <p:sp>
          <p:nvSpPr>
            <p:cNvPr id="133130" name="Freeform 10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31" name="Text Box 11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33132" name="Text Box 12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33133" name="Text Box 13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33134" name="Text Box 14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33135" name="Text Box 15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33136" name="Text Box 16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33137" name="Text Box 17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33138" name="Text Box 18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33139" name="Text Box 19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33140" name="Rectangle 20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33141" name="Group 21"/>
          <p:cNvGrpSpPr>
            <a:grpSpLocks/>
          </p:cNvGrpSpPr>
          <p:nvPr/>
        </p:nvGrpSpPr>
        <p:grpSpPr bwMode="auto">
          <a:xfrm>
            <a:off x="3352800" y="5486400"/>
            <a:ext cx="3733800" cy="533400"/>
            <a:chOff x="3072" y="3360"/>
            <a:chExt cx="2352" cy="336"/>
          </a:xfrm>
        </p:grpSpPr>
        <p:sp>
          <p:nvSpPr>
            <p:cNvPr id="133142" name="Text Box 22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14,23,25,30,31,52,62,79,88,98</a:t>
              </a:r>
              <a:endParaRPr lang="en-CA" altLang="x-none" sz="2000" i="0"/>
            </a:p>
          </p:txBody>
        </p:sp>
        <p:sp>
          <p:nvSpPr>
            <p:cNvPr id="133143" name="Rectangle 23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44" name="Text Box 24"/>
          <p:cNvSpPr txBox="1">
            <a:spLocks noChangeArrowheads="1"/>
          </p:cNvSpPr>
          <p:nvPr/>
        </p:nvSpPr>
        <p:spPr bwMode="auto">
          <a:xfrm>
            <a:off x="2270125" y="3295650"/>
            <a:ext cx="819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accent1"/>
                </a:solidFill>
              </a:rPr>
              <a:t>k=3</a:t>
            </a:r>
          </a:p>
        </p:txBody>
      </p:sp>
      <p:sp>
        <p:nvSpPr>
          <p:cNvPr id="133145" name="Line 25"/>
          <p:cNvSpPr>
            <a:spLocks noChangeShapeType="1"/>
          </p:cNvSpPr>
          <p:nvPr/>
        </p:nvSpPr>
        <p:spPr bwMode="auto">
          <a:xfrm>
            <a:off x="2895600" y="3810000"/>
            <a:ext cx="1447800" cy="1828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6" name="Rectangle 26"/>
          <p:cNvSpPr>
            <a:spLocks noChangeArrowheads="1"/>
          </p:cNvSpPr>
          <p:nvPr/>
        </p:nvSpPr>
        <p:spPr bwMode="auto">
          <a:xfrm>
            <a:off x="7359650" y="4030663"/>
            <a:ext cx="12763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Output:</a:t>
            </a:r>
            <a:r>
              <a:rPr lang="en-US" altLang="x-none" sz="2000" i="0">
                <a:solidFill>
                  <a:srgbClr val="33CC33"/>
                </a:solidFill>
              </a:rPr>
              <a:t> </a:t>
            </a:r>
            <a:r>
              <a:rPr lang="en-US" altLang="x-none" sz="2000" i="0"/>
              <a:t>25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1" name="Group 3"/>
          <p:cNvGrpSpPr>
            <a:grpSpLocks/>
          </p:cNvGrpSpPr>
          <p:nvPr/>
        </p:nvGrpSpPr>
        <p:grpSpPr bwMode="auto">
          <a:xfrm>
            <a:off x="2616200" y="2954338"/>
            <a:ext cx="2946400" cy="2151062"/>
            <a:chOff x="118" y="2928"/>
            <a:chExt cx="1856" cy="1355"/>
          </a:xfrm>
        </p:grpSpPr>
        <p:sp>
          <p:nvSpPr>
            <p:cNvPr id="140292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3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40294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40295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40296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40297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40298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40299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40300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40301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40302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40303" name="Group 15"/>
          <p:cNvGrpSpPr>
            <a:grpSpLocks/>
          </p:cNvGrpSpPr>
          <p:nvPr/>
        </p:nvGrpSpPr>
        <p:grpSpPr bwMode="auto">
          <a:xfrm>
            <a:off x="2209800" y="3429000"/>
            <a:ext cx="457200" cy="914400"/>
            <a:chOff x="2432" y="1328"/>
            <a:chExt cx="906" cy="2075"/>
          </a:xfrm>
        </p:grpSpPr>
        <p:sp>
          <p:nvSpPr>
            <p:cNvPr id="140304" name="Freeform 1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5" name="Freeform 1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6" name="Freeform 1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7" name="Freeform 1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8" name="Freeform 2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9" name="Freeform 2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0310" name="Text Box 22"/>
          <p:cNvSpPr txBox="1">
            <a:spLocks noChangeArrowheads="1"/>
          </p:cNvSpPr>
          <p:nvPr/>
        </p:nvSpPr>
        <p:spPr bwMode="auto">
          <a:xfrm>
            <a:off x="2286000" y="1600200"/>
            <a:ext cx="466566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Partition set into two using </a:t>
            </a:r>
            <a:br>
              <a:rPr lang="en-US" altLang="x-none" sz="3200" i="0"/>
            </a:br>
            <a:r>
              <a:rPr lang="en-US" altLang="x-none" sz="3200" i="0"/>
              <a:t>randomly chosen pivot</a:t>
            </a:r>
          </a:p>
        </p:txBody>
      </p:sp>
      <p:grpSp>
        <p:nvGrpSpPr>
          <p:cNvPr id="140311" name="Group 23"/>
          <p:cNvGrpSpPr>
            <a:grpSpLocks/>
          </p:cNvGrpSpPr>
          <p:nvPr/>
        </p:nvGrpSpPr>
        <p:grpSpPr bwMode="auto">
          <a:xfrm>
            <a:off x="2379663" y="4997450"/>
            <a:ext cx="4308475" cy="1479550"/>
            <a:chOff x="3046" y="1901"/>
            <a:chExt cx="2714" cy="932"/>
          </a:xfrm>
        </p:grpSpPr>
        <p:grpSp>
          <p:nvGrpSpPr>
            <p:cNvPr id="140312" name="Group 24"/>
            <p:cNvGrpSpPr>
              <a:grpSpLocks/>
            </p:cNvGrpSpPr>
            <p:nvPr/>
          </p:nvGrpSpPr>
          <p:grpSpPr bwMode="auto">
            <a:xfrm>
              <a:off x="3046" y="1997"/>
              <a:ext cx="1073" cy="779"/>
              <a:chOff x="3124" y="3297"/>
              <a:chExt cx="1073" cy="779"/>
            </a:xfrm>
          </p:grpSpPr>
          <p:sp>
            <p:nvSpPr>
              <p:cNvPr id="140313" name="Freeform 25"/>
              <p:cNvSpPr>
                <a:spLocks/>
              </p:cNvSpPr>
              <p:nvPr/>
            </p:nvSpPr>
            <p:spPr bwMode="auto">
              <a:xfrm>
                <a:off x="3124" y="3297"/>
                <a:ext cx="1073" cy="779"/>
              </a:xfrm>
              <a:custGeom>
                <a:avLst/>
                <a:gdLst>
                  <a:gd name="T0" fmla="*/ 317 w 1073"/>
                  <a:gd name="T1" fmla="*/ 64 h 779"/>
                  <a:gd name="T2" fmla="*/ 48 w 1073"/>
                  <a:gd name="T3" fmla="*/ 246 h 779"/>
                  <a:gd name="T4" fmla="*/ 26 w 1073"/>
                  <a:gd name="T5" fmla="*/ 531 h 779"/>
                  <a:gd name="T6" fmla="*/ 150 w 1073"/>
                  <a:gd name="T7" fmla="*/ 669 h 779"/>
                  <a:gd name="T8" fmla="*/ 529 w 1073"/>
                  <a:gd name="T9" fmla="*/ 750 h 779"/>
                  <a:gd name="T10" fmla="*/ 1048 w 1073"/>
                  <a:gd name="T11" fmla="*/ 495 h 779"/>
                  <a:gd name="T12" fmla="*/ 682 w 1073"/>
                  <a:gd name="T13" fmla="*/ 72 h 779"/>
                  <a:gd name="T14" fmla="*/ 317 w 1073"/>
                  <a:gd name="T15" fmla="*/ 64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3" h="779">
                    <a:moveTo>
                      <a:pt x="317" y="64"/>
                    </a:moveTo>
                    <a:cubicBezTo>
                      <a:pt x="211" y="93"/>
                      <a:pt x="96" y="168"/>
                      <a:pt x="48" y="246"/>
                    </a:cubicBezTo>
                    <a:cubicBezTo>
                      <a:pt x="0" y="324"/>
                      <a:pt x="9" y="461"/>
                      <a:pt x="26" y="531"/>
                    </a:cubicBezTo>
                    <a:cubicBezTo>
                      <a:pt x="43" y="601"/>
                      <a:pt x="66" y="633"/>
                      <a:pt x="150" y="669"/>
                    </a:cubicBezTo>
                    <a:cubicBezTo>
                      <a:pt x="234" y="705"/>
                      <a:pt x="380" y="779"/>
                      <a:pt x="529" y="750"/>
                    </a:cubicBezTo>
                    <a:cubicBezTo>
                      <a:pt x="678" y="721"/>
                      <a:pt x="1023" y="608"/>
                      <a:pt x="1048" y="495"/>
                    </a:cubicBezTo>
                    <a:cubicBezTo>
                      <a:pt x="1073" y="382"/>
                      <a:pt x="804" y="144"/>
                      <a:pt x="682" y="72"/>
                    </a:cubicBezTo>
                    <a:cubicBezTo>
                      <a:pt x="560" y="0"/>
                      <a:pt x="423" y="35"/>
                      <a:pt x="317" y="64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14" name="Text Box 26"/>
              <p:cNvSpPr txBox="1">
                <a:spLocks noChangeArrowheads="1"/>
              </p:cNvSpPr>
              <p:nvPr/>
            </p:nvSpPr>
            <p:spPr bwMode="auto">
              <a:xfrm>
                <a:off x="3498" y="331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14</a:t>
                </a:r>
                <a:endParaRPr lang="en-CA" altLang="x-none" sz="2000" i="0"/>
              </a:p>
            </p:txBody>
          </p:sp>
          <p:sp>
            <p:nvSpPr>
              <p:cNvPr id="140315" name="Text Box 27"/>
              <p:cNvSpPr txBox="1">
                <a:spLocks noChangeArrowheads="1"/>
              </p:cNvSpPr>
              <p:nvPr/>
            </p:nvSpPr>
            <p:spPr bwMode="auto">
              <a:xfrm>
                <a:off x="3374" y="373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25</a:t>
                </a:r>
                <a:endParaRPr lang="en-CA" altLang="x-none" sz="2000" i="0"/>
              </a:p>
            </p:txBody>
          </p:sp>
          <p:sp>
            <p:nvSpPr>
              <p:cNvPr id="140316" name="Text Box 28"/>
              <p:cNvSpPr txBox="1">
                <a:spLocks noChangeArrowheads="1"/>
              </p:cNvSpPr>
              <p:nvPr/>
            </p:nvSpPr>
            <p:spPr bwMode="auto">
              <a:xfrm>
                <a:off x="3546" y="355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30</a:t>
                </a:r>
                <a:endParaRPr lang="en-CA" altLang="x-none" sz="2000" i="0"/>
              </a:p>
            </p:txBody>
          </p:sp>
          <p:sp>
            <p:nvSpPr>
              <p:cNvPr id="140317" name="Text Box 29"/>
              <p:cNvSpPr txBox="1">
                <a:spLocks noChangeArrowheads="1"/>
              </p:cNvSpPr>
              <p:nvPr/>
            </p:nvSpPr>
            <p:spPr bwMode="auto">
              <a:xfrm>
                <a:off x="3776" y="3696"/>
                <a:ext cx="29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x-none" sz="2000" i="0"/>
                  <a:t>23</a:t>
                </a:r>
                <a:endParaRPr lang="en-CA" altLang="x-none" sz="2000" i="0"/>
              </a:p>
            </p:txBody>
          </p:sp>
          <p:sp>
            <p:nvSpPr>
              <p:cNvPr id="140318" name="Rectangle 30"/>
              <p:cNvSpPr>
                <a:spLocks noChangeArrowheads="1"/>
              </p:cNvSpPr>
              <p:nvPr/>
            </p:nvSpPr>
            <p:spPr bwMode="auto">
              <a:xfrm>
                <a:off x="3168" y="3634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31</a:t>
                </a:r>
                <a:endParaRPr lang="en-CA" altLang="x-none" sz="2000" i="0"/>
              </a:p>
            </p:txBody>
          </p:sp>
        </p:grpSp>
        <p:grpSp>
          <p:nvGrpSpPr>
            <p:cNvPr id="140319" name="Group 31"/>
            <p:cNvGrpSpPr>
              <a:grpSpLocks/>
            </p:cNvGrpSpPr>
            <p:nvPr/>
          </p:nvGrpSpPr>
          <p:grpSpPr bwMode="auto">
            <a:xfrm>
              <a:off x="4743" y="1901"/>
              <a:ext cx="1017" cy="932"/>
              <a:chOff x="4503" y="3100"/>
              <a:chExt cx="1017" cy="932"/>
            </a:xfrm>
          </p:grpSpPr>
          <p:sp>
            <p:nvSpPr>
              <p:cNvPr id="140320" name="Freeform 32"/>
              <p:cNvSpPr>
                <a:spLocks/>
              </p:cNvSpPr>
              <p:nvPr/>
            </p:nvSpPr>
            <p:spPr bwMode="auto">
              <a:xfrm>
                <a:off x="4503" y="3100"/>
                <a:ext cx="1017" cy="932"/>
              </a:xfrm>
              <a:custGeom>
                <a:avLst/>
                <a:gdLst>
                  <a:gd name="T0" fmla="*/ 91 w 1017"/>
                  <a:gd name="T1" fmla="*/ 138 h 932"/>
                  <a:gd name="T2" fmla="*/ 18 w 1017"/>
                  <a:gd name="T3" fmla="*/ 443 h 932"/>
                  <a:gd name="T4" fmla="*/ 197 w 1017"/>
                  <a:gd name="T5" fmla="*/ 611 h 932"/>
                  <a:gd name="T6" fmla="*/ 416 w 1017"/>
                  <a:gd name="T7" fmla="*/ 841 h 932"/>
                  <a:gd name="T8" fmla="*/ 673 w 1017"/>
                  <a:gd name="T9" fmla="*/ 886 h 932"/>
                  <a:gd name="T10" fmla="*/ 985 w 1017"/>
                  <a:gd name="T11" fmla="*/ 567 h 932"/>
                  <a:gd name="T12" fmla="*/ 484 w 1017"/>
                  <a:gd name="T13" fmla="*/ 72 h 932"/>
                  <a:gd name="T14" fmla="*/ 91 w 1017"/>
                  <a:gd name="T15" fmla="*/ 138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7" h="932">
                    <a:moveTo>
                      <a:pt x="91" y="138"/>
                    </a:moveTo>
                    <a:cubicBezTo>
                      <a:pt x="14" y="213"/>
                      <a:pt x="0" y="364"/>
                      <a:pt x="18" y="443"/>
                    </a:cubicBezTo>
                    <a:cubicBezTo>
                      <a:pt x="36" y="522"/>
                      <a:pt x="131" y="545"/>
                      <a:pt x="197" y="611"/>
                    </a:cubicBezTo>
                    <a:cubicBezTo>
                      <a:pt x="263" y="677"/>
                      <a:pt x="337" y="795"/>
                      <a:pt x="416" y="841"/>
                    </a:cubicBezTo>
                    <a:cubicBezTo>
                      <a:pt x="496" y="887"/>
                      <a:pt x="578" y="932"/>
                      <a:pt x="673" y="886"/>
                    </a:cubicBezTo>
                    <a:cubicBezTo>
                      <a:pt x="767" y="840"/>
                      <a:pt x="1017" y="703"/>
                      <a:pt x="985" y="567"/>
                    </a:cubicBezTo>
                    <a:cubicBezTo>
                      <a:pt x="953" y="431"/>
                      <a:pt x="633" y="144"/>
                      <a:pt x="484" y="72"/>
                    </a:cubicBezTo>
                    <a:cubicBezTo>
                      <a:pt x="335" y="0"/>
                      <a:pt x="173" y="124"/>
                      <a:pt x="91" y="13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21" name="Text Box 33"/>
              <p:cNvSpPr txBox="1">
                <a:spLocks noChangeArrowheads="1"/>
              </p:cNvSpPr>
              <p:nvPr/>
            </p:nvSpPr>
            <p:spPr bwMode="auto">
              <a:xfrm>
                <a:off x="4544" y="3225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88</a:t>
                </a:r>
                <a:endParaRPr lang="en-CA" altLang="x-none" sz="2000" i="0"/>
              </a:p>
            </p:txBody>
          </p:sp>
          <p:sp>
            <p:nvSpPr>
              <p:cNvPr id="140322" name="Text Box 34"/>
              <p:cNvSpPr txBox="1">
                <a:spLocks noChangeArrowheads="1"/>
              </p:cNvSpPr>
              <p:nvPr/>
            </p:nvSpPr>
            <p:spPr bwMode="auto">
              <a:xfrm>
                <a:off x="5040" y="3312"/>
                <a:ext cx="33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x-none" sz="2000" i="0"/>
                  <a:t>98</a:t>
                </a:r>
                <a:endParaRPr lang="en-CA" altLang="x-none" sz="2000" i="0"/>
              </a:p>
            </p:txBody>
          </p:sp>
          <p:sp>
            <p:nvSpPr>
              <p:cNvPr id="140323" name="Text Box 35"/>
              <p:cNvSpPr txBox="1">
                <a:spLocks noChangeArrowheads="1"/>
              </p:cNvSpPr>
              <p:nvPr/>
            </p:nvSpPr>
            <p:spPr bwMode="auto">
              <a:xfrm>
                <a:off x="4656" y="3504"/>
                <a:ext cx="34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x-none" sz="2000" i="0"/>
                  <a:t>62</a:t>
                </a:r>
                <a:endParaRPr lang="en-CA" altLang="x-none" sz="2000" i="0"/>
              </a:p>
            </p:txBody>
          </p:sp>
          <p:sp>
            <p:nvSpPr>
              <p:cNvPr id="140324" name="Text Box 36"/>
              <p:cNvSpPr txBox="1">
                <a:spLocks noChangeArrowheads="1"/>
              </p:cNvSpPr>
              <p:nvPr/>
            </p:nvSpPr>
            <p:spPr bwMode="auto">
              <a:xfrm>
                <a:off x="5088" y="365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79</a:t>
                </a:r>
                <a:endParaRPr lang="en-CA" altLang="x-none" sz="2000" i="0"/>
              </a:p>
            </p:txBody>
          </p:sp>
        </p:grpSp>
        <p:sp>
          <p:nvSpPr>
            <p:cNvPr id="140325" name="Text Box 37"/>
            <p:cNvSpPr txBox="1">
              <a:spLocks noChangeArrowheads="1"/>
            </p:cNvSpPr>
            <p:nvPr/>
          </p:nvSpPr>
          <p:spPr bwMode="auto">
            <a:xfrm>
              <a:off x="4153" y="2290"/>
              <a:ext cx="53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CA" altLang="x-none" sz="2000" i="0">
                  <a:ea typeface="Times New Roman" charset="0"/>
                  <a:cs typeface="Times New Roman" charset="0"/>
                </a:rPr>
                <a:t>≤</a:t>
              </a:r>
              <a:r>
                <a:rPr lang="en-US" altLang="x-none" sz="2000" i="0">
                  <a:ea typeface="Times New Roman" charset="0"/>
                  <a:cs typeface="Times New Roman" charset="0"/>
                </a:rPr>
                <a:t> </a:t>
              </a:r>
              <a:r>
                <a:rPr lang="en-US" altLang="x-none" sz="2000" i="0"/>
                <a:t>52 </a:t>
              </a:r>
              <a:r>
                <a:rPr lang="en-CA" altLang="x-none" sz="2000" i="0">
                  <a:ea typeface="Times New Roman" charset="0"/>
                  <a:cs typeface="Times New Roman" charset="0"/>
                </a:rPr>
                <a:t>≤</a:t>
              </a:r>
            </a:p>
          </p:txBody>
        </p:sp>
      </p:grpSp>
      <p:sp>
        <p:nvSpPr>
          <p:cNvPr id="140326" name="Oval 38"/>
          <p:cNvSpPr>
            <a:spLocks noChangeArrowheads="1"/>
          </p:cNvSpPr>
          <p:nvPr/>
        </p:nvSpPr>
        <p:spPr bwMode="auto">
          <a:xfrm>
            <a:off x="3784600" y="3427413"/>
            <a:ext cx="457200" cy="382587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140327" name="Text Box 39"/>
          <p:cNvSpPr txBox="1">
            <a:spLocks noChangeArrowheads="1"/>
          </p:cNvSpPr>
          <p:nvPr/>
        </p:nvSpPr>
        <p:spPr bwMode="auto">
          <a:xfrm>
            <a:off x="900113" y="58738"/>
            <a:ext cx="799623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K</a:t>
            </a:r>
            <a:r>
              <a:rPr lang="en-US" altLang="x-none" sz="4400" i="0" u="sng" baseline="30000">
                <a:solidFill>
                  <a:schemeClr val="tx2"/>
                </a:solidFill>
              </a:rPr>
              <a:t>th</a:t>
            </a:r>
            <a:r>
              <a:rPr lang="en-US" altLang="x-none" sz="4400" i="0" u="sng">
                <a:solidFill>
                  <a:schemeClr val="tx2"/>
                </a:solidFill>
              </a:rPr>
              <a:t> Element Problem Specification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15" name="Group 3"/>
          <p:cNvGrpSpPr>
            <a:grpSpLocks/>
          </p:cNvGrpSpPr>
          <p:nvPr/>
        </p:nvGrpSpPr>
        <p:grpSpPr bwMode="auto">
          <a:xfrm>
            <a:off x="1846263" y="1600200"/>
            <a:ext cx="457200" cy="914400"/>
            <a:chOff x="2432" y="1328"/>
            <a:chExt cx="906" cy="2075"/>
          </a:xfrm>
        </p:grpSpPr>
        <p:sp>
          <p:nvSpPr>
            <p:cNvPr id="141316" name="Freeform 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17" name="Freeform 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18" name="Freeform 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19" name="Freeform 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0" name="Freeform 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1" name="Freeform 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1323" name="Group 11"/>
          <p:cNvGrpSpPr>
            <a:grpSpLocks/>
          </p:cNvGrpSpPr>
          <p:nvPr/>
        </p:nvGrpSpPr>
        <p:grpSpPr bwMode="auto">
          <a:xfrm>
            <a:off x="2625725" y="1416050"/>
            <a:ext cx="1703388" cy="1236663"/>
            <a:chOff x="3124" y="3297"/>
            <a:chExt cx="1073" cy="779"/>
          </a:xfrm>
        </p:grpSpPr>
        <p:sp>
          <p:nvSpPr>
            <p:cNvPr id="141324" name="Freeform 12"/>
            <p:cNvSpPr>
              <a:spLocks/>
            </p:cNvSpPr>
            <p:nvPr/>
          </p:nvSpPr>
          <p:spPr bwMode="auto">
            <a:xfrm>
              <a:off x="3124" y="3297"/>
              <a:ext cx="1073" cy="779"/>
            </a:xfrm>
            <a:custGeom>
              <a:avLst/>
              <a:gdLst>
                <a:gd name="T0" fmla="*/ 317 w 1073"/>
                <a:gd name="T1" fmla="*/ 64 h 779"/>
                <a:gd name="T2" fmla="*/ 48 w 1073"/>
                <a:gd name="T3" fmla="*/ 246 h 779"/>
                <a:gd name="T4" fmla="*/ 26 w 1073"/>
                <a:gd name="T5" fmla="*/ 531 h 779"/>
                <a:gd name="T6" fmla="*/ 150 w 1073"/>
                <a:gd name="T7" fmla="*/ 669 h 779"/>
                <a:gd name="T8" fmla="*/ 529 w 1073"/>
                <a:gd name="T9" fmla="*/ 750 h 779"/>
                <a:gd name="T10" fmla="*/ 1048 w 1073"/>
                <a:gd name="T11" fmla="*/ 495 h 779"/>
                <a:gd name="T12" fmla="*/ 682 w 1073"/>
                <a:gd name="T13" fmla="*/ 72 h 779"/>
                <a:gd name="T14" fmla="*/ 317 w 1073"/>
                <a:gd name="T15" fmla="*/ 64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3" h="779">
                  <a:moveTo>
                    <a:pt x="317" y="64"/>
                  </a:moveTo>
                  <a:cubicBezTo>
                    <a:pt x="211" y="93"/>
                    <a:pt x="96" y="168"/>
                    <a:pt x="48" y="246"/>
                  </a:cubicBezTo>
                  <a:cubicBezTo>
                    <a:pt x="0" y="324"/>
                    <a:pt x="9" y="461"/>
                    <a:pt x="26" y="531"/>
                  </a:cubicBezTo>
                  <a:cubicBezTo>
                    <a:pt x="43" y="601"/>
                    <a:pt x="66" y="633"/>
                    <a:pt x="150" y="669"/>
                  </a:cubicBezTo>
                  <a:cubicBezTo>
                    <a:pt x="234" y="705"/>
                    <a:pt x="380" y="779"/>
                    <a:pt x="529" y="750"/>
                  </a:cubicBezTo>
                  <a:cubicBezTo>
                    <a:pt x="678" y="721"/>
                    <a:pt x="1023" y="608"/>
                    <a:pt x="1048" y="495"/>
                  </a:cubicBezTo>
                  <a:cubicBezTo>
                    <a:pt x="1073" y="382"/>
                    <a:pt x="804" y="144"/>
                    <a:pt x="682" y="72"/>
                  </a:cubicBezTo>
                  <a:cubicBezTo>
                    <a:pt x="560" y="0"/>
                    <a:pt x="423" y="35"/>
                    <a:pt x="317" y="64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5" name="Text Box 13"/>
            <p:cNvSpPr txBox="1">
              <a:spLocks noChangeArrowheads="1"/>
            </p:cNvSpPr>
            <p:nvPr/>
          </p:nvSpPr>
          <p:spPr bwMode="auto">
            <a:xfrm>
              <a:off x="349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41326" name="Text Box 14"/>
            <p:cNvSpPr txBox="1">
              <a:spLocks noChangeArrowheads="1"/>
            </p:cNvSpPr>
            <p:nvPr/>
          </p:nvSpPr>
          <p:spPr bwMode="auto">
            <a:xfrm>
              <a:off x="3374" y="373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41327" name="Text Box 15"/>
            <p:cNvSpPr txBox="1">
              <a:spLocks noChangeArrowheads="1"/>
            </p:cNvSpPr>
            <p:nvPr/>
          </p:nvSpPr>
          <p:spPr bwMode="auto">
            <a:xfrm>
              <a:off x="354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41328" name="Text Box 16"/>
            <p:cNvSpPr txBox="1">
              <a:spLocks noChangeArrowheads="1"/>
            </p:cNvSpPr>
            <p:nvPr/>
          </p:nvSpPr>
          <p:spPr bwMode="auto">
            <a:xfrm>
              <a:off x="377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41329" name="Rectangle 17"/>
            <p:cNvSpPr>
              <a:spLocks noChangeArrowheads="1"/>
            </p:cNvSpPr>
            <p:nvPr/>
          </p:nvSpPr>
          <p:spPr bwMode="auto">
            <a:xfrm>
              <a:off x="3168" y="3634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sp>
        <p:nvSpPr>
          <p:cNvPr id="141331" name="Freeform 19"/>
          <p:cNvSpPr>
            <a:spLocks/>
          </p:cNvSpPr>
          <p:nvPr/>
        </p:nvSpPr>
        <p:spPr bwMode="auto">
          <a:xfrm>
            <a:off x="4303713" y="1263650"/>
            <a:ext cx="2630487" cy="1479550"/>
          </a:xfrm>
          <a:custGeom>
            <a:avLst/>
            <a:gdLst>
              <a:gd name="T0" fmla="*/ 731 w 1657"/>
              <a:gd name="T1" fmla="*/ 138 h 932"/>
              <a:gd name="T2" fmla="*/ 94 w 1657"/>
              <a:gd name="T3" fmla="*/ 453 h 932"/>
              <a:gd name="T4" fmla="*/ 169 w 1657"/>
              <a:gd name="T5" fmla="*/ 738 h 932"/>
              <a:gd name="T6" fmla="*/ 1056 w 1657"/>
              <a:gd name="T7" fmla="*/ 841 h 932"/>
              <a:gd name="T8" fmla="*/ 1313 w 1657"/>
              <a:gd name="T9" fmla="*/ 886 h 932"/>
              <a:gd name="T10" fmla="*/ 1625 w 1657"/>
              <a:gd name="T11" fmla="*/ 567 h 932"/>
              <a:gd name="T12" fmla="*/ 1124 w 1657"/>
              <a:gd name="T13" fmla="*/ 72 h 932"/>
              <a:gd name="T14" fmla="*/ 731 w 1657"/>
              <a:gd name="T15" fmla="*/ 138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57" h="932">
                <a:moveTo>
                  <a:pt x="731" y="138"/>
                </a:moveTo>
                <a:cubicBezTo>
                  <a:pt x="559" y="202"/>
                  <a:pt x="188" y="353"/>
                  <a:pt x="94" y="453"/>
                </a:cubicBezTo>
                <a:cubicBezTo>
                  <a:pt x="0" y="553"/>
                  <a:pt x="9" y="673"/>
                  <a:pt x="169" y="738"/>
                </a:cubicBezTo>
                <a:cubicBezTo>
                  <a:pt x="329" y="803"/>
                  <a:pt x="865" y="816"/>
                  <a:pt x="1056" y="841"/>
                </a:cubicBezTo>
                <a:cubicBezTo>
                  <a:pt x="1247" y="866"/>
                  <a:pt x="1218" y="932"/>
                  <a:pt x="1313" y="886"/>
                </a:cubicBezTo>
                <a:cubicBezTo>
                  <a:pt x="1407" y="840"/>
                  <a:pt x="1657" y="703"/>
                  <a:pt x="1625" y="567"/>
                </a:cubicBezTo>
                <a:cubicBezTo>
                  <a:pt x="1593" y="431"/>
                  <a:pt x="1273" y="144"/>
                  <a:pt x="1124" y="72"/>
                </a:cubicBezTo>
                <a:cubicBezTo>
                  <a:pt x="975" y="0"/>
                  <a:pt x="813" y="124"/>
                  <a:pt x="731" y="13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32" name="Text Box 20"/>
          <p:cNvSpPr txBox="1">
            <a:spLocks noChangeArrowheads="1"/>
          </p:cNvSpPr>
          <p:nvPr/>
        </p:nvSpPr>
        <p:spPr bwMode="auto">
          <a:xfrm>
            <a:off x="5384800" y="14620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88</a:t>
            </a:r>
            <a:endParaRPr lang="en-CA" altLang="x-none" sz="2000" i="0"/>
          </a:p>
        </p:txBody>
      </p:sp>
      <p:sp>
        <p:nvSpPr>
          <p:cNvPr id="141333" name="Text Box 21"/>
          <p:cNvSpPr txBox="1">
            <a:spLocks noChangeArrowheads="1"/>
          </p:cNvSpPr>
          <p:nvPr/>
        </p:nvSpPr>
        <p:spPr bwMode="auto">
          <a:xfrm>
            <a:off x="6172200" y="1600200"/>
            <a:ext cx="533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000" i="0"/>
              <a:t>98</a:t>
            </a:r>
            <a:endParaRPr lang="en-CA" altLang="x-none" sz="2000" i="0"/>
          </a:p>
        </p:txBody>
      </p:sp>
      <p:sp>
        <p:nvSpPr>
          <p:cNvPr id="141334" name="Text Box 22"/>
          <p:cNvSpPr txBox="1">
            <a:spLocks noChangeArrowheads="1"/>
          </p:cNvSpPr>
          <p:nvPr/>
        </p:nvSpPr>
        <p:spPr bwMode="auto">
          <a:xfrm>
            <a:off x="5562600" y="1905000"/>
            <a:ext cx="549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000" i="0"/>
              <a:t>62</a:t>
            </a:r>
            <a:endParaRPr lang="en-CA" altLang="x-none" sz="2000" i="0"/>
          </a:p>
        </p:txBody>
      </p:sp>
      <p:sp>
        <p:nvSpPr>
          <p:cNvPr id="141335" name="Text Box 23"/>
          <p:cNvSpPr txBox="1">
            <a:spLocks noChangeArrowheads="1"/>
          </p:cNvSpPr>
          <p:nvPr/>
        </p:nvSpPr>
        <p:spPr bwMode="auto">
          <a:xfrm>
            <a:off x="6248400" y="214153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79</a:t>
            </a:r>
            <a:endParaRPr lang="en-CA" altLang="x-none" sz="2000" i="0"/>
          </a:p>
        </p:txBody>
      </p:sp>
      <p:sp>
        <p:nvSpPr>
          <p:cNvPr id="141336" name="Text Box 24"/>
          <p:cNvSpPr txBox="1">
            <a:spLocks noChangeArrowheads="1"/>
          </p:cNvSpPr>
          <p:nvPr/>
        </p:nvSpPr>
        <p:spPr bwMode="auto">
          <a:xfrm>
            <a:off x="4383088" y="1881188"/>
            <a:ext cx="8445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52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141378" name="Text Box 66"/>
          <p:cNvSpPr txBox="1">
            <a:spLocks noChangeArrowheads="1"/>
          </p:cNvSpPr>
          <p:nvPr/>
        </p:nvSpPr>
        <p:spPr bwMode="auto">
          <a:xfrm>
            <a:off x="900113" y="58738"/>
            <a:ext cx="799623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K</a:t>
            </a:r>
            <a:r>
              <a:rPr lang="en-US" altLang="x-none" sz="4400" i="0" u="sng" baseline="30000">
                <a:solidFill>
                  <a:schemeClr val="tx2"/>
                </a:solidFill>
              </a:rPr>
              <a:t>th</a:t>
            </a:r>
            <a:r>
              <a:rPr lang="en-US" altLang="x-none" sz="4400" i="0" u="sng">
                <a:solidFill>
                  <a:schemeClr val="tx2"/>
                </a:solidFill>
              </a:rPr>
              <a:t> Element Problem Specification</a:t>
            </a:r>
          </a:p>
        </p:txBody>
      </p:sp>
      <p:sp>
        <p:nvSpPr>
          <p:cNvPr id="141380" name="Text Box 68"/>
          <p:cNvSpPr txBox="1">
            <a:spLocks noChangeArrowheads="1"/>
          </p:cNvSpPr>
          <p:nvPr/>
        </p:nvSpPr>
        <p:spPr bwMode="auto">
          <a:xfrm>
            <a:off x="2686050" y="2667000"/>
            <a:ext cx="819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accent1"/>
                </a:solidFill>
              </a:rPr>
              <a:t>k=3</a:t>
            </a:r>
          </a:p>
        </p:txBody>
      </p:sp>
      <p:sp>
        <p:nvSpPr>
          <p:cNvPr id="141381" name="Text Box 69"/>
          <p:cNvSpPr txBox="1">
            <a:spLocks noChangeArrowheads="1"/>
          </p:cNvSpPr>
          <p:nvPr/>
        </p:nvSpPr>
        <p:spPr bwMode="auto">
          <a:xfrm>
            <a:off x="3600450" y="2620963"/>
            <a:ext cx="34496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accent1"/>
                </a:solidFill>
              </a:rPr>
              <a:t>r=5 </a:t>
            </a:r>
            <a:r>
              <a:rPr lang="en-US" altLang="x-none" sz="3200" i="0"/>
              <a:t>elements on left</a:t>
            </a:r>
          </a:p>
        </p:txBody>
      </p:sp>
      <p:grpSp>
        <p:nvGrpSpPr>
          <p:cNvPr id="141384" name="Group 72"/>
          <p:cNvGrpSpPr>
            <a:grpSpLocks/>
          </p:cNvGrpSpPr>
          <p:nvPr/>
        </p:nvGrpSpPr>
        <p:grpSpPr bwMode="auto">
          <a:xfrm>
            <a:off x="2057400" y="3600450"/>
            <a:ext cx="5295900" cy="2808288"/>
            <a:chOff x="192" y="2268"/>
            <a:chExt cx="3336" cy="1769"/>
          </a:xfrm>
        </p:grpSpPr>
        <p:grpSp>
          <p:nvGrpSpPr>
            <p:cNvPr id="141338" name="Group 26"/>
            <p:cNvGrpSpPr>
              <a:grpSpLocks/>
            </p:cNvGrpSpPr>
            <p:nvPr/>
          </p:nvGrpSpPr>
          <p:grpSpPr bwMode="auto">
            <a:xfrm flipH="1">
              <a:off x="346" y="3118"/>
              <a:ext cx="240" cy="626"/>
              <a:chOff x="2308" y="1513"/>
              <a:chExt cx="1162" cy="2570"/>
            </a:xfrm>
          </p:grpSpPr>
          <p:grpSp>
            <p:nvGrpSpPr>
              <p:cNvPr id="141339" name="Group 27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41340" name="Freeform 28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41" name="Freeform 29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42" name="Freeform 30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43" name="Freeform 31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44" name="Freeform 32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345" name="Freeform 33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1346" name="Freeform 34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47" name="Freeform 35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48" name="Oval 36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1349" name="Oval 37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1350" name="Oval 38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1351" name="Oval 39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1352" name="Oval 40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grpSp>
          <p:nvGrpSpPr>
            <p:cNvPr id="141353" name="Group 41"/>
            <p:cNvGrpSpPr>
              <a:grpSpLocks/>
            </p:cNvGrpSpPr>
            <p:nvPr/>
          </p:nvGrpSpPr>
          <p:grpSpPr bwMode="auto">
            <a:xfrm>
              <a:off x="730" y="3216"/>
              <a:ext cx="1200" cy="336"/>
              <a:chOff x="3072" y="3360"/>
              <a:chExt cx="2352" cy="336"/>
            </a:xfrm>
          </p:grpSpPr>
          <p:sp>
            <p:nvSpPr>
              <p:cNvPr id="141354" name="Text Box 42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14,23,25,30,31</a:t>
                </a:r>
                <a:endParaRPr lang="en-CA" altLang="x-none" sz="2000" i="0"/>
              </a:p>
            </p:txBody>
          </p:sp>
          <p:sp>
            <p:nvSpPr>
              <p:cNvPr id="141355" name="Rectangle 43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1356" name="Text Box 44"/>
            <p:cNvSpPr txBox="1">
              <a:spLocks noChangeArrowheads="1"/>
            </p:cNvSpPr>
            <p:nvPr/>
          </p:nvSpPr>
          <p:spPr bwMode="auto">
            <a:xfrm>
              <a:off x="192" y="2268"/>
              <a:ext cx="3336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one friend to </a:t>
              </a:r>
              <a:br>
                <a:rPr lang="en-US" altLang="x-none" sz="3200" i="0"/>
              </a:br>
              <a:r>
                <a:rPr lang="en-US" altLang="x-none" sz="3200" i="0"/>
                <a:t>find </a:t>
              </a:r>
              <a:r>
                <a:rPr lang="en-US" altLang="x-none" sz="3200" i="0">
                  <a:solidFill>
                    <a:schemeClr val="accent1"/>
                  </a:solidFill>
                </a:rPr>
                <a:t>k=3</a:t>
              </a:r>
              <a:r>
                <a:rPr lang="en-US" altLang="x-none" sz="3200" i="0" baseline="30000">
                  <a:solidFill>
                    <a:schemeClr val="accent1"/>
                  </a:solidFill>
                </a:rPr>
                <a:t>rd</a:t>
              </a:r>
              <a:r>
                <a:rPr lang="en-US" altLang="x-none" sz="3200" i="0"/>
                <a:t> element in first half. </a:t>
              </a:r>
            </a:p>
          </p:txBody>
        </p:sp>
        <p:sp>
          <p:nvSpPr>
            <p:cNvPr id="141382" name="Line 70"/>
            <p:cNvSpPr>
              <a:spLocks noChangeShapeType="1"/>
            </p:cNvSpPr>
            <p:nvPr/>
          </p:nvSpPr>
          <p:spPr bwMode="auto">
            <a:xfrm flipV="1">
              <a:off x="1344" y="3504"/>
              <a:ext cx="0" cy="240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83" name="Rectangle 71"/>
            <p:cNvSpPr>
              <a:spLocks noChangeArrowheads="1"/>
            </p:cNvSpPr>
            <p:nvPr/>
          </p:nvSpPr>
          <p:spPr bwMode="auto">
            <a:xfrm>
              <a:off x="1920" y="3787"/>
              <a:ext cx="80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Output: 25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1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1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6" name="Group 2"/>
          <p:cNvGrpSpPr>
            <a:grpSpLocks/>
          </p:cNvGrpSpPr>
          <p:nvPr/>
        </p:nvGrpSpPr>
        <p:grpSpPr bwMode="auto">
          <a:xfrm>
            <a:off x="1846263" y="1600200"/>
            <a:ext cx="457200" cy="914400"/>
            <a:chOff x="2432" y="1328"/>
            <a:chExt cx="906" cy="2075"/>
          </a:xfrm>
        </p:grpSpPr>
        <p:sp>
          <p:nvSpPr>
            <p:cNvPr id="144387" name="Freeform 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8" name="Freeform 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9" name="Freeform 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0" name="Freeform 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1" name="Freeform 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2" name="Freeform 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4393" name="Group 9"/>
          <p:cNvGrpSpPr>
            <a:grpSpLocks/>
          </p:cNvGrpSpPr>
          <p:nvPr/>
        </p:nvGrpSpPr>
        <p:grpSpPr bwMode="auto">
          <a:xfrm>
            <a:off x="2625725" y="1416050"/>
            <a:ext cx="1703388" cy="1236663"/>
            <a:chOff x="3124" y="3297"/>
            <a:chExt cx="1073" cy="779"/>
          </a:xfrm>
        </p:grpSpPr>
        <p:sp>
          <p:nvSpPr>
            <p:cNvPr id="144394" name="Freeform 10"/>
            <p:cNvSpPr>
              <a:spLocks/>
            </p:cNvSpPr>
            <p:nvPr/>
          </p:nvSpPr>
          <p:spPr bwMode="auto">
            <a:xfrm>
              <a:off x="3124" y="3297"/>
              <a:ext cx="1073" cy="779"/>
            </a:xfrm>
            <a:custGeom>
              <a:avLst/>
              <a:gdLst>
                <a:gd name="T0" fmla="*/ 317 w 1073"/>
                <a:gd name="T1" fmla="*/ 64 h 779"/>
                <a:gd name="T2" fmla="*/ 48 w 1073"/>
                <a:gd name="T3" fmla="*/ 246 h 779"/>
                <a:gd name="T4" fmla="*/ 26 w 1073"/>
                <a:gd name="T5" fmla="*/ 531 h 779"/>
                <a:gd name="T6" fmla="*/ 150 w 1073"/>
                <a:gd name="T7" fmla="*/ 669 h 779"/>
                <a:gd name="T8" fmla="*/ 529 w 1073"/>
                <a:gd name="T9" fmla="*/ 750 h 779"/>
                <a:gd name="T10" fmla="*/ 1048 w 1073"/>
                <a:gd name="T11" fmla="*/ 495 h 779"/>
                <a:gd name="T12" fmla="*/ 682 w 1073"/>
                <a:gd name="T13" fmla="*/ 72 h 779"/>
                <a:gd name="T14" fmla="*/ 317 w 1073"/>
                <a:gd name="T15" fmla="*/ 64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3" h="779">
                  <a:moveTo>
                    <a:pt x="317" y="64"/>
                  </a:moveTo>
                  <a:cubicBezTo>
                    <a:pt x="211" y="93"/>
                    <a:pt x="96" y="168"/>
                    <a:pt x="48" y="246"/>
                  </a:cubicBezTo>
                  <a:cubicBezTo>
                    <a:pt x="0" y="324"/>
                    <a:pt x="9" y="461"/>
                    <a:pt x="26" y="531"/>
                  </a:cubicBezTo>
                  <a:cubicBezTo>
                    <a:pt x="43" y="601"/>
                    <a:pt x="66" y="633"/>
                    <a:pt x="150" y="669"/>
                  </a:cubicBezTo>
                  <a:cubicBezTo>
                    <a:pt x="234" y="705"/>
                    <a:pt x="380" y="779"/>
                    <a:pt x="529" y="750"/>
                  </a:cubicBezTo>
                  <a:cubicBezTo>
                    <a:pt x="678" y="721"/>
                    <a:pt x="1023" y="608"/>
                    <a:pt x="1048" y="495"/>
                  </a:cubicBezTo>
                  <a:cubicBezTo>
                    <a:pt x="1073" y="382"/>
                    <a:pt x="804" y="144"/>
                    <a:pt x="682" y="72"/>
                  </a:cubicBezTo>
                  <a:cubicBezTo>
                    <a:pt x="560" y="0"/>
                    <a:pt x="423" y="35"/>
                    <a:pt x="317" y="64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5" name="Text Box 11"/>
            <p:cNvSpPr txBox="1">
              <a:spLocks noChangeArrowheads="1"/>
            </p:cNvSpPr>
            <p:nvPr/>
          </p:nvSpPr>
          <p:spPr bwMode="auto">
            <a:xfrm>
              <a:off x="349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44396" name="Text Box 12"/>
            <p:cNvSpPr txBox="1">
              <a:spLocks noChangeArrowheads="1"/>
            </p:cNvSpPr>
            <p:nvPr/>
          </p:nvSpPr>
          <p:spPr bwMode="auto">
            <a:xfrm>
              <a:off x="3374" y="3739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44397" name="Text Box 13"/>
            <p:cNvSpPr txBox="1">
              <a:spLocks noChangeArrowheads="1"/>
            </p:cNvSpPr>
            <p:nvPr/>
          </p:nvSpPr>
          <p:spPr bwMode="auto">
            <a:xfrm>
              <a:off x="354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44398" name="Text Box 14"/>
            <p:cNvSpPr txBox="1">
              <a:spLocks noChangeArrowheads="1"/>
            </p:cNvSpPr>
            <p:nvPr/>
          </p:nvSpPr>
          <p:spPr bwMode="auto">
            <a:xfrm>
              <a:off x="377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44399" name="Rectangle 15"/>
            <p:cNvSpPr>
              <a:spLocks noChangeArrowheads="1"/>
            </p:cNvSpPr>
            <p:nvPr/>
          </p:nvSpPr>
          <p:spPr bwMode="auto">
            <a:xfrm>
              <a:off x="3168" y="3634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sp>
        <p:nvSpPr>
          <p:cNvPr id="144400" name="Freeform 16"/>
          <p:cNvSpPr>
            <a:spLocks/>
          </p:cNvSpPr>
          <p:nvPr/>
        </p:nvSpPr>
        <p:spPr bwMode="auto">
          <a:xfrm>
            <a:off x="4303713" y="1263650"/>
            <a:ext cx="2630487" cy="1479550"/>
          </a:xfrm>
          <a:custGeom>
            <a:avLst/>
            <a:gdLst>
              <a:gd name="T0" fmla="*/ 731 w 1657"/>
              <a:gd name="T1" fmla="*/ 138 h 932"/>
              <a:gd name="T2" fmla="*/ 94 w 1657"/>
              <a:gd name="T3" fmla="*/ 453 h 932"/>
              <a:gd name="T4" fmla="*/ 169 w 1657"/>
              <a:gd name="T5" fmla="*/ 738 h 932"/>
              <a:gd name="T6" fmla="*/ 1056 w 1657"/>
              <a:gd name="T7" fmla="*/ 841 h 932"/>
              <a:gd name="T8" fmla="*/ 1313 w 1657"/>
              <a:gd name="T9" fmla="*/ 886 h 932"/>
              <a:gd name="T10" fmla="*/ 1625 w 1657"/>
              <a:gd name="T11" fmla="*/ 567 h 932"/>
              <a:gd name="T12" fmla="*/ 1124 w 1657"/>
              <a:gd name="T13" fmla="*/ 72 h 932"/>
              <a:gd name="T14" fmla="*/ 731 w 1657"/>
              <a:gd name="T15" fmla="*/ 138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57" h="932">
                <a:moveTo>
                  <a:pt x="731" y="138"/>
                </a:moveTo>
                <a:cubicBezTo>
                  <a:pt x="559" y="202"/>
                  <a:pt x="188" y="353"/>
                  <a:pt x="94" y="453"/>
                </a:cubicBezTo>
                <a:cubicBezTo>
                  <a:pt x="0" y="553"/>
                  <a:pt x="9" y="673"/>
                  <a:pt x="169" y="738"/>
                </a:cubicBezTo>
                <a:cubicBezTo>
                  <a:pt x="329" y="803"/>
                  <a:pt x="865" y="816"/>
                  <a:pt x="1056" y="841"/>
                </a:cubicBezTo>
                <a:cubicBezTo>
                  <a:pt x="1247" y="866"/>
                  <a:pt x="1218" y="932"/>
                  <a:pt x="1313" y="886"/>
                </a:cubicBezTo>
                <a:cubicBezTo>
                  <a:pt x="1407" y="840"/>
                  <a:pt x="1657" y="703"/>
                  <a:pt x="1625" y="567"/>
                </a:cubicBezTo>
                <a:cubicBezTo>
                  <a:pt x="1593" y="431"/>
                  <a:pt x="1273" y="144"/>
                  <a:pt x="1124" y="72"/>
                </a:cubicBezTo>
                <a:cubicBezTo>
                  <a:pt x="975" y="0"/>
                  <a:pt x="813" y="124"/>
                  <a:pt x="731" y="13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1" name="Text Box 17"/>
          <p:cNvSpPr txBox="1">
            <a:spLocks noChangeArrowheads="1"/>
          </p:cNvSpPr>
          <p:nvPr/>
        </p:nvSpPr>
        <p:spPr bwMode="auto">
          <a:xfrm>
            <a:off x="5384800" y="14620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88</a:t>
            </a:r>
            <a:endParaRPr lang="en-CA" altLang="x-none" sz="2000" i="0"/>
          </a:p>
        </p:txBody>
      </p:sp>
      <p:sp>
        <p:nvSpPr>
          <p:cNvPr id="144402" name="Text Box 18"/>
          <p:cNvSpPr txBox="1">
            <a:spLocks noChangeArrowheads="1"/>
          </p:cNvSpPr>
          <p:nvPr/>
        </p:nvSpPr>
        <p:spPr bwMode="auto">
          <a:xfrm>
            <a:off x="6172200" y="1600200"/>
            <a:ext cx="533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000" i="0"/>
              <a:t>98</a:t>
            </a:r>
            <a:endParaRPr lang="en-CA" altLang="x-none" sz="2000" i="0"/>
          </a:p>
        </p:txBody>
      </p:sp>
      <p:sp>
        <p:nvSpPr>
          <p:cNvPr id="144403" name="Text Box 19"/>
          <p:cNvSpPr txBox="1">
            <a:spLocks noChangeArrowheads="1"/>
          </p:cNvSpPr>
          <p:nvPr/>
        </p:nvSpPr>
        <p:spPr bwMode="auto">
          <a:xfrm>
            <a:off x="5562600" y="1905000"/>
            <a:ext cx="549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000" i="0"/>
              <a:t>62</a:t>
            </a:r>
            <a:endParaRPr lang="en-CA" altLang="x-none" sz="2000" i="0"/>
          </a:p>
        </p:txBody>
      </p:sp>
      <p:sp>
        <p:nvSpPr>
          <p:cNvPr id="144404" name="Text Box 20"/>
          <p:cNvSpPr txBox="1">
            <a:spLocks noChangeArrowheads="1"/>
          </p:cNvSpPr>
          <p:nvPr/>
        </p:nvSpPr>
        <p:spPr bwMode="auto">
          <a:xfrm>
            <a:off x="6248400" y="214153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79</a:t>
            </a:r>
            <a:endParaRPr lang="en-CA" altLang="x-none" sz="2000" i="0"/>
          </a:p>
        </p:txBody>
      </p:sp>
      <p:sp>
        <p:nvSpPr>
          <p:cNvPr id="144405" name="Text Box 21"/>
          <p:cNvSpPr txBox="1">
            <a:spLocks noChangeArrowheads="1"/>
          </p:cNvSpPr>
          <p:nvPr/>
        </p:nvSpPr>
        <p:spPr bwMode="auto">
          <a:xfrm>
            <a:off x="4383088" y="1881188"/>
            <a:ext cx="8445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52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144406" name="Text Box 22"/>
          <p:cNvSpPr txBox="1">
            <a:spLocks noChangeArrowheads="1"/>
          </p:cNvSpPr>
          <p:nvPr/>
        </p:nvSpPr>
        <p:spPr bwMode="auto">
          <a:xfrm>
            <a:off x="900113" y="58738"/>
            <a:ext cx="799623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K</a:t>
            </a:r>
            <a:r>
              <a:rPr lang="en-US" altLang="x-none" sz="4400" i="0" u="sng" baseline="30000">
                <a:solidFill>
                  <a:schemeClr val="tx2"/>
                </a:solidFill>
              </a:rPr>
              <a:t>th</a:t>
            </a:r>
            <a:r>
              <a:rPr lang="en-US" altLang="x-none" sz="4400" i="0" u="sng">
                <a:solidFill>
                  <a:schemeClr val="tx2"/>
                </a:solidFill>
              </a:rPr>
              <a:t> Element Problem Specification</a:t>
            </a:r>
          </a:p>
        </p:txBody>
      </p:sp>
      <p:sp>
        <p:nvSpPr>
          <p:cNvPr id="144407" name="Text Box 23"/>
          <p:cNvSpPr txBox="1">
            <a:spLocks noChangeArrowheads="1"/>
          </p:cNvSpPr>
          <p:nvPr/>
        </p:nvSpPr>
        <p:spPr bwMode="auto">
          <a:xfrm>
            <a:off x="2686050" y="2667000"/>
            <a:ext cx="819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accent1"/>
                </a:solidFill>
              </a:rPr>
              <a:t>k=8</a:t>
            </a:r>
          </a:p>
        </p:txBody>
      </p:sp>
      <p:sp>
        <p:nvSpPr>
          <p:cNvPr id="144408" name="Text Box 24"/>
          <p:cNvSpPr txBox="1">
            <a:spLocks noChangeArrowheads="1"/>
          </p:cNvSpPr>
          <p:nvPr/>
        </p:nvSpPr>
        <p:spPr bwMode="auto">
          <a:xfrm>
            <a:off x="3600450" y="2620963"/>
            <a:ext cx="34496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accent1"/>
                </a:solidFill>
              </a:rPr>
              <a:t>r=5 </a:t>
            </a:r>
            <a:r>
              <a:rPr lang="en-US" altLang="x-none" sz="3200" i="0"/>
              <a:t>elements on left</a:t>
            </a:r>
          </a:p>
        </p:txBody>
      </p:sp>
      <p:grpSp>
        <p:nvGrpSpPr>
          <p:cNvPr id="144434" name="Group 50"/>
          <p:cNvGrpSpPr>
            <a:grpSpLocks/>
          </p:cNvGrpSpPr>
          <p:nvPr/>
        </p:nvGrpSpPr>
        <p:grpSpPr bwMode="auto">
          <a:xfrm>
            <a:off x="2057400" y="3600450"/>
            <a:ext cx="6542088" cy="2808288"/>
            <a:chOff x="1296" y="2268"/>
            <a:chExt cx="4121" cy="1769"/>
          </a:xfrm>
        </p:grpSpPr>
        <p:grpSp>
          <p:nvGrpSpPr>
            <p:cNvPr id="144410" name="Group 26"/>
            <p:cNvGrpSpPr>
              <a:grpSpLocks/>
            </p:cNvGrpSpPr>
            <p:nvPr/>
          </p:nvGrpSpPr>
          <p:grpSpPr bwMode="auto">
            <a:xfrm flipH="1">
              <a:off x="1450" y="3118"/>
              <a:ext cx="240" cy="626"/>
              <a:chOff x="2308" y="1513"/>
              <a:chExt cx="1162" cy="2570"/>
            </a:xfrm>
          </p:grpSpPr>
          <p:grpSp>
            <p:nvGrpSpPr>
              <p:cNvPr id="144411" name="Group 27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44412" name="Freeform 28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13" name="Freeform 29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14" name="Freeform 30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15" name="Freeform 31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16" name="Freeform 32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417" name="Freeform 33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4418" name="Freeform 34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9" name="Freeform 35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20" name="Oval 36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4421" name="Oval 37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4422" name="Oval 38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4423" name="Oval 39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44424" name="Oval 40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44428" name="Text Box 44"/>
            <p:cNvSpPr txBox="1">
              <a:spLocks noChangeArrowheads="1"/>
            </p:cNvSpPr>
            <p:nvPr/>
          </p:nvSpPr>
          <p:spPr bwMode="auto">
            <a:xfrm>
              <a:off x="1296" y="2268"/>
              <a:ext cx="4121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one friend to </a:t>
              </a:r>
              <a:br>
                <a:rPr lang="en-US" altLang="x-none" sz="3200" i="0"/>
              </a:br>
              <a:r>
                <a:rPr lang="en-US" altLang="x-none" sz="3200" i="0"/>
                <a:t>find </a:t>
              </a:r>
              <a:r>
                <a:rPr lang="en-US" altLang="x-none" sz="3200" i="0">
                  <a:solidFill>
                    <a:schemeClr val="accent1"/>
                  </a:solidFill>
                </a:rPr>
                <a:t>k=8-5=3</a:t>
              </a:r>
              <a:r>
                <a:rPr lang="en-US" altLang="x-none" sz="3200" i="0" baseline="30000">
                  <a:solidFill>
                    <a:schemeClr val="accent1"/>
                  </a:solidFill>
                </a:rPr>
                <a:t>rd</a:t>
              </a:r>
              <a:r>
                <a:rPr lang="en-US" altLang="x-none" sz="3200" i="0"/>
                <a:t> element in second half. </a:t>
              </a:r>
            </a:p>
          </p:txBody>
        </p:sp>
        <p:sp>
          <p:nvSpPr>
            <p:cNvPr id="144429" name="Line 45"/>
            <p:cNvSpPr>
              <a:spLocks noChangeShapeType="1"/>
            </p:cNvSpPr>
            <p:nvPr/>
          </p:nvSpPr>
          <p:spPr bwMode="auto">
            <a:xfrm flipV="1">
              <a:off x="2448" y="3504"/>
              <a:ext cx="0" cy="240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0" name="Rectangle 46"/>
            <p:cNvSpPr>
              <a:spLocks noChangeArrowheads="1"/>
            </p:cNvSpPr>
            <p:nvPr/>
          </p:nvSpPr>
          <p:spPr bwMode="auto">
            <a:xfrm>
              <a:off x="3024" y="3787"/>
              <a:ext cx="80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Output: 79</a:t>
              </a:r>
            </a:p>
          </p:txBody>
        </p:sp>
        <p:grpSp>
          <p:nvGrpSpPr>
            <p:cNvPr id="144431" name="Group 47"/>
            <p:cNvGrpSpPr>
              <a:grpSpLocks/>
            </p:cNvGrpSpPr>
            <p:nvPr/>
          </p:nvGrpSpPr>
          <p:grpSpPr bwMode="auto">
            <a:xfrm>
              <a:off x="1839" y="3216"/>
              <a:ext cx="1212" cy="336"/>
              <a:chOff x="3072" y="3360"/>
              <a:chExt cx="2352" cy="336"/>
            </a:xfrm>
          </p:grpSpPr>
          <p:sp>
            <p:nvSpPr>
              <p:cNvPr id="144432" name="Text Box 48"/>
              <p:cNvSpPr txBox="1">
                <a:spLocks noChangeArrowheads="1"/>
              </p:cNvSpPr>
              <p:nvPr/>
            </p:nvSpPr>
            <p:spPr bwMode="auto">
              <a:xfrm>
                <a:off x="3107" y="3413"/>
                <a:ext cx="208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CA" altLang="x-none" sz="2000" i="0"/>
                  <a:t>52,62,79,98,88</a:t>
                </a:r>
              </a:p>
            </p:txBody>
          </p:sp>
          <p:sp>
            <p:nvSpPr>
              <p:cNvPr id="144433" name="Rectangle 49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4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4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9" name="Picture 3" descr="02-18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0"/>
            <a:ext cx="6034088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1267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68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1269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11270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71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1272" name="Group 8"/>
          <p:cNvGrpSpPr>
            <a:grpSpLocks/>
          </p:cNvGrpSpPr>
          <p:nvPr/>
        </p:nvGrpSpPr>
        <p:grpSpPr bwMode="auto">
          <a:xfrm>
            <a:off x="3657600" y="4343400"/>
            <a:ext cx="1676400" cy="838200"/>
            <a:chOff x="2304" y="2736"/>
            <a:chExt cx="1056" cy="528"/>
          </a:xfrm>
        </p:grpSpPr>
        <p:sp>
          <p:nvSpPr>
            <p:cNvPr id="11273" name="Rectangle 9"/>
            <p:cNvSpPr>
              <a:spLocks noChangeArrowheads="1"/>
            </p:cNvSpPr>
            <p:nvPr/>
          </p:nvSpPr>
          <p:spPr bwMode="auto">
            <a:xfrm>
              <a:off x="2304" y="2736"/>
              <a:ext cx="1056" cy="528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74" name="Text Box 10"/>
            <p:cNvSpPr txBox="1">
              <a:spLocks noChangeArrowheads="1"/>
            </p:cNvSpPr>
            <p:nvPr/>
          </p:nvSpPr>
          <p:spPr bwMode="auto">
            <a:xfrm>
              <a:off x="2352" y="2736"/>
              <a:ext cx="394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</a:t>
              </a:r>
            </a:p>
          </p:txBody>
        </p:sp>
      </p:grpSp>
      <p:sp>
        <p:nvSpPr>
          <p:cNvPr id="11276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1277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5" name="Text Box 3"/>
          <p:cNvSpPr txBox="1">
            <a:spLocks noChangeArrowheads="1"/>
          </p:cNvSpPr>
          <p:nvPr/>
        </p:nvSpPr>
        <p:spPr bwMode="auto">
          <a:xfrm>
            <a:off x="3032125" y="1989138"/>
            <a:ext cx="12128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</a:t>
            </a:r>
          </a:p>
        </p:txBody>
      </p:sp>
      <p:grpSp>
        <p:nvGrpSpPr>
          <p:cNvPr id="146442" name="Group 10"/>
          <p:cNvGrpSpPr>
            <a:grpSpLocks/>
          </p:cNvGrpSpPr>
          <p:nvPr/>
        </p:nvGrpSpPr>
        <p:grpSpPr bwMode="auto">
          <a:xfrm>
            <a:off x="1447800" y="1301750"/>
            <a:ext cx="6324600" cy="450850"/>
            <a:chOff x="3072" y="3360"/>
            <a:chExt cx="2352" cy="398"/>
          </a:xfrm>
        </p:grpSpPr>
        <p:sp>
          <p:nvSpPr>
            <p:cNvPr id="146443" name="Text Box 11"/>
            <p:cNvSpPr txBox="1">
              <a:spLocks noChangeArrowheads="1"/>
            </p:cNvSpPr>
            <p:nvPr/>
          </p:nvSpPr>
          <p:spPr bwMode="auto">
            <a:xfrm>
              <a:off x="3105" y="3408"/>
              <a:ext cx="69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latin typeface="Tahoma" charset="0"/>
              </a:endParaRPr>
            </a:p>
          </p:txBody>
        </p:sp>
        <p:sp>
          <p:nvSpPr>
            <p:cNvPr id="146444" name="Rectangle 1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6445" name="Line 13"/>
          <p:cNvSpPr>
            <a:spLocks noChangeShapeType="1"/>
          </p:cNvSpPr>
          <p:nvPr/>
        </p:nvSpPr>
        <p:spPr bwMode="auto">
          <a:xfrm flipH="1">
            <a:off x="4419600" y="1066800"/>
            <a:ext cx="762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6" name="Text Box 14"/>
          <p:cNvSpPr txBox="1">
            <a:spLocks noChangeArrowheads="1"/>
          </p:cNvSpPr>
          <p:nvPr/>
        </p:nvSpPr>
        <p:spPr bwMode="auto">
          <a:xfrm>
            <a:off x="900113" y="58738"/>
            <a:ext cx="799623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K</a:t>
            </a:r>
            <a:r>
              <a:rPr lang="en-US" altLang="x-none" sz="4400" i="0" u="sng" baseline="30000">
                <a:solidFill>
                  <a:schemeClr val="tx2"/>
                </a:solidFill>
              </a:rPr>
              <a:t>th</a:t>
            </a:r>
            <a:r>
              <a:rPr lang="en-US" altLang="x-none" sz="4400" i="0" u="sng">
                <a:solidFill>
                  <a:schemeClr val="tx2"/>
                </a:solidFill>
              </a:rPr>
              <a:t> Element Problem Specification</a:t>
            </a:r>
          </a:p>
        </p:txBody>
      </p:sp>
      <p:sp>
        <p:nvSpPr>
          <p:cNvPr id="146447" name="Rectangle 15"/>
          <p:cNvSpPr>
            <a:spLocks noChangeArrowheads="1"/>
          </p:cNvSpPr>
          <p:nvPr/>
        </p:nvSpPr>
        <p:spPr bwMode="auto">
          <a:xfrm>
            <a:off x="3763963" y="2392363"/>
            <a:ext cx="13906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146448" name="Rectangle 16"/>
          <p:cNvSpPr>
            <a:spLocks noChangeArrowheads="1"/>
          </p:cNvSpPr>
          <p:nvPr/>
        </p:nvSpPr>
        <p:spPr bwMode="auto">
          <a:xfrm>
            <a:off x="4191000" y="2000250"/>
            <a:ext cx="27098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1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146449" name="Rectangle 17"/>
          <p:cNvSpPr>
            <a:spLocks noChangeArrowheads="1"/>
          </p:cNvSpPr>
          <p:nvPr/>
        </p:nvSpPr>
        <p:spPr bwMode="auto">
          <a:xfrm>
            <a:off x="76200" y="1981200"/>
            <a:ext cx="19796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Best Time:</a:t>
            </a:r>
          </a:p>
        </p:txBody>
      </p:sp>
      <p:sp>
        <p:nvSpPr>
          <p:cNvPr id="146450" name="Rectangle 18"/>
          <p:cNvSpPr>
            <a:spLocks noChangeArrowheads="1"/>
          </p:cNvSpPr>
          <p:nvPr/>
        </p:nvSpPr>
        <p:spPr bwMode="auto">
          <a:xfrm>
            <a:off x="0" y="4678363"/>
            <a:ext cx="27686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Expected Time:</a:t>
            </a:r>
          </a:p>
        </p:txBody>
      </p:sp>
      <p:sp>
        <p:nvSpPr>
          <p:cNvPr id="146451" name="Rectangle 19"/>
          <p:cNvSpPr>
            <a:spLocks noChangeArrowheads="1"/>
          </p:cNvSpPr>
          <p:nvPr/>
        </p:nvSpPr>
        <p:spPr bwMode="auto">
          <a:xfrm>
            <a:off x="76200" y="3382963"/>
            <a:ext cx="22494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Worst Time:</a:t>
            </a:r>
          </a:p>
        </p:txBody>
      </p:sp>
      <p:grpSp>
        <p:nvGrpSpPr>
          <p:cNvPr id="146463" name="Group 31"/>
          <p:cNvGrpSpPr>
            <a:grpSpLocks/>
          </p:cNvGrpSpPr>
          <p:nvPr/>
        </p:nvGrpSpPr>
        <p:grpSpPr bwMode="auto">
          <a:xfrm>
            <a:off x="4073525" y="3048000"/>
            <a:ext cx="3349625" cy="609600"/>
            <a:chOff x="2566" y="1920"/>
            <a:chExt cx="2110" cy="384"/>
          </a:xfrm>
        </p:grpSpPr>
        <p:grpSp>
          <p:nvGrpSpPr>
            <p:cNvPr id="146452" name="Group 20"/>
            <p:cNvGrpSpPr>
              <a:grpSpLocks/>
            </p:cNvGrpSpPr>
            <p:nvPr/>
          </p:nvGrpSpPr>
          <p:grpSpPr bwMode="auto">
            <a:xfrm>
              <a:off x="3984" y="1920"/>
              <a:ext cx="692" cy="344"/>
              <a:chOff x="2860" y="3974"/>
              <a:chExt cx="692" cy="344"/>
            </a:xfrm>
          </p:grpSpPr>
          <p:sp>
            <p:nvSpPr>
              <p:cNvPr id="146453" name="Text Box 21"/>
              <p:cNvSpPr txBox="1">
                <a:spLocks noChangeArrowheads="1"/>
              </p:cNvSpPr>
              <p:nvPr/>
            </p:nvSpPr>
            <p:spPr bwMode="auto">
              <a:xfrm>
                <a:off x="2860" y="4030"/>
                <a:ext cx="692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FF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400"/>
                  <a:t>n</a:t>
                </a:r>
                <a:r>
                  <a:rPr lang="en-US" altLang="x-none" sz="2400" i="0"/>
                  <a:t>          </a:t>
                </a:r>
                <a:endParaRPr lang="en-CA" altLang="x-none" sz="2000" i="0"/>
              </a:p>
            </p:txBody>
          </p:sp>
          <p:sp>
            <p:nvSpPr>
              <p:cNvPr id="146454" name="Text Box 22"/>
              <p:cNvSpPr txBox="1">
                <a:spLocks noChangeArrowheads="1"/>
              </p:cNvSpPr>
              <p:nvPr/>
            </p:nvSpPr>
            <p:spPr bwMode="auto">
              <a:xfrm>
                <a:off x="2928" y="3974"/>
                <a:ext cx="60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 baseline="30000"/>
                  <a:t>log </a:t>
                </a:r>
                <a:r>
                  <a:rPr lang="en-US" altLang="x-none" sz="2000" baseline="30000"/>
                  <a:t>a</a:t>
                </a:r>
                <a:r>
                  <a:rPr lang="en-US" altLang="x-none" sz="2000" i="0"/>
                  <a:t>/</a:t>
                </a:r>
                <a:r>
                  <a:rPr lang="en-US" altLang="x-none" sz="2000" i="0" baseline="-25000"/>
                  <a:t>log </a:t>
                </a:r>
                <a:r>
                  <a:rPr lang="en-US" altLang="x-none" sz="2000" baseline="-25000"/>
                  <a:t>b </a:t>
                </a:r>
                <a:endParaRPr lang="en-CA" altLang="x-none" sz="2000"/>
              </a:p>
            </p:txBody>
          </p:sp>
        </p:grpSp>
        <p:sp>
          <p:nvSpPr>
            <p:cNvPr id="146455" name="Text Box 23"/>
            <p:cNvSpPr txBox="1">
              <a:spLocks noChangeArrowheads="1"/>
            </p:cNvSpPr>
            <p:nvPr/>
          </p:nvSpPr>
          <p:spPr bwMode="auto">
            <a:xfrm>
              <a:off x="2566" y="2016"/>
              <a:ext cx="141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400" i="0"/>
                <a:t># of base cases =</a:t>
              </a:r>
              <a:endParaRPr lang="en-CA" altLang="x-none" sz="2400" i="0"/>
            </a:p>
          </p:txBody>
        </p:sp>
      </p:grpSp>
      <p:sp>
        <p:nvSpPr>
          <p:cNvPr id="146456" name="Text Box 24"/>
          <p:cNvSpPr txBox="1">
            <a:spLocks noChangeArrowheads="1"/>
          </p:cNvSpPr>
          <p:nvPr/>
        </p:nvSpPr>
        <p:spPr bwMode="auto">
          <a:xfrm>
            <a:off x="7448550" y="3530600"/>
            <a:ext cx="11620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400" i="0"/>
              <a:t>= </a:t>
            </a:r>
            <a:r>
              <a:rPr lang="en-US" altLang="x-none" sz="2400"/>
              <a:t>n</a:t>
            </a:r>
            <a:r>
              <a:rPr lang="en-US" altLang="x-none" sz="2400" i="0" baseline="30000"/>
              <a:t>0</a:t>
            </a:r>
            <a:r>
              <a:rPr lang="en-US" altLang="x-none" sz="2400" i="0"/>
              <a:t> = 1</a:t>
            </a:r>
            <a:endParaRPr lang="en-CA" altLang="x-none" sz="2400" i="0"/>
          </a:p>
        </p:txBody>
      </p:sp>
      <p:grpSp>
        <p:nvGrpSpPr>
          <p:cNvPr id="146461" name="Group 29"/>
          <p:cNvGrpSpPr>
            <a:grpSpLocks/>
          </p:cNvGrpSpPr>
          <p:nvPr/>
        </p:nvGrpSpPr>
        <p:grpSpPr bwMode="auto">
          <a:xfrm>
            <a:off x="5969000" y="3492500"/>
            <a:ext cx="1498600" cy="546100"/>
            <a:chOff x="3760" y="2440"/>
            <a:chExt cx="944" cy="344"/>
          </a:xfrm>
        </p:grpSpPr>
        <p:sp>
          <p:nvSpPr>
            <p:cNvPr id="146458" name="Text Box 26"/>
            <p:cNvSpPr txBox="1">
              <a:spLocks noChangeArrowheads="1"/>
            </p:cNvSpPr>
            <p:nvPr/>
          </p:nvSpPr>
          <p:spPr bwMode="auto">
            <a:xfrm>
              <a:off x="4012" y="2496"/>
              <a:ext cx="69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FF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400"/>
                <a:t>n</a:t>
              </a:r>
              <a:r>
                <a:rPr lang="en-US" altLang="x-none" sz="2400" i="0"/>
                <a:t>          </a:t>
              </a:r>
              <a:endParaRPr lang="en-CA" altLang="x-none" sz="2000" i="0"/>
            </a:p>
          </p:txBody>
        </p:sp>
        <p:sp>
          <p:nvSpPr>
            <p:cNvPr id="146459" name="Text Box 27"/>
            <p:cNvSpPr txBox="1">
              <a:spLocks noChangeArrowheads="1"/>
            </p:cNvSpPr>
            <p:nvPr/>
          </p:nvSpPr>
          <p:spPr bwMode="auto">
            <a:xfrm>
              <a:off x="4080" y="2440"/>
              <a:ext cx="60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 baseline="30000"/>
                <a:t>log 1</a:t>
              </a:r>
              <a:r>
                <a:rPr lang="en-US" altLang="x-none" sz="2000" i="0"/>
                <a:t>/</a:t>
              </a:r>
              <a:r>
                <a:rPr lang="en-US" altLang="x-none" sz="2000" i="0" baseline="-25000"/>
                <a:t>log 2 </a:t>
              </a:r>
              <a:endParaRPr lang="en-CA" altLang="x-none" sz="2000" i="0"/>
            </a:p>
          </p:txBody>
        </p:sp>
        <p:sp>
          <p:nvSpPr>
            <p:cNvPr id="146460" name="Rectangle 28"/>
            <p:cNvSpPr>
              <a:spLocks noChangeArrowheads="1"/>
            </p:cNvSpPr>
            <p:nvPr/>
          </p:nvSpPr>
          <p:spPr bwMode="auto">
            <a:xfrm>
              <a:off x="3760" y="2448"/>
              <a:ext cx="22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400" i="0"/>
                <a:t>=</a:t>
              </a:r>
            </a:p>
          </p:txBody>
        </p:sp>
      </p:grpSp>
      <p:sp>
        <p:nvSpPr>
          <p:cNvPr id="146464" name="Text Box 32"/>
          <p:cNvSpPr txBox="1">
            <a:spLocks noChangeArrowheads="1"/>
          </p:cNvSpPr>
          <p:nvPr/>
        </p:nvSpPr>
        <p:spPr bwMode="auto">
          <a:xfrm>
            <a:off x="5148263" y="4270375"/>
            <a:ext cx="642937" cy="2282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2400"/>
              <a:t>n</a:t>
            </a:r>
          </a:p>
          <a:p>
            <a:r>
              <a:rPr lang="en-US" altLang="x-none" sz="2400" i="0"/>
              <a:t>+</a:t>
            </a:r>
            <a:r>
              <a:rPr lang="en-US" altLang="x-none" sz="2400" baseline="30000"/>
              <a:t>n</a:t>
            </a:r>
            <a:r>
              <a:rPr lang="en-US" altLang="x-none" sz="2400" i="0"/>
              <a:t>/</a:t>
            </a:r>
            <a:r>
              <a:rPr lang="en-US" altLang="x-none" sz="2400" i="0" baseline="-25000"/>
              <a:t>2</a:t>
            </a:r>
          </a:p>
          <a:p>
            <a:r>
              <a:rPr lang="en-US" altLang="x-none" sz="2400" i="0"/>
              <a:t>+</a:t>
            </a:r>
            <a:r>
              <a:rPr lang="en-US" altLang="x-none" sz="2400" baseline="30000"/>
              <a:t>n</a:t>
            </a:r>
            <a:r>
              <a:rPr lang="en-US" altLang="x-none" sz="2400" i="0"/>
              <a:t>/</a:t>
            </a:r>
            <a:r>
              <a:rPr lang="en-US" altLang="x-none" sz="2400" i="0" baseline="-25000"/>
              <a:t>4</a:t>
            </a:r>
          </a:p>
          <a:p>
            <a:r>
              <a:rPr lang="en-US" altLang="x-none" sz="2400" i="0"/>
              <a:t>+</a:t>
            </a:r>
            <a:r>
              <a:rPr lang="en-US" altLang="x-none" sz="2400" baseline="30000"/>
              <a:t>n</a:t>
            </a:r>
            <a:r>
              <a:rPr lang="en-US" altLang="x-none" sz="2400" i="0"/>
              <a:t>/</a:t>
            </a:r>
            <a:r>
              <a:rPr lang="en-US" altLang="x-none" sz="2400" i="0" baseline="-25000"/>
              <a:t>8</a:t>
            </a:r>
          </a:p>
          <a:p>
            <a:r>
              <a:rPr lang="en-US" altLang="x-none" sz="2400" i="0"/>
              <a:t> …</a:t>
            </a:r>
          </a:p>
          <a:p>
            <a:r>
              <a:rPr lang="en-US" altLang="x-none" sz="2400" i="0"/>
              <a:t>+1</a:t>
            </a:r>
          </a:p>
        </p:txBody>
      </p:sp>
      <p:pic>
        <p:nvPicPr>
          <p:cNvPr id="146465" name="Picture 33" descr="02-18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4114800"/>
            <a:ext cx="2413000" cy="274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6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6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6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6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6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6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6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6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6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447" grpId="0" autoUpdateAnimBg="0"/>
      <p:bldP spid="146448" grpId="0" autoUpdateAnimBg="0"/>
      <p:bldP spid="146456" grpId="0" autoUpdateAnimBg="0"/>
      <p:bldP spid="146464" grpId="0" autoUpdateAnimBg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ext Box 2"/>
          <p:cNvSpPr txBox="1">
            <a:spLocks noChangeArrowheads="1"/>
          </p:cNvSpPr>
          <p:nvPr/>
        </p:nvSpPr>
        <p:spPr bwMode="auto">
          <a:xfrm>
            <a:off x="3032125" y="1989138"/>
            <a:ext cx="12128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</a:t>
            </a:r>
          </a:p>
        </p:txBody>
      </p:sp>
      <p:sp>
        <p:nvSpPr>
          <p:cNvPr id="147459" name="Rectangle 3"/>
          <p:cNvSpPr>
            <a:spLocks noChangeArrowheads="1"/>
          </p:cNvSpPr>
          <p:nvPr/>
        </p:nvSpPr>
        <p:spPr bwMode="auto">
          <a:xfrm>
            <a:off x="3763963" y="2392363"/>
            <a:ext cx="13906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147460" name="Rectangle 4"/>
          <p:cNvSpPr>
            <a:spLocks noChangeArrowheads="1"/>
          </p:cNvSpPr>
          <p:nvPr/>
        </p:nvSpPr>
        <p:spPr bwMode="auto">
          <a:xfrm>
            <a:off x="4191000" y="2000250"/>
            <a:ext cx="27098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1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grpSp>
        <p:nvGrpSpPr>
          <p:cNvPr id="147463" name="Group 7"/>
          <p:cNvGrpSpPr>
            <a:grpSpLocks/>
          </p:cNvGrpSpPr>
          <p:nvPr/>
        </p:nvGrpSpPr>
        <p:grpSpPr bwMode="auto">
          <a:xfrm>
            <a:off x="1447800" y="1301750"/>
            <a:ext cx="6324600" cy="450850"/>
            <a:chOff x="3072" y="3360"/>
            <a:chExt cx="2352" cy="398"/>
          </a:xfrm>
        </p:grpSpPr>
        <p:sp>
          <p:nvSpPr>
            <p:cNvPr id="147464" name="Text Box 8"/>
            <p:cNvSpPr txBox="1">
              <a:spLocks noChangeArrowheads="1"/>
            </p:cNvSpPr>
            <p:nvPr/>
          </p:nvSpPr>
          <p:spPr bwMode="auto">
            <a:xfrm>
              <a:off x="3105" y="3408"/>
              <a:ext cx="69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147465" name="Rectangle 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466" name="Line 10"/>
          <p:cNvSpPr>
            <a:spLocks noChangeShapeType="1"/>
          </p:cNvSpPr>
          <p:nvPr/>
        </p:nvSpPr>
        <p:spPr bwMode="auto">
          <a:xfrm flipH="1">
            <a:off x="7620000" y="1066800"/>
            <a:ext cx="762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68" name="Rectangle 12"/>
          <p:cNvSpPr>
            <a:spLocks noChangeArrowheads="1"/>
          </p:cNvSpPr>
          <p:nvPr/>
        </p:nvSpPr>
        <p:spPr bwMode="auto">
          <a:xfrm>
            <a:off x="0" y="4678363"/>
            <a:ext cx="27686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Expected Time:</a:t>
            </a:r>
          </a:p>
        </p:txBody>
      </p:sp>
      <p:sp>
        <p:nvSpPr>
          <p:cNvPr id="147470" name="Text Box 14"/>
          <p:cNvSpPr txBox="1">
            <a:spLocks noChangeArrowheads="1"/>
          </p:cNvSpPr>
          <p:nvPr/>
        </p:nvSpPr>
        <p:spPr bwMode="auto">
          <a:xfrm>
            <a:off x="900113" y="58738"/>
            <a:ext cx="799623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K</a:t>
            </a:r>
            <a:r>
              <a:rPr lang="en-US" altLang="x-none" sz="4400" i="0" u="sng" baseline="30000">
                <a:solidFill>
                  <a:schemeClr val="tx2"/>
                </a:solidFill>
              </a:rPr>
              <a:t>th</a:t>
            </a:r>
            <a:r>
              <a:rPr lang="en-US" altLang="x-none" sz="4400" i="0" u="sng">
                <a:solidFill>
                  <a:schemeClr val="tx2"/>
                </a:solidFill>
              </a:rPr>
              <a:t> Element Problem Specification</a:t>
            </a:r>
          </a:p>
        </p:txBody>
      </p:sp>
      <p:sp>
        <p:nvSpPr>
          <p:cNvPr id="147471" name="Text Box 15"/>
          <p:cNvSpPr txBox="1">
            <a:spLocks noChangeArrowheads="1"/>
          </p:cNvSpPr>
          <p:nvPr/>
        </p:nvSpPr>
        <p:spPr bwMode="auto">
          <a:xfrm>
            <a:off x="3048000" y="3382963"/>
            <a:ext cx="38623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1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-1)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147472" name="Rectangle 16"/>
          <p:cNvSpPr>
            <a:spLocks noChangeArrowheads="1"/>
          </p:cNvSpPr>
          <p:nvPr/>
        </p:nvSpPr>
        <p:spPr bwMode="auto">
          <a:xfrm>
            <a:off x="76200" y="3382963"/>
            <a:ext cx="22494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Worst Time:</a:t>
            </a:r>
          </a:p>
        </p:txBody>
      </p:sp>
      <p:sp>
        <p:nvSpPr>
          <p:cNvPr id="147473" name="Rectangle 17"/>
          <p:cNvSpPr>
            <a:spLocks noChangeArrowheads="1"/>
          </p:cNvSpPr>
          <p:nvPr/>
        </p:nvSpPr>
        <p:spPr bwMode="auto">
          <a:xfrm>
            <a:off x="3886200" y="3886200"/>
            <a:ext cx="4318000" cy="222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>
                <a:ea typeface="Times New Roman" charset="0"/>
                <a:cs typeface="Times New Roman" charset="0"/>
              </a:rPr>
              <a:t>≈</a:t>
            </a:r>
            <a:r>
              <a:rPr lang="en-US" altLang="x-none" i="0"/>
              <a:t> </a:t>
            </a:r>
            <a:r>
              <a:rPr lang="en-US" altLang="x-none"/>
              <a:t>n</a:t>
            </a:r>
            <a:r>
              <a:rPr lang="en-US" altLang="x-none" i="0"/>
              <a:t>+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-1)</a:t>
            </a:r>
          </a:p>
          <a:p>
            <a:pPr algn="l"/>
            <a:r>
              <a:rPr lang="en-US" altLang="x-none" i="0"/>
              <a:t>≈ </a:t>
            </a:r>
            <a:r>
              <a:rPr lang="en-US" altLang="x-none"/>
              <a:t>n</a:t>
            </a:r>
            <a:r>
              <a:rPr lang="en-US" altLang="x-none" i="0"/>
              <a:t>+(</a:t>
            </a:r>
            <a:r>
              <a:rPr lang="en-US" altLang="x-none"/>
              <a:t>n</a:t>
            </a:r>
            <a:r>
              <a:rPr lang="en-US" altLang="x-none" i="0"/>
              <a:t>-1)+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-2) </a:t>
            </a:r>
          </a:p>
          <a:p>
            <a:pPr algn="l"/>
            <a:r>
              <a:rPr lang="en-US" altLang="x-none" i="0"/>
              <a:t>≈ </a:t>
            </a:r>
            <a:r>
              <a:rPr lang="en-US" altLang="x-none"/>
              <a:t>n</a:t>
            </a:r>
            <a:r>
              <a:rPr lang="en-US" altLang="x-none" i="0"/>
              <a:t>+(</a:t>
            </a:r>
            <a:r>
              <a:rPr lang="en-US" altLang="x-none"/>
              <a:t>n</a:t>
            </a:r>
            <a:r>
              <a:rPr lang="en-US" altLang="x-none" i="0"/>
              <a:t>-1)+(</a:t>
            </a:r>
            <a:r>
              <a:rPr lang="en-US" altLang="x-none"/>
              <a:t>n</a:t>
            </a:r>
            <a:r>
              <a:rPr lang="en-US" altLang="x-none" i="0"/>
              <a:t>-2)+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-3)</a:t>
            </a:r>
          </a:p>
          <a:p>
            <a:pPr algn="l"/>
            <a:r>
              <a:rPr lang="en-US" altLang="x-none" i="0"/>
              <a:t>≈ </a:t>
            </a:r>
            <a:r>
              <a:rPr lang="en-US" altLang="x-none"/>
              <a:t>n</a:t>
            </a:r>
            <a:r>
              <a:rPr lang="en-US" altLang="x-none" i="0"/>
              <a:t>+(</a:t>
            </a:r>
            <a:r>
              <a:rPr lang="en-US" altLang="x-none"/>
              <a:t>n</a:t>
            </a:r>
            <a:r>
              <a:rPr lang="en-US" altLang="x-none" i="0"/>
              <a:t>-1)+(</a:t>
            </a:r>
            <a:r>
              <a:rPr lang="en-US" altLang="x-none"/>
              <a:t>n</a:t>
            </a:r>
            <a:r>
              <a:rPr lang="en-US" altLang="x-none" i="0"/>
              <a:t>-2)+(</a:t>
            </a:r>
            <a:r>
              <a:rPr lang="en-US" altLang="x-none"/>
              <a:t>n</a:t>
            </a:r>
            <a:r>
              <a:rPr lang="en-US" altLang="x-none" i="0"/>
              <a:t>-3)+…+1</a:t>
            </a:r>
          </a:p>
          <a:p>
            <a:pPr algn="l"/>
            <a:r>
              <a:rPr lang="en-US" altLang="x-none" i="0"/>
              <a:t>≈ </a:t>
            </a:r>
            <a:r>
              <a:rPr lang="en-US" altLang="x-none" i="0">
                <a:latin typeface="Symbol" charset="2"/>
              </a:rPr>
              <a:t>Q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 baseline="30000"/>
              <a:t>2</a:t>
            </a:r>
            <a:r>
              <a:rPr lang="en-US" altLang="x-none" i="0"/>
              <a:t>)</a:t>
            </a:r>
          </a:p>
        </p:txBody>
      </p:sp>
      <p:sp>
        <p:nvSpPr>
          <p:cNvPr id="147474" name="Rectangle 18"/>
          <p:cNvSpPr>
            <a:spLocks noChangeArrowheads="1"/>
          </p:cNvSpPr>
          <p:nvPr/>
        </p:nvSpPr>
        <p:spPr bwMode="auto">
          <a:xfrm>
            <a:off x="76200" y="1981200"/>
            <a:ext cx="19796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Best Time: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7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7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74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74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74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74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7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74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7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74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7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4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471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Text Box 2"/>
          <p:cNvSpPr txBox="1">
            <a:spLocks noChangeArrowheads="1"/>
          </p:cNvSpPr>
          <p:nvPr/>
        </p:nvSpPr>
        <p:spPr bwMode="auto">
          <a:xfrm>
            <a:off x="3032125" y="1989138"/>
            <a:ext cx="12128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</a:t>
            </a:r>
          </a:p>
        </p:txBody>
      </p:sp>
      <p:sp>
        <p:nvSpPr>
          <p:cNvPr id="234499" name="Rectangle 3"/>
          <p:cNvSpPr>
            <a:spLocks noChangeArrowheads="1"/>
          </p:cNvSpPr>
          <p:nvPr/>
        </p:nvSpPr>
        <p:spPr bwMode="auto">
          <a:xfrm>
            <a:off x="3763963" y="2392363"/>
            <a:ext cx="13906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234500" name="Rectangle 4"/>
          <p:cNvSpPr>
            <a:spLocks noChangeArrowheads="1"/>
          </p:cNvSpPr>
          <p:nvPr/>
        </p:nvSpPr>
        <p:spPr bwMode="auto">
          <a:xfrm>
            <a:off x="4191000" y="2000250"/>
            <a:ext cx="27098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1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234501" name="Text Box 5"/>
          <p:cNvSpPr txBox="1">
            <a:spLocks noChangeArrowheads="1"/>
          </p:cNvSpPr>
          <p:nvPr/>
        </p:nvSpPr>
        <p:spPr bwMode="auto">
          <a:xfrm>
            <a:off x="3048000" y="4648200"/>
            <a:ext cx="39036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1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 i="0" baseline="30000"/>
              <a:t>2</a:t>
            </a:r>
            <a:r>
              <a:rPr lang="en-US" altLang="x-none" sz="3200" i="0"/>
              <a:t>/</a:t>
            </a:r>
            <a:r>
              <a:rPr lang="en-US" altLang="x-none" sz="3200" i="0" baseline="-25000"/>
              <a:t>3</a:t>
            </a:r>
            <a:r>
              <a:rPr lang="en-US" altLang="x-none" sz="3200"/>
              <a:t>n</a:t>
            </a:r>
            <a:r>
              <a:rPr lang="en-US" altLang="x-none" sz="3200" i="0"/>
              <a:t>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grpSp>
        <p:nvGrpSpPr>
          <p:cNvPr id="234502" name="Group 6"/>
          <p:cNvGrpSpPr>
            <a:grpSpLocks/>
          </p:cNvGrpSpPr>
          <p:nvPr/>
        </p:nvGrpSpPr>
        <p:grpSpPr bwMode="auto">
          <a:xfrm>
            <a:off x="1447800" y="1301750"/>
            <a:ext cx="6324600" cy="450850"/>
            <a:chOff x="3072" y="3360"/>
            <a:chExt cx="2352" cy="398"/>
          </a:xfrm>
        </p:grpSpPr>
        <p:sp>
          <p:nvSpPr>
            <p:cNvPr id="234503" name="Text Box 7"/>
            <p:cNvSpPr txBox="1">
              <a:spLocks noChangeArrowheads="1"/>
            </p:cNvSpPr>
            <p:nvPr/>
          </p:nvSpPr>
          <p:spPr bwMode="auto">
            <a:xfrm>
              <a:off x="3105" y="3408"/>
              <a:ext cx="69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endParaRPr lang="en-CA" altLang="x-none" sz="2000" i="0">
                <a:solidFill>
                  <a:srgbClr val="33CC33"/>
                </a:solidFill>
                <a:latin typeface="Tahoma" charset="0"/>
              </a:endParaRPr>
            </a:p>
          </p:txBody>
        </p:sp>
        <p:sp>
          <p:nvSpPr>
            <p:cNvPr id="234504" name="Rectangle 8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4505" name="Line 9"/>
          <p:cNvSpPr>
            <a:spLocks noChangeShapeType="1"/>
          </p:cNvSpPr>
          <p:nvPr/>
        </p:nvSpPr>
        <p:spPr bwMode="auto">
          <a:xfrm flipH="1">
            <a:off x="5791200" y="1066800"/>
            <a:ext cx="7620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4506" name="Rectangle 10"/>
          <p:cNvSpPr>
            <a:spLocks noChangeArrowheads="1"/>
          </p:cNvSpPr>
          <p:nvPr/>
        </p:nvSpPr>
        <p:spPr bwMode="auto">
          <a:xfrm>
            <a:off x="0" y="4678363"/>
            <a:ext cx="27686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Expected Time:</a:t>
            </a:r>
          </a:p>
        </p:txBody>
      </p:sp>
      <p:sp>
        <p:nvSpPr>
          <p:cNvPr id="234507" name="Rectangle 11"/>
          <p:cNvSpPr>
            <a:spLocks noChangeArrowheads="1"/>
          </p:cNvSpPr>
          <p:nvPr/>
        </p:nvSpPr>
        <p:spPr bwMode="auto">
          <a:xfrm>
            <a:off x="3810000" y="5075238"/>
            <a:ext cx="13906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234508" name="Text Box 12"/>
          <p:cNvSpPr txBox="1">
            <a:spLocks noChangeArrowheads="1"/>
          </p:cNvSpPr>
          <p:nvPr/>
        </p:nvSpPr>
        <p:spPr bwMode="auto">
          <a:xfrm>
            <a:off x="900113" y="58738"/>
            <a:ext cx="799623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K</a:t>
            </a:r>
            <a:r>
              <a:rPr lang="en-US" altLang="x-none" sz="4400" i="0" u="sng" baseline="30000">
                <a:solidFill>
                  <a:schemeClr val="tx2"/>
                </a:solidFill>
              </a:rPr>
              <a:t>th</a:t>
            </a:r>
            <a:r>
              <a:rPr lang="en-US" altLang="x-none" sz="4400" i="0" u="sng">
                <a:solidFill>
                  <a:schemeClr val="tx2"/>
                </a:solidFill>
              </a:rPr>
              <a:t> Element Problem Specification</a:t>
            </a:r>
          </a:p>
        </p:txBody>
      </p:sp>
      <p:sp>
        <p:nvSpPr>
          <p:cNvPr id="234509" name="Text Box 13"/>
          <p:cNvSpPr txBox="1">
            <a:spLocks noChangeArrowheads="1"/>
          </p:cNvSpPr>
          <p:nvPr/>
        </p:nvSpPr>
        <p:spPr bwMode="auto">
          <a:xfrm>
            <a:off x="3027363" y="3382963"/>
            <a:ext cx="386238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1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-1)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234510" name="Rectangle 14"/>
          <p:cNvSpPr>
            <a:spLocks noChangeArrowheads="1"/>
          </p:cNvSpPr>
          <p:nvPr/>
        </p:nvSpPr>
        <p:spPr bwMode="auto">
          <a:xfrm>
            <a:off x="76200" y="3382963"/>
            <a:ext cx="22494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Worst Time:</a:t>
            </a:r>
          </a:p>
        </p:txBody>
      </p:sp>
      <p:sp>
        <p:nvSpPr>
          <p:cNvPr id="234511" name="Rectangle 15"/>
          <p:cNvSpPr>
            <a:spLocks noChangeArrowheads="1"/>
          </p:cNvSpPr>
          <p:nvPr/>
        </p:nvSpPr>
        <p:spPr bwMode="auto">
          <a:xfrm>
            <a:off x="3876675" y="3840163"/>
            <a:ext cx="14224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 baseline="30000"/>
              <a:t>2</a:t>
            </a:r>
            <a:r>
              <a:rPr lang="en-US" altLang="x-none" sz="3200" i="0"/>
              <a:t>)</a:t>
            </a:r>
          </a:p>
        </p:txBody>
      </p:sp>
      <p:sp>
        <p:nvSpPr>
          <p:cNvPr id="234512" name="Rectangle 16"/>
          <p:cNvSpPr>
            <a:spLocks noChangeArrowheads="1"/>
          </p:cNvSpPr>
          <p:nvPr/>
        </p:nvSpPr>
        <p:spPr bwMode="auto">
          <a:xfrm>
            <a:off x="76200" y="1981200"/>
            <a:ext cx="19796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Best Time: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4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4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4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4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4501" grpId="0"/>
      <p:bldP spid="234507" grpId="0" autoUpdateAnimBg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90" name="Text Box 6"/>
          <p:cNvSpPr txBox="1">
            <a:spLocks noChangeArrowheads="1"/>
          </p:cNvSpPr>
          <p:nvPr/>
        </p:nvSpPr>
        <p:spPr bwMode="auto">
          <a:xfrm>
            <a:off x="4121150" y="4116388"/>
            <a:ext cx="811213" cy="53181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/>
              <a:t>N</a:t>
            </a:r>
            <a:r>
              <a:rPr lang="en-US" altLang="x-none" i="0"/>
              <a:t>=7</a:t>
            </a:r>
          </a:p>
        </p:txBody>
      </p:sp>
      <p:grpSp>
        <p:nvGrpSpPr>
          <p:cNvPr id="579645" name="Group 61"/>
          <p:cNvGrpSpPr>
            <a:grpSpLocks/>
          </p:cNvGrpSpPr>
          <p:nvPr/>
        </p:nvGrpSpPr>
        <p:grpSpPr bwMode="auto">
          <a:xfrm>
            <a:off x="844550" y="5410200"/>
            <a:ext cx="7974013" cy="1295400"/>
            <a:chOff x="532" y="3408"/>
            <a:chExt cx="5023" cy="816"/>
          </a:xfrm>
        </p:grpSpPr>
        <p:sp>
          <p:nvSpPr>
            <p:cNvPr id="579594" name="Text Box 10"/>
            <p:cNvSpPr txBox="1">
              <a:spLocks noChangeArrowheads="1"/>
            </p:cNvSpPr>
            <p:nvPr/>
          </p:nvSpPr>
          <p:spPr bwMode="auto">
            <a:xfrm>
              <a:off x="4712" y="3504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=2</a:t>
              </a:r>
            </a:p>
          </p:txBody>
        </p:sp>
        <p:sp>
          <p:nvSpPr>
            <p:cNvPr id="579595" name="Text Box 11"/>
            <p:cNvSpPr txBox="1">
              <a:spLocks noChangeArrowheads="1"/>
            </p:cNvSpPr>
            <p:nvPr/>
          </p:nvSpPr>
          <p:spPr bwMode="auto">
            <a:xfrm>
              <a:off x="5044" y="3889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=1</a:t>
              </a:r>
            </a:p>
          </p:txBody>
        </p:sp>
        <p:sp>
          <p:nvSpPr>
            <p:cNvPr id="579596" name="Text Box 12"/>
            <p:cNvSpPr txBox="1">
              <a:spLocks noChangeArrowheads="1"/>
            </p:cNvSpPr>
            <p:nvPr/>
          </p:nvSpPr>
          <p:spPr bwMode="auto">
            <a:xfrm>
              <a:off x="4416" y="3888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=1</a:t>
              </a:r>
            </a:p>
          </p:txBody>
        </p:sp>
        <p:sp>
          <p:nvSpPr>
            <p:cNvPr id="579597" name="Text Box 13"/>
            <p:cNvSpPr txBox="1">
              <a:spLocks noChangeArrowheads="1"/>
            </p:cNvSpPr>
            <p:nvPr/>
          </p:nvSpPr>
          <p:spPr bwMode="auto">
            <a:xfrm>
              <a:off x="3320" y="3504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=2</a:t>
              </a:r>
            </a:p>
          </p:txBody>
        </p:sp>
        <p:sp>
          <p:nvSpPr>
            <p:cNvPr id="579598" name="Text Box 14"/>
            <p:cNvSpPr txBox="1">
              <a:spLocks noChangeArrowheads="1"/>
            </p:cNvSpPr>
            <p:nvPr/>
          </p:nvSpPr>
          <p:spPr bwMode="auto">
            <a:xfrm>
              <a:off x="3652" y="3889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=1</a:t>
              </a:r>
            </a:p>
          </p:txBody>
        </p:sp>
        <p:sp>
          <p:nvSpPr>
            <p:cNvPr id="579599" name="Text Box 15"/>
            <p:cNvSpPr txBox="1">
              <a:spLocks noChangeArrowheads="1"/>
            </p:cNvSpPr>
            <p:nvPr/>
          </p:nvSpPr>
          <p:spPr bwMode="auto">
            <a:xfrm>
              <a:off x="2980" y="3888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=1</a:t>
              </a:r>
            </a:p>
          </p:txBody>
        </p:sp>
        <p:sp>
          <p:nvSpPr>
            <p:cNvPr id="579607" name="Line 23"/>
            <p:cNvSpPr>
              <a:spLocks noChangeShapeType="1"/>
            </p:cNvSpPr>
            <p:nvPr/>
          </p:nvSpPr>
          <p:spPr bwMode="auto">
            <a:xfrm flipH="1">
              <a:off x="4752" y="3840"/>
              <a:ext cx="48" cy="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08" name="Line 24"/>
            <p:cNvSpPr>
              <a:spLocks noChangeShapeType="1"/>
            </p:cNvSpPr>
            <p:nvPr/>
          </p:nvSpPr>
          <p:spPr bwMode="auto">
            <a:xfrm>
              <a:off x="5136" y="3840"/>
              <a:ext cx="48" cy="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09" name="Line 25"/>
            <p:cNvSpPr>
              <a:spLocks noChangeShapeType="1"/>
            </p:cNvSpPr>
            <p:nvPr/>
          </p:nvSpPr>
          <p:spPr bwMode="auto">
            <a:xfrm flipH="1">
              <a:off x="3360" y="3840"/>
              <a:ext cx="48" cy="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10" name="Line 26"/>
            <p:cNvSpPr>
              <a:spLocks noChangeShapeType="1"/>
            </p:cNvSpPr>
            <p:nvPr/>
          </p:nvSpPr>
          <p:spPr bwMode="auto">
            <a:xfrm>
              <a:off x="3744" y="3840"/>
              <a:ext cx="48" cy="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12" name="Line 28"/>
            <p:cNvSpPr>
              <a:spLocks noChangeShapeType="1"/>
            </p:cNvSpPr>
            <p:nvPr/>
          </p:nvSpPr>
          <p:spPr bwMode="auto">
            <a:xfrm>
              <a:off x="4464" y="3408"/>
              <a:ext cx="24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14" name="Text Box 30"/>
            <p:cNvSpPr txBox="1">
              <a:spLocks noChangeArrowheads="1"/>
            </p:cNvSpPr>
            <p:nvPr/>
          </p:nvSpPr>
          <p:spPr bwMode="auto">
            <a:xfrm>
              <a:off x="1924" y="3504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=2</a:t>
              </a:r>
            </a:p>
          </p:txBody>
        </p:sp>
        <p:sp>
          <p:nvSpPr>
            <p:cNvPr id="579615" name="Text Box 31"/>
            <p:cNvSpPr txBox="1">
              <a:spLocks noChangeArrowheads="1"/>
            </p:cNvSpPr>
            <p:nvPr/>
          </p:nvSpPr>
          <p:spPr bwMode="auto">
            <a:xfrm>
              <a:off x="2256" y="3889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=1</a:t>
              </a:r>
            </a:p>
          </p:txBody>
        </p:sp>
        <p:sp>
          <p:nvSpPr>
            <p:cNvPr id="579616" name="Text Box 32"/>
            <p:cNvSpPr txBox="1">
              <a:spLocks noChangeArrowheads="1"/>
            </p:cNvSpPr>
            <p:nvPr/>
          </p:nvSpPr>
          <p:spPr bwMode="auto">
            <a:xfrm>
              <a:off x="1628" y="3888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=1</a:t>
              </a:r>
            </a:p>
          </p:txBody>
        </p:sp>
        <p:sp>
          <p:nvSpPr>
            <p:cNvPr id="579617" name="Text Box 33"/>
            <p:cNvSpPr txBox="1">
              <a:spLocks noChangeArrowheads="1"/>
            </p:cNvSpPr>
            <p:nvPr/>
          </p:nvSpPr>
          <p:spPr bwMode="auto">
            <a:xfrm>
              <a:off x="532" y="3504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=1</a:t>
              </a:r>
            </a:p>
          </p:txBody>
        </p:sp>
        <p:sp>
          <p:nvSpPr>
            <p:cNvPr id="579620" name="Line 36"/>
            <p:cNvSpPr>
              <a:spLocks noChangeShapeType="1"/>
            </p:cNvSpPr>
            <p:nvPr/>
          </p:nvSpPr>
          <p:spPr bwMode="auto">
            <a:xfrm flipH="1">
              <a:off x="1964" y="3840"/>
              <a:ext cx="48" cy="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21" name="Line 37"/>
            <p:cNvSpPr>
              <a:spLocks noChangeShapeType="1"/>
            </p:cNvSpPr>
            <p:nvPr/>
          </p:nvSpPr>
          <p:spPr bwMode="auto">
            <a:xfrm>
              <a:off x="2348" y="3840"/>
              <a:ext cx="48" cy="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11" name="Line 27"/>
            <p:cNvSpPr>
              <a:spLocks noChangeShapeType="1"/>
            </p:cNvSpPr>
            <p:nvPr/>
          </p:nvSpPr>
          <p:spPr bwMode="auto">
            <a:xfrm flipH="1">
              <a:off x="3840" y="3408"/>
              <a:ext cx="192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24" name="Line 40"/>
            <p:cNvSpPr>
              <a:spLocks noChangeShapeType="1"/>
            </p:cNvSpPr>
            <p:nvPr/>
          </p:nvSpPr>
          <p:spPr bwMode="auto">
            <a:xfrm flipH="1">
              <a:off x="1052" y="3408"/>
              <a:ext cx="192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25" name="Line 41"/>
            <p:cNvSpPr>
              <a:spLocks noChangeShapeType="1"/>
            </p:cNvSpPr>
            <p:nvPr/>
          </p:nvSpPr>
          <p:spPr bwMode="auto">
            <a:xfrm>
              <a:off x="1676" y="3408"/>
              <a:ext cx="240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9644" name="Group 60"/>
          <p:cNvGrpSpPr>
            <a:grpSpLocks/>
          </p:cNvGrpSpPr>
          <p:nvPr/>
        </p:nvGrpSpPr>
        <p:grpSpPr bwMode="auto">
          <a:xfrm>
            <a:off x="1905000" y="4649788"/>
            <a:ext cx="5237163" cy="760412"/>
            <a:chOff x="1200" y="2928"/>
            <a:chExt cx="3299" cy="479"/>
          </a:xfrm>
        </p:grpSpPr>
        <p:sp>
          <p:nvSpPr>
            <p:cNvPr id="579592" name="Text Box 8"/>
            <p:cNvSpPr txBox="1">
              <a:spLocks noChangeArrowheads="1"/>
            </p:cNvSpPr>
            <p:nvPr/>
          </p:nvSpPr>
          <p:spPr bwMode="auto">
            <a:xfrm>
              <a:off x="3988" y="3072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=4</a:t>
              </a:r>
            </a:p>
          </p:txBody>
        </p:sp>
        <p:sp>
          <p:nvSpPr>
            <p:cNvPr id="579613" name="Text Box 29"/>
            <p:cNvSpPr txBox="1">
              <a:spLocks noChangeArrowheads="1"/>
            </p:cNvSpPr>
            <p:nvPr/>
          </p:nvSpPr>
          <p:spPr bwMode="auto">
            <a:xfrm>
              <a:off x="1200" y="3072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=3</a:t>
              </a:r>
            </a:p>
          </p:txBody>
        </p:sp>
        <p:sp>
          <p:nvSpPr>
            <p:cNvPr id="579626" name="Line 42"/>
            <p:cNvSpPr>
              <a:spLocks noChangeShapeType="1"/>
            </p:cNvSpPr>
            <p:nvPr/>
          </p:nvSpPr>
          <p:spPr bwMode="auto">
            <a:xfrm flipH="1">
              <a:off x="1728" y="2928"/>
              <a:ext cx="864" cy="1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27" name="Line 43"/>
            <p:cNvSpPr>
              <a:spLocks noChangeShapeType="1"/>
            </p:cNvSpPr>
            <p:nvPr/>
          </p:nvSpPr>
          <p:spPr bwMode="auto">
            <a:xfrm flipH="1" flipV="1">
              <a:off x="3120" y="2928"/>
              <a:ext cx="864" cy="1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9638" name="Group 54"/>
          <p:cNvGrpSpPr>
            <a:grpSpLocks/>
          </p:cNvGrpSpPr>
          <p:nvPr/>
        </p:nvGrpSpPr>
        <p:grpSpPr bwMode="auto">
          <a:xfrm>
            <a:off x="1346200" y="4419600"/>
            <a:ext cx="6451600" cy="661988"/>
            <a:chOff x="848" y="2784"/>
            <a:chExt cx="4064" cy="417"/>
          </a:xfrm>
        </p:grpSpPr>
        <p:grpSp>
          <p:nvGrpSpPr>
            <p:cNvPr id="579637" name="Group 53"/>
            <p:cNvGrpSpPr>
              <a:grpSpLocks/>
            </p:cNvGrpSpPr>
            <p:nvPr/>
          </p:nvGrpSpPr>
          <p:grpSpPr bwMode="auto">
            <a:xfrm>
              <a:off x="4512" y="2784"/>
              <a:ext cx="400" cy="417"/>
              <a:chOff x="4512" y="2784"/>
              <a:chExt cx="400" cy="417"/>
            </a:xfrm>
          </p:grpSpPr>
          <p:sp>
            <p:nvSpPr>
              <p:cNvPr id="579628" name="Text Box 44"/>
              <p:cNvSpPr txBox="1">
                <a:spLocks noChangeArrowheads="1"/>
              </p:cNvSpPr>
              <p:nvPr/>
            </p:nvSpPr>
            <p:spPr bwMode="auto">
              <a:xfrm>
                <a:off x="4608" y="2784"/>
                <a:ext cx="304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/>
                  <a:t>b</a:t>
                </a:r>
                <a:r>
                  <a:rPr lang="en-US" altLang="x-none" i="0" baseline="30000"/>
                  <a:t>4</a:t>
                </a:r>
              </a:p>
            </p:txBody>
          </p:sp>
          <p:sp>
            <p:nvSpPr>
              <p:cNvPr id="579630" name="Freeform 46"/>
              <p:cNvSpPr>
                <a:spLocks/>
              </p:cNvSpPr>
              <p:nvPr/>
            </p:nvSpPr>
            <p:spPr bwMode="auto">
              <a:xfrm>
                <a:off x="4512" y="3080"/>
                <a:ext cx="191" cy="121"/>
              </a:xfrm>
              <a:custGeom>
                <a:avLst/>
                <a:gdLst>
                  <a:gd name="T0" fmla="*/ 0 w 191"/>
                  <a:gd name="T1" fmla="*/ 88 h 121"/>
                  <a:gd name="T2" fmla="*/ 141 w 191"/>
                  <a:gd name="T3" fmla="*/ 106 h 121"/>
                  <a:gd name="T4" fmla="*/ 191 w 191"/>
                  <a:gd name="T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1" h="121">
                    <a:moveTo>
                      <a:pt x="0" y="88"/>
                    </a:moveTo>
                    <a:cubicBezTo>
                      <a:pt x="23" y="91"/>
                      <a:pt x="109" y="121"/>
                      <a:pt x="141" y="106"/>
                    </a:cubicBezTo>
                    <a:cubicBezTo>
                      <a:pt x="173" y="91"/>
                      <a:pt x="181" y="22"/>
                      <a:pt x="191" y="0"/>
                    </a:cubicBezTo>
                  </a:path>
                </a:pathLst>
              </a:custGeom>
              <a:noFill/>
              <a:ln w="127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9635" name="Group 51"/>
            <p:cNvGrpSpPr>
              <a:grpSpLocks/>
            </p:cNvGrpSpPr>
            <p:nvPr/>
          </p:nvGrpSpPr>
          <p:grpSpPr bwMode="auto">
            <a:xfrm>
              <a:off x="848" y="2784"/>
              <a:ext cx="351" cy="417"/>
              <a:chOff x="848" y="2784"/>
              <a:chExt cx="351" cy="417"/>
            </a:xfrm>
          </p:grpSpPr>
          <p:sp>
            <p:nvSpPr>
              <p:cNvPr id="579631" name="Text Box 47"/>
              <p:cNvSpPr txBox="1">
                <a:spLocks noChangeArrowheads="1"/>
              </p:cNvSpPr>
              <p:nvPr/>
            </p:nvSpPr>
            <p:spPr bwMode="auto">
              <a:xfrm>
                <a:off x="848" y="2784"/>
                <a:ext cx="304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/>
                  <a:t>b</a:t>
                </a:r>
                <a:r>
                  <a:rPr lang="en-US" altLang="x-none" i="0" baseline="30000"/>
                  <a:t>3</a:t>
                </a:r>
              </a:p>
            </p:txBody>
          </p:sp>
          <p:sp>
            <p:nvSpPr>
              <p:cNvPr id="579632" name="Freeform 48"/>
              <p:cNvSpPr>
                <a:spLocks/>
              </p:cNvSpPr>
              <p:nvPr/>
            </p:nvSpPr>
            <p:spPr bwMode="auto">
              <a:xfrm flipH="1">
                <a:off x="1008" y="3080"/>
                <a:ext cx="191" cy="121"/>
              </a:xfrm>
              <a:custGeom>
                <a:avLst/>
                <a:gdLst>
                  <a:gd name="T0" fmla="*/ 0 w 191"/>
                  <a:gd name="T1" fmla="*/ 88 h 121"/>
                  <a:gd name="T2" fmla="*/ 141 w 191"/>
                  <a:gd name="T3" fmla="*/ 106 h 121"/>
                  <a:gd name="T4" fmla="*/ 191 w 191"/>
                  <a:gd name="T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1" h="121">
                    <a:moveTo>
                      <a:pt x="0" y="88"/>
                    </a:moveTo>
                    <a:cubicBezTo>
                      <a:pt x="23" y="91"/>
                      <a:pt x="109" y="121"/>
                      <a:pt x="141" y="106"/>
                    </a:cubicBezTo>
                    <a:cubicBezTo>
                      <a:pt x="173" y="91"/>
                      <a:pt x="181" y="22"/>
                      <a:pt x="191" y="0"/>
                    </a:cubicBezTo>
                  </a:path>
                </a:pathLst>
              </a:custGeom>
              <a:noFill/>
              <a:ln w="127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79636" name="Group 52"/>
          <p:cNvGrpSpPr>
            <a:grpSpLocks/>
          </p:cNvGrpSpPr>
          <p:nvPr/>
        </p:nvGrpSpPr>
        <p:grpSpPr bwMode="auto">
          <a:xfrm>
            <a:off x="4953000" y="3822700"/>
            <a:ext cx="1814513" cy="596900"/>
            <a:chOff x="3120" y="2408"/>
            <a:chExt cx="1143" cy="376"/>
          </a:xfrm>
        </p:grpSpPr>
        <p:sp>
          <p:nvSpPr>
            <p:cNvPr id="579633" name="Text Box 49"/>
            <p:cNvSpPr txBox="1">
              <a:spLocks noChangeArrowheads="1"/>
            </p:cNvSpPr>
            <p:nvPr/>
          </p:nvSpPr>
          <p:spPr bwMode="auto">
            <a:xfrm>
              <a:off x="3120" y="2408"/>
              <a:ext cx="1143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b</a:t>
              </a:r>
              <a:r>
                <a:rPr lang="en-US" altLang="x-none" i="0" baseline="30000"/>
                <a:t>7</a:t>
              </a:r>
              <a:r>
                <a:rPr lang="en-US" altLang="x-none" i="0"/>
                <a:t> = </a:t>
              </a:r>
              <a:r>
                <a:rPr lang="en-US" altLang="x-none"/>
                <a:t>b</a:t>
              </a:r>
              <a:r>
                <a:rPr lang="en-US" altLang="x-none" i="0" baseline="30000"/>
                <a:t>3 </a:t>
              </a:r>
              <a:r>
                <a:rPr lang="en-US" altLang="x-none" i="0">
                  <a:ea typeface="Arial" charset="0"/>
                  <a:cs typeface="Arial" charset="0"/>
                </a:rPr>
                <a:t>×</a:t>
              </a:r>
              <a:r>
                <a:rPr lang="en-US" altLang="x-none"/>
                <a:t> b</a:t>
              </a:r>
              <a:r>
                <a:rPr lang="en-US" altLang="x-none" i="0" baseline="30000"/>
                <a:t>4</a:t>
              </a:r>
            </a:p>
          </p:txBody>
        </p:sp>
        <p:sp>
          <p:nvSpPr>
            <p:cNvPr id="579634" name="Freeform 50"/>
            <p:cNvSpPr>
              <a:spLocks/>
            </p:cNvSpPr>
            <p:nvPr/>
          </p:nvSpPr>
          <p:spPr bwMode="auto">
            <a:xfrm>
              <a:off x="3120" y="2663"/>
              <a:ext cx="191" cy="121"/>
            </a:xfrm>
            <a:custGeom>
              <a:avLst/>
              <a:gdLst>
                <a:gd name="T0" fmla="*/ 0 w 191"/>
                <a:gd name="T1" fmla="*/ 88 h 121"/>
                <a:gd name="T2" fmla="*/ 141 w 191"/>
                <a:gd name="T3" fmla="*/ 106 h 121"/>
                <a:gd name="T4" fmla="*/ 191 w 191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121">
                  <a:moveTo>
                    <a:pt x="0" y="88"/>
                  </a:moveTo>
                  <a:cubicBezTo>
                    <a:pt x="23" y="91"/>
                    <a:pt x="109" y="121"/>
                    <a:pt x="141" y="106"/>
                  </a:cubicBezTo>
                  <a:cubicBezTo>
                    <a:pt x="173" y="91"/>
                    <a:pt x="181" y="22"/>
                    <a:pt x="191" y="0"/>
                  </a:cubicBezTo>
                </a:path>
              </a:pathLst>
            </a:custGeom>
            <a:noFill/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9641" name="Text Box 57"/>
          <p:cNvSpPr txBox="1">
            <a:spLocks noChangeArrowheads="1"/>
          </p:cNvSpPr>
          <p:nvPr/>
        </p:nvSpPr>
        <p:spPr bwMode="auto">
          <a:xfrm>
            <a:off x="5029200" y="989013"/>
            <a:ext cx="3438525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) = 2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/2) + 1</a:t>
            </a:r>
          </a:p>
          <a:p>
            <a:pPr algn="l"/>
            <a:r>
              <a:rPr lang="en-US" altLang="x-none" i="0"/>
              <a:t>         = </a:t>
            </a:r>
            <a:r>
              <a:rPr lang="en-US" altLang="x-none" i="0">
                <a:latin typeface="Symbol" charset="2"/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)</a:t>
            </a:r>
          </a:p>
          <a:p>
            <a:pPr algn="l"/>
            <a:r>
              <a:rPr lang="en-US" altLang="x-none" i="0"/>
              <a:t>Size  = log(</a:t>
            </a:r>
            <a:r>
              <a:rPr lang="en-US" altLang="x-none"/>
              <a:t>b</a:t>
            </a:r>
            <a:r>
              <a:rPr lang="en-US" altLang="x-none" i="0"/>
              <a:t>) + log(</a:t>
            </a:r>
            <a:r>
              <a:rPr lang="en-US" altLang="x-none"/>
              <a:t>N</a:t>
            </a:r>
            <a:r>
              <a:rPr lang="en-US" altLang="x-none" i="0"/>
              <a:t>)</a:t>
            </a:r>
          </a:p>
        </p:txBody>
      </p:sp>
      <p:sp>
        <p:nvSpPr>
          <p:cNvPr id="579643" name="Text Box 59"/>
          <p:cNvSpPr txBox="1">
            <a:spLocks noChangeArrowheads="1"/>
          </p:cNvSpPr>
          <p:nvPr/>
        </p:nvSpPr>
        <p:spPr bwMode="auto">
          <a:xfrm>
            <a:off x="7102475" y="1422400"/>
            <a:ext cx="11128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= 2</a:t>
            </a:r>
            <a:r>
              <a:rPr lang="en-US" altLang="x-none" i="0" baseline="30000">
                <a:latin typeface="Symbol" charset="2"/>
                <a:sym typeface="Symbol" charset="2"/>
              </a:rPr>
              <a:t></a:t>
            </a:r>
            <a:r>
              <a:rPr lang="en-US" altLang="x-none" i="0" baseline="30000"/>
              <a:t>(</a:t>
            </a:r>
            <a:r>
              <a:rPr lang="en-US" altLang="x-none" baseline="30000"/>
              <a:t>n</a:t>
            </a:r>
            <a:r>
              <a:rPr lang="en-US" altLang="x-none" i="0" baseline="30000"/>
              <a:t>)</a:t>
            </a:r>
          </a:p>
        </p:txBody>
      </p:sp>
      <p:pic>
        <p:nvPicPr>
          <p:cNvPr id="579647" name="Picture 63" descr="02-19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"/>
            <a:ext cx="4260850" cy="3371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9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9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9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9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9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9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79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79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79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796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9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9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79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79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9590" grpId="0" animBg="1" autoUpdateAnimBg="0"/>
      <p:bldP spid="579641" grpId="0" autoUpdateAnimBg="0"/>
      <p:bldP spid="579643" grpId="0" autoUpdateAnimBg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7" name="Text Box 3"/>
          <p:cNvSpPr txBox="1">
            <a:spLocks noChangeArrowheads="1"/>
          </p:cNvSpPr>
          <p:nvPr/>
        </p:nvSpPr>
        <p:spPr bwMode="auto">
          <a:xfrm>
            <a:off x="4121150" y="4116388"/>
            <a:ext cx="811213" cy="53181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/>
              <a:t>N</a:t>
            </a:r>
            <a:r>
              <a:rPr lang="en-US" altLang="x-none" i="0"/>
              <a:t>=7</a:t>
            </a:r>
          </a:p>
        </p:txBody>
      </p:sp>
      <p:grpSp>
        <p:nvGrpSpPr>
          <p:cNvPr id="584748" name="Group 44"/>
          <p:cNvGrpSpPr>
            <a:grpSpLocks/>
          </p:cNvGrpSpPr>
          <p:nvPr/>
        </p:nvGrpSpPr>
        <p:grpSpPr bwMode="auto">
          <a:xfrm>
            <a:off x="844550" y="5410200"/>
            <a:ext cx="1136650" cy="684213"/>
            <a:chOff x="532" y="3408"/>
            <a:chExt cx="716" cy="431"/>
          </a:xfrm>
        </p:grpSpPr>
        <p:sp>
          <p:nvSpPr>
            <p:cNvPr id="584723" name="Text Box 19"/>
            <p:cNvSpPr txBox="1">
              <a:spLocks noChangeArrowheads="1"/>
            </p:cNvSpPr>
            <p:nvPr/>
          </p:nvSpPr>
          <p:spPr bwMode="auto">
            <a:xfrm>
              <a:off x="532" y="3504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=1</a:t>
              </a:r>
            </a:p>
          </p:txBody>
        </p:sp>
        <p:sp>
          <p:nvSpPr>
            <p:cNvPr id="584727" name="Line 23"/>
            <p:cNvSpPr>
              <a:spLocks noChangeShapeType="1"/>
            </p:cNvSpPr>
            <p:nvPr/>
          </p:nvSpPr>
          <p:spPr bwMode="auto">
            <a:xfrm flipH="1">
              <a:off x="1056" y="3408"/>
              <a:ext cx="192" cy="9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4747" name="Group 43"/>
          <p:cNvGrpSpPr>
            <a:grpSpLocks/>
          </p:cNvGrpSpPr>
          <p:nvPr/>
        </p:nvGrpSpPr>
        <p:grpSpPr bwMode="auto">
          <a:xfrm>
            <a:off x="1905000" y="4649788"/>
            <a:ext cx="2209800" cy="760412"/>
            <a:chOff x="1200" y="2929"/>
            <a:chExt cx="1392" cy="479"/>
          </a:xfrm>
        </p:grpSpPr>
        <p:sp>
          <p:nvSpPr>
            <p:cNvPr id="584731" name="Text Box 27"/>
            <p:cNvSpPr txBox="1">
              <a:spLocks noChangeArrowheads="1"/>
            </p:cNvSpPr>
            <p:nvPr/>
          </p:nvSpPr>
          <p:spPr bwMode="auto">
            <a:xfrm>
              <a:off x="1200" y="3073"/>
              <a:ext cx="511" cy="33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N</a:t>
              </a:r>
              <a:r>
                <a:rPr lang="en-US" altLang="x-none" i="0"/>
                <a:t>=3</a:t>
              </a:r>
            </a:p>
          </p:txBody>
        </p:sp>
        <p:sp>
          <p:nvSpPr>
            <p:cNvPr id="584732" name="Line 28"/>
            <p:cNvSpPr>
              <a:spLocks noChangeShapeType="1"/>
            </p:cNvSpPr>
            <p:nvPr/>
          </p:nvSpPr>
          <p:spPr bwMode="auto">
            <a:xfrm flipH="1">
              <a:off x="1728" y="2929"/>
              <a:ext cx="864" cy="1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4738" name="Group 34"/>
          <p:cNvGrpSpPr>
            <a:grpSpLocks/>
          </p:cNvGrpSpPr>
          <p:nvPr/>
        </p:nvGrpSpPr>
        <p:grpSpPr bwMode="auto">
          <a:xfrm>
            <a:off x="1346200" y="4419600"/>
            <a:ext cx="557213" cy="661988"/>
            <a:chOff x="848" y="2784"/>
            <a:chExt cx="351" cy="417"/>
          </a:xfrm>
        </p:grpSpPr>
        <p:sp>
          <p:nvSpPr>
            <p:cNvPr id="584739" name="Text Box 35"/>
            <p:cNvSpPr txBox="1">
              <a:spLocks noChangeArrowheads="1"/>
            </p:cNvSpPr>
            <p:nvPr/>
          </p:nvSpPr>
          <p:spPr bwMode="auto">
            <a:xfrm>
              <a:off x="848" y="2784"/>
              <a:ext cx="30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b</a:t>
              </a:r>
              <a:r>
                <a:rPr lang="en-US" altLang="x-none" i="0" baseline="30000"/>
                <a:t>3</a:t>
              </a:r>
            </a:p>
          </p:txBody>
        </p:sp>
        <p:sp>
          <p:nvSpPr>
            <p:cNvPr id="584740" name="Freeform 36"/>
            <p:cNvSpPr>
              <a:spLocks/>
            </p:cNvSpPr>
            <p:nvPr/>
          </p:nvSpPr>
          <p:spPr bwMode="auto">
            <a:xfrm flipH="1">
              <a:off x="1008" y="3080"/>
              <a:ext cx="191" cy="121"/>
            </a:xfrm>
            <a:custGeom>
              <a:avLst/>
              <a:gdLst>
                <a:gd name="T0" fmla="*/ 0 w 191"/>
                <a:gd name="T1" fmla="*/ 88 h 121"/>
                <a:gd name="T2" fmla="*/ 141 w 191"/>
                <a:gd name="T3" fmla="*/ 106 h 121"/>
                <a:gd name="T4" fmla="*/ 191 w 191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121">
                  <a:moveTo>
                    <a:pt x="0" y="88"/>
                  </a:moveTo>
                  <a:cubicBezTo>
                    <a:pt x="23" y="91"/>
                    <a:pt x="109" y="121"/>
                    <a:pt x="141" y="106"/>
                  </a:cubicBezTo>
                  <a:cubicBezTo>
                    <a:pt x="173" y="91"/>
                    <a:pt x="181" y="22"/>
                    <a:pt x="191" y="0"/>
                  </a:cubicBezTo>
                </a:path>
              </a:pathLst>
            </a:custGeom>
            <a:noFill/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4741" name="Group 37"/>
          <p:cNvGrpSpPr>
            <a:grpSpLocks/>
          </p:cNvGrpSpPr>
          <p:nvPr/>
        </p:nvGrpSpPr>
        <p:grpSpPr bwMode="auto">
          <a:xfrm>
            <a:off x="4953000" y="3822700"/>
            <a:ext cx="2052638" cy="596900"/>
            <a:chOff x="3120" y="2408"/>
            <a:chExt cx="1293" cy="376"/>
          </a:xfrm>
        </p:grpSpPr>
        <p:sp>
          <p:nvSpPr>
            <p:cNvPr id="584742" name="Text Box 38"/>
            <p:cNvSpPr txBox="1">
              <a:spLocks noChangeArrowheads="1"/>
            </p:cNvSpPr>
            <p:nvPr/>
          </p:nvSpPr>
          <p:spPr bwMode="auto">
            <a:xfrm>
              <a:off x="3120" y="2408"/>
              <a:ext cx="1293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/>
                <a:t>b</a:t>
              </a:r>
              <a:r>
                <a:rPr lang="en-US" altLang="x-none" i="0" baseline="30000"/>
                <a:t>7</a:t>
              </a:r>
              <a:r>
                <a:rPr lang="en-US" altLang="x-none" i="0"/>
                <a:t> = (</a:t>
              </a:r>
              <a:r>
                <a:rPr lang="en-US" altLang="x-none"/>
                <a:t>b</a:t>
              </a:r>
              <a:r>
                <a:rPr lang="en-US" altLang="x-none" i="0" baseline="30000"/>
                <a:t>3</a:t>
              </a:r>
              <a:r>
                <a:rPr lang="en-US" altLang="x-none" i="0"/>
                <a:t>)</a:t>
              </a:r>
              <a:r>
                <a:rPr lang="en-US" altLang="x-none" i="0" baseline="30000"/>
                <a:t>2 </a:t>
              </a:r>
              <a:r>
                <a:rPr lang="en-US" altLang="x-none" i="0">
                  <a:latin typeface="Arial" charset="0"/>
                  <a:ea typeface="Arial" charset="0"/>
                  <a:cs typeface="Arial" charset="0"/>
                </a:rPr>
                <a:t>×</a:t>
              </a:r>
              <a:r>
                <a:rPr lang="en-US" altLang="x-none" i="0"/>
                <a:t> </a:t>
              </a:r>
              <a:r>
                <a:rPr lang="en-US" altLang="x-none"/>
                <a:t>b</a:t>
              </a:r>
              <a:endParaRPr lang="en-US" altLang="x-none" baseline="30000"/>
            </a:p>
          </p:txBody>
        </p:sp>
        <p:sp>
          <p:nvSpPr>
            <p:cNvPr id="584743" name="Freeform 39"/>
            <p:cNvSpPr>
              <a:spLocks/>
            </p:cNvSpPr>
            <p:nvPr/>
          </p:nvSpPr>
          <p:spPr bwMode="auto">
            <a:xfrm>
              <a:off x="3120" y="2663"/>
              <a:ext cx="191" cy="121"/>
            </a:xfrm>
            <a:custGeom>
              <a:avLst/>
              <a:gdLst>
                <a:gd name="T0" fmla="*/ 0 w 191"/>
                <a:gd name="T1" fmla="*/ 88 h 121"/>
                <a:gd name="T2" fmla="*/ 141 w 191"/>
                <a:gd name="T3" fmla="*/ 106 h 121"/>
                <a:gd name="T4" fmla="*/ 191 w 191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121">
                  <a:moveTo>
                    <a:pt x="0" y="88"/>
                  </a:moveTo>
                  <a:cubicBezTo>
                    <a:pt x="23" y="91"/>
                    <a:pt x="109" y="121"/>
                    <a:pt x="141" y="106"/>
                  </a:cubicBezTo>
                  <a:cubicBezTo>
                    <a:pt x="173" y="91"/>
                    <a:pt x="181" y="22"/>
                    <a:pt x="191" y="0"/>
                  </a:cubicBezTo>
                </a:path>
              </a:pathLst>
            </a:custGeom>
            <a:noFill/>
            <a:ln w="1270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4744" name="Text Box 40"/>
          <p:cNvSpPr txBox="1">
            <a:spLocks noChangeArrowheads="1"/>
          </p:cNvSpPr>
          <p:nvPr/>
        </p:nvSpPr>
        <p:spPr bwMode="auto">
          <a:xfrm>
            <a:off x="5029200" y="989013"/>
            <a:ext cx="3438525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) = 1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/2) + 1</a:t>
            </a:r>
          </a:p>
          <a:p>
            <a:pPr algn="l"/>
            <a:r>
              <a:rPr lang="en-US" altLang="x-none" i="0"/>
              <a:t>         = </a:t>
            </a:r>
            <a:r>
              <a:rPr lang="en-US" altLang="x-none" i="0">
                <a:latin typeface="Symbol" charset="2"/>
                <a:sym typeface="Symbol" charset="2"/>
              </a:rPr>
              <a:t></a:t>
            </a:r>
            <a:r>
              <a:rPr lang="en-US" altLang="x-none" i="0"/>
              <a:t>(log(</a:t>
            </a:r>
            <a:r>
              <a:rPr lang="en-US" altLang="x-none"/>
              <a:t>N</a:t>
            </a:r>
            <a:r>
              <a:rPr lang="en-US" altLang="x-none" i="0"/>
              <a:t>))</a:t>
            </a:r>
          </a:p>
          <a:p>
            <a:pPr algn="l"/>
            <a:r>
              <a:rPr lang="en-US" altLang="x-none" i="0"/>
              <a:t>Size  = log(</a:t>
            </a:r>
            <a:r>
              <a:rPr lang="en-US" altLang="x-none"/>
              <a:t>b</a:t>
            </a:r>
            <a:r>
              <a:rPr lang="en-US" altLang="x-none" i="0"/>
              <a:t>) + log(</a:t>
            </a:r>
            <a:r>
              <a:rPr lang="en-US" altLang="x-none"/>
              <a:t>N</a:t>
            </a:r>
            <a:r>
              <a:rPr lang="en-US" altLang="x-none" i="0"/>
              <a:t>)</a:t>
            </a:r>
          </a:p>
        </p:txBody>
      </p:sp>
      <p:sp>
        <p:nvSpPr>
          <p:cNvPr id="584745" name="Text Box 41"/>
          <p:cNvSpPr txBox="1">
            <a:spLocks noChangeArrowheads="1"/>
          </p:cNvSpPr>
          <p:nvPr/>
        </p:nvSpPr>
        <p:spPr bwMode="auto">
          <a:xfrm>
            <a:off x="7650163" y="1416050"/>
            <a:ext cx="11525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= </a:t>
            </a:r>
            <a:r>
              <a:rPr lang="en-US" altLang="x-none" i="0">
                <a:latin typeface="Symbol" charset="2"/>
                <a:sym typeface="Symbol" charset="2"/>
              </a:rPr>
              <a:t>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)</a:t>
            </a:r>
          </a:p>
        </p:txBody>
      </p:sp>
      <p:graphicFrame>
        <p:nvGraphicFramePr>
          <p:cNvPr id="584758" name="Object 54"/>
          <p:cNvGraphicFramePr>
            <a:graphicFrameLocks noChangeAspect="1"/>
          </p:cNvGraphicFramePr>
          <p:nvPr/>
        </p:nvGraphicFramePr>
        <p:xfrm>
          <a:off x="3983038" y="2247900"/>
          <a:ext cx="271462" cy="201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4769" name="Equation" r:id="rId3" imgW="253800" imgH="253800" progId="Equation.DSMT4">
                  <p:embed/>
                </p:oleObj>
              </mc:Choice>
              <mc:Fallback>
                <p:oleObj name="Equation" r:id="rId3" imgW="253800" imgH="253800" progId="Equation.DSMT4">
                  <p:embed/>
                  <p:pic>
                    <p:nvPicPr>
                      <p:cNvPr id="0" name="Object 5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83038" y="2247900"/>
                        <a:ext cx="271462" cy="201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84759" name="Object 55"/>
          <p:cNvGraphicFramePr>
            <a:graphicFrameLocks noChangeAspect="1"/>
          </p:cNvGraphicFramePr>
          <p:nvPr/>
        </p:nvGraphicFramePr>
        <p:xfrm>
          <a:off x="3644900" y="2241550"/>
          <a:ext cx="271463" cy="200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4770" name="Equation" r:id="rId5" imgW="253800" imgH="253800" progId="Equation.DSMT4">
                  <p:embed/>
                </p:oleObj>
              </mc:Choice>
              <mc:Fallback>
                <p:oleObj name="Equation" r:id="rId5" imgW="253800" imgH="253800" progId="Equation.DSMT4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44900" y="2241550"/>
                        <a:ext cx="271463" cy="200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84760" name="Object 56"/>
          <p:cNvGraphicFramePr>
            <a:graphicFrameLocks noChangeAspect="1"/>
          </p:cNvGraphicFramePr>
          <p:nvPr/>
        </p:nvGraphicFramePr>
        <p:xfrm>
          <a:off x="3746500" y="2560638"/>
          <a:ext cx="271463" cy="201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4771" name="Equation" r:id="rId6" imgW="253800" imgH="253800" progId="Equation.DSMT4">
                  <p:embed/>
                </p:oleObj>
              </mc:Choice>
              <mc:Fallback>
                <p:oleObj name="Equation" r:id="rId6" imgW="253800" imgH="253800" progId="Equation.DSMT4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46500" y="2560638"/>
                        <a:ext cx="271463" cy="2016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84761" name="Object 57"/>
          <p:cNvGraphicFramePr>
            <a:graphicFrameLocks noChangeAspect="1"/>
          </p:cNvGraphicFramePr>
          <p:nvPr/>
        </p:nvGraphicFramePr>
        <p:xfrm>
          <a:off x="4110038" y="2552700"/>
          <a:ext cx="271462" cy="201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4772" name="Equation" r:id="rId7" imgW="253800" imgH="253800" progId="Equation.DSMT4">
                  <p:embed/>
                </p:oleObj>
              </mc:Choice>
              <mc:Fallback>
                <p:oleObj name="Equation" r:id="rId7" imgW="253800" imgH="25380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0038" y="2552700"/>
                        <a:ext cx="271462" cy="201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84764" name="Picture 60" descr="02-19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81000"/>
            <a:ext cx="4572000" cy="3227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4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4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4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4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47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47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4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4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47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47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47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47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847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47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847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847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84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84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4707" grpId="0" animBg="1"/>
      <p:bldP spid="584745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48545" name="Group 65"/>
          <p:cNvGrpSpPr>
            <a:grpSpLocks/>
          </p:cNvGrpSpPr>
          <p:nvPr/>
        </p:nvGrpSpPr>
        <p:grpSpPr bwMode="auto">
          <a:xfrm>
            <a:off x="3810000" y="2209800"/>
            <a:ext cx="457200" cy="914400"/>
            <a:chOff x="2432" y="1328"/>
            <a:chExt cx="906" cy="2075"/>
          </a:xfrm>
        </p:grpSpPr>
        <p:sp>
          <p:nvSpPr>
            <p:cNvPr id="148546" name="Freeform 6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47" name="Freeform 6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48" name="Freeform 6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49" name="Freeform 6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50" name="Freeform 7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51" name="Freeform 7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8552" name="Group 72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48553" name="Group 73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48554" name="Oval 7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55" name="Rectangle 7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48556" name="Group 76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48557" name="Oval 7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58" name="Rectangle 7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48559" name="Group 79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48560" name="Oval 8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61" name="Rectangle 8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48562" name="Group 82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48563" name="Oval 8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64" name="Rectangle 8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48565" name="Group 85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48566" name="Oval 8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67" name="Rectangle 8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48568" name="Group 88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48569" name="Oval 8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70" name="Rectangle 9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48571" name="Group 91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48572" name="Oval 9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73" name="Rectangle 9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48574" name="Group 94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48575" name="Oval 9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76" name="Rectangle 9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48577" name="Group 97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48578" name="Oval 9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79" name="Rectangle 9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48580" name="Group 100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48581" name="Oval 10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82" name="Rectangle 10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48583" name="Group 103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48584" name="Oval 10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85" name="Rectangle 10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48586" name="Group 106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48587" name="Oval 10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88" name="Rectangle 10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48589" name="Line 109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0" name="Line 110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1" name="Line 111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2" name="Line 112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3" name="Line 113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4" name="Line 114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5" name="Line 115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6" name="Line 116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7" name="Line 117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8" name="Line 118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9" name="Line 119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0" name="Line 120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49562" name="Text Box 58"/>
          <p:cNvSpPr txBox="1">
            <a:spLocks noChangeArrowheads="1"/>
          </p:cNvSpPr>
          <p:nvPr/>
        </p:nvSpPr>
        <p:spPr bwMode="auto">
          <a:xfrm>
            <a:off x="1066800" y="960438"/>
            <a:ext cx="7205663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binary tree is:</a:t>
            </a:r>
          </a:p>
          <a:p>
            <a:pPr algn="l"/>
            <a:r>
              <a:rPr lang="en-US" altLang="x-none" sz="3200" i="0"/>
              <a:t>      - the empty tree</a:t>
            </a:r>
          </a:p>
          <a:p>
            <a:pPr algn="l"/>
            <a:r>
              <a:rPr lang="en-US" altLang="x-none" sz="3200" i="0"/>
              <a:t>      - a node with a right and a left sub-tree.</a:t>
            </a:r>
          </a:p>
        </p:txBody>
      </p:sp>
      <p:grpSp>
        <p:nvGrpSpPr>
          <p:cNvPr id="149564" name="Group 60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49565" name="Group 61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49566" name="Oval 6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67" name="Rectangle 6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49568" name="Group 64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49569" name="Oval 6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70" name="Rectangle 6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49571" name="Group 67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49572" name="Oval 6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73" name="Rectangle 6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49574" name="Group 70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49575" name="Oval 7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76" name="Rectangle 7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49577" name="Group 73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49578" name="Oval 7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79" name="Rectangle 7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49580" name="Group 76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49581" name="Oval 7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82" name="Rectangle 7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49583" name="Group 79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49584" name="Oval 8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85" name="Rectangle 8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49586" name="Group 82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49587" name="Oval 8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88" name="Rectangle 8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49589" name="Group 85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49590" name="Oval 8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91" name="Rectangle 8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49592" name="Group 88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49593" name="Oval 8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94" name="Rectangle 9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49595" name="Group 91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49596" name="Oval 9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97" name="Rectangle 9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49598" name="Group 94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49599" name="Oval 9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00" name="Rectangle 9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49601" name="Line 97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2" name="Line 98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3" name="Line 99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4" name="Line 100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5" name="Line 101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6" name="Line 102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7" name="Line 103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8" name="Line 104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9" name="Line 105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0" name="Line 106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1" name="Line 107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2" name="Line 108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9621" name="Group 117"/>
          <p:cNvGrpSpPr>
            <a:grpSpLocks/>
          </p:cNvGrpSpPr>
          <p:nvPr/>
        </p:nvGrpSpPr>
        <p:grpSpPr bwMode="auto">
          <a:xfrm>
            <a:off x="76200" y="2762250"/>
            <a:ext cx="8686800" cy="4019550"/>
            <a:chOff x="48" y="1740"/>
            <a:chExt cx="5472" cy="2532"/>
          </a:xfrm>
        </p:grpSpPr>
        <p:sp>
          <p:nvSpPr>
            <p:cNvPr id="149619" name="Freeform 115"/>
            <p:cNvSpPr>
              <a:spLocks/>
            </p:cNvSpPr>
            <p:nvPr/>
          </p:nvSpPr>
          <p:spPr bwMode="auto">
            <a:xfrm>
              <a:off x="48" y="1871"/>
              <a:ext cx="5472" cy="2401"/>
            </a:xfrm>
            <a:custGeom>
              <a:avLst/>
              <a:gdLst>
                <a:gd name="T0" fmla="*/ 2928 w 5472"/>
                <a:gd name="T1" fmla="*/ 1 h 2401"/>
                <a:gd name="T2" fmla="*/ 1200 w 5472"/>
                <a:gd name="T3" fmla="*/ 577 h 2401"/>
                <a:gd name="T4" fmla="*/ 0 w 5472"/>
                <a:gd name="T5" fmla="*/ 1489 h 2401"/>
                <a:gd name="T6" fmla="*/ 240 w 5472"/>
                <a:gd name="T7" fmla="*/ 2161 h 2401"/>
                <a:gd name="T8" fmla="*/ 3936 w 5472"/>
                <a:gd name="T9" fmla="*/ 2401 h 2401"/>
                <a:gd name="T10" fmla="*/ 5472 w 5472"/>
                <a:gd name="T11" fmla="*/ 1201 h 2401"/>
                <a:gd name="T12" fmla="*/ 4320 w 5472"/>
                <a:gd name="T13" fmla="*/ 433 h 2401"/>
                <a:gd name="T14" fmla="*/ 3356 w 5472"/>
                <a:gd name="T15" fmla="*/ 66 h 2401"/>
                <a:gd name="T16" fmla="*/ 2899 w 5472"/>
                <a:gd name="T17" fmla="*/ 37 h 2401"/>
                <a:gd name="T18" fmla="*/ 2892 w 5472"/>
                <a:gd name="T19" fmla="*/ 29 h 2401"/>
                <a:gd name="T20" fmla="*/ 2928 w 5472"/>
                <a:gd name="T21" fmla="*/ 1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72" h="2401">
                  <a:moveTo>
                    <a:pt x="2928" y="1"/>
                  </a:moveTo>
                  <a:lnTo>
                    <a:pt x="1200" y="577"/>
                  </a:lnTo>
                  <a:lnTo>
                    <a:pt x="0" y="1489"/>
                  </a:lnTo>
                  <a:lnTo>
                    <a:pt x="240" y="2161"/>
                  </a:lnTo>
                  <a:lnTo>
                    <a:pt x="3936" y="2401"/>
                  </a:lnTo>
                  <a:lnTo>
                    <a:pt x="5472" y="1201"/>
                  </a:lnTo>
                  <a:lnTo>
                    <a:pt x="4320" y="433"/>
                  </a:lnTo>
                  <a:cubicBezTo>
                    <a:pt x="3901" y="284"/>
                    <a:pt x="3593" y="132"/>
                    <a:pt x="3356" y="66"/>
                  </a:cubicBezTo>
                  <a:cubicBezTo>
                    <a:pt x="3119" y="0"/>
                    <a:pt x="2976" y="43"/>
                    <a:pt x="2899" y="37"/>
                  </a:cubicBezTo>
                  <a:cubicBezTo>
                    <a:pt x="2900" y="34"/>
                    <a:pt x="2894" y="32"/>
                    <a:pt x="2892" y="29"/>
                  </a:cubicBezTo>
                  <a:lnTo>
                    <a:pt x="2928" y="1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0" name="Text Box 116"/>
            <p:cNvSpPr txBox="1">
              <a:spLocks noChangeArrowheads="1"/>
            </p:cNvSpPr>
            <p:nvPr/>
          </p:nvSpPr>
          <p:spPr bwMode="auto">
            <a:xfrm>
              <a:off x="768" y="1740"/>
              <a:ext cx="137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tree because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9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9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0531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7205663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binary tree is:</a:t>
            </a:r>
          </a:p>
          <a:p>
            <a:pPr algn="l"/>
            <a:r>
              <a:rPr lang="en-US" altLang="x-none" sz="3200" i="0"/>
              <a:t>      - the empty tree</a:t>
            </a:r>
          </a:p>
          <a:p>
            <a:pPr algn="l"/>
            <a:r>
              <a:rPr lang="en-US" altLang="x-none" sz="3200" i="0"/>
              <a:t>      - a node with a right and a left sub-tree.</a:t>
            </a:r>
          </a:p>
        </p:txBody>
      </p:sp>
      <p:grpSp>
        <p:nvGrpSpPr>
          <p:cNvPr id="15053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053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053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3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053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053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3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053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054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4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054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054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4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054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054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4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054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054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5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055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055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5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055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055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5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055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055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5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056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056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6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056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056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6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056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056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6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056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0581" name="Freeform 53"/>
          <p:cNvSpPr>
            <a:spLocks/>
          </p:cNvSpPr>
          <p:nvPr/>
        </p:nvSpPr>
        <p:spPr bwMode="auto">
          <a:xfrm>
            <a:off x="73025" y="3729038"/>
            <a:ext cx="4643438" cy="2359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82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1152 w 2112"/>
              <a:gd name="T1" fmla="*/ 0 h 1968"/>
              <a:gd name="T2" fmla="*/ 0 w 2112"/>
              <a:gd name="T3" fmla="*/ 864 h 1968"/>
              <a:gd name="T4" fmla="*/ 288 w 2112"/>
              <a:gd name="T5" fmla="*/ 1968 h 1968"/>
              <a:gd name="T6" fmla="*/ 2064 w 2112"/>
              <a:gd name="T7" fmla="*/ 1968 h 1968"/>
              <a:gd name="T8" fmla="*/ 2112 w 2112"/>
              <a:gd name="T9" fmla="*/ 432 h 1968"/>
              <a:gd name="T10" fmla="*/ 1152 w 2112"/>
              <a:gd name="T11" fmla="*/ 0 h 1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0583" name="Text Box 55"/>
          <p:cNvSpPr txBox="1">
            <a:spLocks noChangeArrowheads="1"/>
          </p:cNvSpPr>
          <p:nvPr/>
        </p:nvSpPr>
        <p:spPr bwMode="auto">
          <a:xfrm>
            <a:off x="1416050" y="3382963"/>
            <a:ext cx="7937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tree</a:t>
            </a:r>
          </a:p>
        </p:txBody>
      </p:sp>
      <p:sp>
        <p:nvSpPr>
          <p:cNvPr id="150584" name="Text Box 56"/>
          <p:cNvSpPr txBox="1">
            <a:spLocks noChangeArrowheads="1"/>
          </p:cNvSpPr>
          <p:nvPr/>
        </p:nvSpPr>
        <p:spPr bwMode="auto">
          <a:xfrm>
            <a:off x="7283450" y="3124200"/>
            <a:ext cx="7937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tree</a:t>
            </a:r>
          </a:p>
        </p:txBody>
      </p:sp>
      <p:sp>
        <p:nvSpPr>
          <p:cNvPr id="150585" name="Text Box 57"/>
          <p:cNvSpPr txBox="1">
            <a:spLocks noChangeArrowheads="1"/>
          </p:cNvSpPr>
          <p:nvPr/>
        </p:nvSpPr>
        <p:spPr bwMode="auto">
          <a:xfrm>
            <a:off x="3581400" y="2773363"/>
            <a:ext cx="9747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node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1555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7205663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binary tree is:</a:t>
            </a:r>
          </a:p>
          <a:p>
            <a:pPr algn="l"/>
            <a:r>
              <a:rPr lang="en-US" altLang="x-none" sz="3200" i="0"/>
              <a:t>      - the empty tree</a:t>
            </a:r>
          </a:p>
          <a:p>
            <a:pPr algn="l"/>
            <a:r>
              <a:rPr lang="en-US" altLang="x-none" sz="3200" i="0"/>
              <a:t>      - a node with a right and a left sub-tree.</a:t>
            </a:r>
          </a:p>
        </p:txBody>
      </p:sp>
      <p:grpSp>
        <p:nvGrpSpPr>
          <p:cNvPr id="151556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1557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1558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59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156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1561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62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156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1564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65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1566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1567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68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1569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1570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71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1572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1573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74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157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1576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77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157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1579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80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1581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1582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83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1584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1585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86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1587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1588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89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159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1591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92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159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1605" name="Freeform 53"/>
          <p:cNvSpPr>
            <a:spLocks/>
          </p:cNvSpPr>
          <p:nvPr/>
        </p:nvSpPr>
        <p:spPr bwMode="auto">
          <a:xfrm>
            <a:off x="73025" y="3729038"/>
            <a:ext cx="4643438" cy="2359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607" name="Text Box 55"/>
          <p:cNvSpPr txBox="1">
            <a:spLocks noChangeArrowheads="1"/>
          </p:cNvSpPr>
          <p:nvPr/>
        </p:nvSpPr>
        <p:spPr bwMode="auto">
          <a:xfrm>
            <a:off x="101600" y="3382963"/>
            <a:ext cx="21844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tree because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2579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7205663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binary tree is:</a:t>
            </a:r>
          </a:p>
          <a:p>
            <a:pPr algn="l"/>
            <a:r>
              <a:rPr lang="en-US" altLang="x-none" sz="3200" i="0"/>
              <a:t>      - the empty tree</a:t>
            </a:r>
          </a:p>
          <a:p>
            <a:pPr algn="l"/>
            <a:r>
              <a:rPr lang="en-US" altLang="x-none" sz="3200" i="0"/>
              <a:t>      - a node with a right and a left sub-tree.</a:t>
            </a:r>
          </a:p>
        </p:txBody>
      </p:sp>
      <p:grpSp>
        <p:nvGrpSpPr>
          <p:cNvPr id="152580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2581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2582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583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2584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2585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586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2587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2588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589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2590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2591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592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2593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2594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595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2596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2597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598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2599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2600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01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2602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2603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04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2605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2606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07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2608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2609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10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2611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2612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13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2614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2615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16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2617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18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19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20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21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22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23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24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25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26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27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628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2631" name="Text Box 55"/>
          <p:cNvSpPr txBox="1">
            <a:spLocks noChangeArrowheads="1"/>
          </p:cNvSpPr>
          <p:nvPr/>
        </p:nvSpPr>
        <p:spPr bwMode="auto">
          <a:xfrm>
            <a:off x="381000" y="4297363"/>
            <a:ext cx="7937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tree</a:t>
            </a:r>
          </a:p>
        </p:txBody>
      </p:sp>
      <p:sp>
        <p:nvSpPr>
          <p:cNvPr id="152632" name="Text Box 56"/>
          <p:cNvSpPr txBox="1">
            <a:spLocks noChangeArrowheads="1"/>
          </p:cNvSpPr>
          <p:nvPr/>
        </p:nvSpPr>
        <p:spPr bwMode="auto">
          <a:xfrm>
            <a:off x="3810000" y="4297363"/>
            <a:ext cx="7937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tree</a:t>
            </a:r>
          </a:p>
        </p:txBody>
      </p:sp>
      <p:sp>
        <p:nvSpPr>
          <p:cNvPr id="152633" name="Text Box 57"/>
          <p:cNvSpPr txBox="1">
            <a:spLocks noChangeArrowheads="1"/>
          </p:cNvSpPr>
          <p:nvPr/>
        </p:nvSpPr>
        <p:spPr bwMode="auto">
          <a:xfrm>
            <a:off x="2362200" y="3459163"/>
            <a:ext cx="9747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node</a:t>
            </a:r>
          </a:p>
        </p:txBody>
      </p:sp>
      <p:sp>
        <p:nvSpPr>
          <p:cNvPr id="152635" name="Freeform 59"/>
          <p:cNvSpPr>
            <a:spLocks/>
          </p:cNvSpPr>
          <p:nvPr/>
        </p:nvSpPr>
        <p:spPr bwMode="auto">
          <a:xfrm>
            <a:off x="228600" y="4343400"/>
            <a:ext cx="2362200" cy="1828800"/>
          </a:xfrm>
          <a:custGeom>
            <a:avLst/>
            <a:gdLst>
              <a:gd name="T0" fmla="*/ 768 w 1488"/>
              <a:gd name="T1" fmla="*/ 0 h 1152"/>
              <a:gd name="T2" fmla="*/ 0 w 1488"/>
              <a:gd name="T3" fmla="*/ 864 h 1152"/>
              <a:gd name="T4" fmla="*/ 96 w 1488"/>
              <a:gd name="T5" fmla="*/ 1152 h 1152"/>
              <a:gd name="T6" fmla="*/ 1440 w 1488"/>
              <a:gd name="T7" fmla="*/ 1056 h 1152"/>
              <a:gd name="T8" fmla="*/ 1488 w 1488"/>
              <a:gd name="T9" fmla="*/ 720 h 1152"/>
              <a:gd name="T10" fmla="*/ 768 w 1488"/>
              <a:gd name="T11" fmla="*/ 0 h 1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88" h="1152">
                <a:moveTo>
                  <a:pt x="768" y="0"/>
                </a:moveTo>
                <a:lnTo>
                  <a:pt x="0" y="864"/>
                </a:lnTo>
                <a:lnTo>
                  <a:pt x="96" y="1152"/>
                </a:lnTo>
                <a:lnTo>
                  <a:pt x="1440" y="1056"/>
                </a:lnTo>
                <a:lnTo>
                  <a:pt x="1488" y="720"/>
                </a:lnTo>
                <a:lnTo>
                  <a:pt x="76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636" name="Freeform 60"/>
          <p:cNvSpPr>
            <a:spLocks/>
          </p:cNvSpPr>
          <p:nvPr/>
        </p:nvSpPr>
        <p:spPr bwMode="auto">
          <a:xfrm>
            <a:off x="2819400" y="4419600"/>
            <a:ext cx="1828800" cy="1752600"/>
          </a:xfrm>
          <a:custGeom>
            <a:avLst/>
            <a:gdLst>
              <a:gd name="T0" fmla="*/ 432 w 1152"/>
              <a:gd name="T1" fmla="*/ 0 h 1104"/>
              <a:gd name="T2" fmla="*/ 0 w 1152"/>
              <a:gd name="T3" fmla="*/ 432 h 1104"/>
              <a:gd name="T4" fmla="*/ 528 w 1152"/>
              <a:gd name="T5" fmla="*/ 1104 h 1104"/>
              <a:gd name="T6" fmla="*/ 1152 w 1152"/>
              <a:gd name="T7" fmla="*/ 768 h 1104"/>
              <a:gd name="T8" fmla="*/ 432 w 1152"/>
              <a:gd name="T9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2" h="1104">
                <a:moveTo>
                  <a:pt x="432" y="0"/>
                </a:moveTo>
                <a:lnTo>
                  <a:pt x="0" y="432"/>
                </a:lnTo>
                <a:lnTo>
                  <a:pt x="528" y="1104"/>
                </a:lnTo>
                <a:lnTo>
                  <a:pt x="1152" y="768"/>
                </a:lnTo>
                <a:lnTo>
                  <a:pt x="43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4339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0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14342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3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4344" name="Group 8"/>
          <p:cNvGrpSpPr>
            <a:grpSpLocks/>
          </p:cNvGrpSpPr>
          <p:nvPr/>
        </p:nvGrpSpPr>
        <p:grpSpPr bwMode="auto">
          <a:xfrm>
            <a:off x="3657600" y="4343400"/>
            <a:ext cx="1676400" cy="838200"/>
            <a:chOff x="2304" y="2736"/>
            <a:chExt cx="1056" cy="528"/>
          </a:xfrm>
        </p:grpSpPr>
        <p:sp>
          <p:nvSpPr>
            <p:cNvPr id="14345" name="Rectangle 9"/>
            <p:cNvSpPr>
              <a:spLocks noChangeArrowheads="1"/>
            </p:cNvSpPr>
            <p:nvPr/>
          </p:nvSpPr>
          <p:spPr bwMode="auto">
            <a:xfrm>
              <a:off x="2304" y="2736"/>
              <a:ext cx="1056" cy="528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6" name="Text Box 10"/>
            <p:cNvSpPr txBox="1">
              <a:spLocks noChangeArrowheads="1"/>
            </p:cNvSpPr>
            <p:nvPr/>
          </p:nvSpPr>
          <p:spPr bwMode="auto">
            <a:xfrm>
              <a:off x="2352" y="2736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2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4</a:t>
              </a:r>
            </a:p>
          </p:txBody>
        </p:sp>
      </p:grpSp>
      <p:sp>
        <p:nvSpPr>
          <p:cNvPr id="14348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4349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3603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7205663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binary tree is:</a:t>
            </a:r>
          </a:p>
          <a:p>
            <a:pPr algn="l"/>
            <a:r>
              <a:rPr lang="en-US" altLang="x-none" sz="3200" i="0"/>
              <a:t>      - the empty tree</a:t>
            </a:r>
          </a:p>
          <a:p>
            <a:pPr algn="l"/>
            <a:r>
              <a:rPr lang="en-US" altLang="x-none" sz="3200" i="0"/>
              <a:t>      - a node with a right and a left sub-tree.</a:t>
            </a:r>
          </a:p>
        </p:txBody>
      </p:sp>
      <p:grpSp>
        <p:nvGrpSpPr>
          <p:cNvPr id="15360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3605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3606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07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3608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3609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10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361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3612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13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361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3615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16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3617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3618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19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3620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3621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22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3623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3624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25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362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3627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28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362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3630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31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3632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3633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34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3635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3636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37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3638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3639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40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364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4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5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5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5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53" name="Text Box 53"/>
          <p:cNvSpPr txBox="1">
            <a:spLocks noChangeArrowheads="1"/>
          </p:cNvSpPr>
          <p:nvPr/>
        </p:nvSpPr>
        <p:spPr bwMode="auto">
          <a:xfrm>
            <a:off x="3200400" y="3886200"/>
            <a:ext cx="25908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tree because</a:t>
            </a:r>
          </a:p>
        </p:txBody>
      </p:sp>
      <p:sp>
        <p:nvSpPr>
          <p:cNvPr id="153658" name="Freeform 58"/>
          <p:cNvSpPr>
            <a:spLocks/>
          </p:cNvSpPr>
          <p:nvPr/>
        </p:nvSpPr>
        <p:spPr bwMode="auto">
          <a:xfrm>
            <a:off x="2819400" y="4419600"/>
            <a:ext cx="1828800" cy="1752600"/>
          </a:xfrm>
          <a:custGeom>
            <a:avLst/>
            <a:gdLst>
              <a:gd name="T0" fmla="*/ 432 w 1152"/>
              <a:gd name="T1" fmla="*/ 0 h 1104"/>
              <a:gd name="T2" fmla="*/ 0 w 1152"/>
              <a:gd name="T3" fmla="*/ 432 h 1104"/>
              <a:gd name="T4" fmla="*/ 528 w 1152"/>
              <a:gd name="T5" fmla="*/ 1104 h 1104"/>
              <a:gd name="T6" fmla="*/ 1152 w 1152"/>
              <a:gd name="T7" fmla="*/ 768 h 1104"/>
              <a:gd name="T8" fmla="*/ 432 w 1152"/>
              <a:gd name="T9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2" h="1104">
                <a:moveTo>
                  <a:pt x="432" y="0"/>
                </a:moveTo>
                <a:lnTo>
                  <a:pt x="0" y="432"/>
                </a:lnTo>
                <a:lnTo>
                  <a:pt x="528" y="1104"/>
                </a:lnTo>
                <a:lnTo>
                  <a:pt x="1152" y="768"/>
                </a:lnTo>
                <a:lnTo>
                  <a:pt x="43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4627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7205663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binary tree is:</a:t>
            </a:r>
          </a:p>
          <a:p>
            <a:pPr algn="l"/>
            <a:r>
              <a:rPr lang="en-US" altLang="x-none" sz="3200" i="0"/>
              <a:t>      - the empty tree</a:t>
            </a:r>
          </a:p>
          <a:p>
            <a:pPr algn="l"/>
            <a:r>
              <a:rPr lang="en-US" altLang="x-none" sz="3200" i="0"/>
              <a:t>      - a node with a right and a left sub-tree.</a:t>
            </a:r>
          </a:p>
        </p:txBody>
      </p:sp>
      <p:grpSp>
        <p:nvGrpSpPr>
          <p:cNvPr id="154628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462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4630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31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463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463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3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4635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4636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37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4638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463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4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4641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4642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43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464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464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4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464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4648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49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4650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465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5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4653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4654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55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4656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465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5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465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4660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61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466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466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6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4665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6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7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8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9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0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1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2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3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4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5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6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4680" name="Freeform 56"/>
          <p:cNvSpPr>
            <a:spLocks/>
          </p:cNvSpPr>
          <p:nvPr/>
        </p:nvSpPr>
        <p:spPr bwMode="auto">
          <a:xfrm>
            <a:off x="3276600" y="5105400"/>
            <a:ext cx="1066800" cy="990600"/>
          </a:xfrm>
          <a:custGeom>
            <a:avLst/>
            <a:gdLst>
              <a:gd name="T0" fmla="*/ 384 w 672"/>
              <a:gd name="T1" fmla="*/ 0 h 624"/>
              <a:gd name="T2" fmla="*/ 0 w 672"/>
              <a:gd name="T3" fmla="*/ 336 h 624"/>
              <a:gd name="T4" fmla="*/ 432 w 672"/>
              <a:gd name="T5" fmla="*/ 624 h 624"/>
              <a:gd name="T6" fmla="*/ 672 w 672"/>
              <a:gd name="T7" fmla="*/ 240 h 624"/>
              <a:gd name="T8" fmla="*/ 384 w 672"/>
              <a:gd name="T9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624">
                <a:moveTo>
                  <a:pt x="384" y="0"/>
                </a:moveTo>
                <a:lnTo>
                  <a:pt x="0" y="336"/>
                </a:lnTo>
                <a:lnTo>
                  <a:pt x="432" y="624"/>
                </a:lnTo>
                <a:lnTo>
                  <a:pt x="672" y="240"/>
                </a:lnTo>
                <a:lnTo>
                  <a:pt x="384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81" name="Freeform 57"/>
          <p:cNvSpPr>
            <a:spLocks/>
          </p:cNvSpPr>
          <p:nvPr/>
        </p:nvSpPr>
        <p:spPr bwMode="auto">
          <a:xfrm>
            <a:off x="2362200" y="5105400"/>
            <a:ext cx="1066800" cy="990600"/>
          </a:xfrm>
          <a:custGeom>
            <a:avLst/>
            <a:gdLst>
              <a:gd name="T0" fmla="*/ 384 w 672"/>
              <a:gd name="T1" fmla="*/ 0 h 624"/>
              <a:gd name="T2" fmla="*/ 0 w 672"/>
              <a:gd name="T3" fmla="*/ 336 h 624"/>
              <a:gd name="T4" fmla="*/ 432 w 672"/>
              <a:gd name="T5" fmla="*/ 624 h 624"/>
              <a:gd name="T6" fmla="*/ 672 w 672"/>
              <a:gd name="T7" fmla="*/ 240 h 624"/>
              <a:gd name="T8" fmla="*/ 384 w 672"/>
              <a:gd name="T9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624">
                <a:moveTo>
                  <a:pt x="384" y="0"/>
                </a:moveTo>
                <a:lnTo>
                  <a:pt x="0" y="336"/>
                </a:lnTo>
                <a:lnTo>
                  <a:pt x="432" y="624"/>
                </a:lnTo>
                <a:lnTo>
                  <a:pt x="672" y="240"/>
                </a:lnTo>
                <a:lnTo>
                  <a:pt x="384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82" name="Text Box 58"/>
          <p:cNvSpPr txBox="1">
            <a:spLocks noChangeArrowheads="1"/>
          </p:cNvSpPr>
          <p:nvPr/>
        </p:nvSpPr>
        <p:spPr bwMode="auto">
          <a:xfrm>
            <a:off x="2073275" y="4830763"/>
            <a:ext cx="7937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tree</a:t>
            </a:r>
          </a:p>
        </p:txBody>
      </p:sp>
      <p:sp>
        <p:nvSpPr>
          <p:cNvPr id="154684" name="Text Box 60"/>
          <p:cNvSpPr txBox="1">
            <a:spLocks noChangeArrowheads="1"/>
          </p:cNvSpPr>
          <p:nvPr/>
        </p:nvSpPr>
        <p:spPr bwMode="auto">
          <a:xfrm>
            <a:off x="3124200" y="4221163"/>
            <a:ext cx="9747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node</a:t>
            </a:r>
          </a:p>
        </p:txBody>
      </p:sp>
      <p:sp>
        <p:nvSpPr>
          <p:cNvPr id="154685" name="Line 61"/>
          <p:cNvSpPr>
            <a:spLocks noChangeShapeType="1"/>
          </p:cNvSpPr>
          <p:nvPr/>
        </p:nvSpPr>
        <p:spPr bwMode="auto">
          <a:xfrm flipH="1">
            <a:off x="3125788" y="5108575"/>
            <a:ext cx="73025" cy="7302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683" name="Text Box 59"/>
          <p:cNvSpPr txBox="1">
            <a:spLocks noChangeArrowheads="1"/>
          </p:cNvSpPr>
          <p:nvPr/>
        </p:nvSpPr>
        <p:spPr bwMode="auto">
          <a:xfrm>
            <a:off x="3810000" y="4678363"/>
            <a:ext cx="7937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tree</a:t>
            </a:r>
          </a:p>
        </p:txBody>
      </p:sp>
      <p:grpSp>
        <p:nvGrpSpPr>
          <p:cNvPr id="154689" name="Group 65"/>
          <p:cNvGrpSpPr>
            <a:grpSpLocks/>
          </p:cNvGrpSpPr>
          <p:nvPr/>
        </p:nvGrpSpPr>
        <p:grpSpPr bwMode="auto">
          <a:xfrm>
            <a:off x="2819400" y="5410200"/>
            <a:ext cx="152400" cy="304800"/>
            <a:chOff x="1776" y="3408"/>
            <a:chExt cx="96" cy="192"/>
          </a:xfrm>
        </p:grpSpPr>
        <p:sp>
          <p:nvSpPr>
            <p:cNvPr id="154686" name="Oval 62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87" name="Line 63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5651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7205663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binary tree is:</a:t>
            </a:r>
          </a:p>
          <a:p>
            <a:pPr algn="l"/>
            <a:r>
              <a:rPr lang="en-US" altLang="x-none" sz="3200" i="0"/>
              <a:t>      - the empty tree</a:t>
            </a:r>
          </a:p>
          <a:p>
            <a:pPr algn="l"/>
            <a:r>
              <a:rPr lang="en-US" altLang="x-none" sz="3200" i="0"/>
              <a:t>      - a node with a right and a left sub-tree.</a:t>
            </a:r>
          </a:p>
        </p:txBody>
      </p:sp>
      <p:grpSp>
        <p:nvGrpSpPr>
          <p:cNvPr id="15565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565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565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5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565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565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5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565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566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6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566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566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6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566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566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6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566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566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7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567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567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7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567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567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7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567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567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7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568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568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8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568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568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8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568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568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8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568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0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5702" name="Freeform 54"/>
          <p:cNvSpPr>
            <a:spLocks/>
          </p:cNvSpPr>
          <p:nvPr/>
        </p:nvSpPr>
        <p:spPr bwMode="auto">
          <a:xfrm>
            <a:off x="2362200" y="5105400"/>
            <a:ext cx="1066800" cy="990600"/>
          </a:xfrm>
          <a:custGeom>
            <a:avLst/>
            <a:gdLst>
              <a:gd name="T0" fmla="*/ 384 w 672"/>
              <a:gd name="T1" fmla="*/ 0 h 624"/>
              <a:gd name="T2" fmla="*/ 0 w 672"/>
              <a:gd name="T3" fmla="*/ 336 h 624"/>
              <a:gd name="T4" fmla="*/ 432 w 672"/>
              <a:gd name="T5" fmla="*/ 624 h 624"/>
              <a:gd name="T6" fmla="*/ 672 w 672"/>
              <a:gd name="T7" fmla="*/ 240 h 624"/>
              <a:gd name="T8" fmla="*/ 384 w 672"/>
              <a:gd name="T9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624">
                <a:moveTo>
                  <a:pt x="384" y="0"/>
                </a:moveTo>
                <a:lnTo>
                  <a:pt x="0" y="336"/>
                </a:lnTo>
                <a:lnTo>
                  <a:pt x="432" y="624"/>
                </a:lnTo>
                <a:lnTo>
                  <a:pt x="672" y="240"/>
                </a:lnTo>
                <a:lnTo>
                  <a:pt x="384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706" name="Text Box 58"/>
          <p:cNvSpPr txBox="1">
            <a:spLocks noChangeArrowheads="1"/>
          </p:cNvSpPr>
          <p:nvPr/>
        </p:nvSpPr>
        <p:spPr bwMode="auto">
          <a:xfrm>
            <a:off x="2209800" y="5897563"/>
            <a:ext cx="25908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tree because</a:t>
            </a:r>
          </a:p>
        </p:txBody>
      </p:sp>
      <p:sp>
        <p:nvSpPr>
          <p:cNvPr id="155707" name="Text Box 59"/>
          <p:cNvSpPr txBox="1">
            <a:spLocks noChangeArrowheads="1"/>
          </p:cNvSpPr>
          <p:nvPr/>
        </p:nvSpPr>
        <p:spPr bwMode="auto">
          <a:xfrm>
            <a:off x="2362200" y="6202363"/>
            <a:ext cx="25908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empty</a:t>
            </a:r>
          </a:p>
        </p:txBody>
      </p:sp>
      <p:sp>
        <p:nvSpPr>
          <p:cNvPr id="155708" name="Line 60"/>
          <p:cNvSpPr>
            <a:spLocks noChangeShapeType="1"/>
          </p:cNvSpPr>
          <p:nvPr/>
        </p:nvSpPr>
        <p:spPr bwMode="auto">
          <a:xfrm flipH="1">
            <a:off x="3125788" y="5108575"/>
            <a:ext cx="73025" cy="7302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5709" name="Group 61"/>
          <p:cNvGrpSpPr>
            <a:grpSpLocks/>
          </p:cNvGrpSpPr>
          <p:nvPr/>
        </p:nvGrpSpPr>
        <p:grpSpPr bwMode="auto">
          <a:xfrm>
            <a:off x="2819400" y="5410200"/>
            <a:ext cx="152400" cy="304800"/>
            <a:chOff x="1776" y="3408"/>
            <a:chExt cx="96" cy="192"/>
          </a:xfrm>
        </p:grpSpPr>
        <p:sp>
          <p:nvSpPr>
            <p:cNvPr id="155710" name="Oval 62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711" name="Line 63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55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707" grpId="0" autoUpdateAnimBg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352901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nodes = </a:t>
            </a:r>
            <a:r>
              <a:rPr lang="en-US" altLang="x-none" sz="3200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156676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6677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6678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679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668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6681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682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668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6684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685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6686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6687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688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6689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6690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691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6692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6693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694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669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6696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697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669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6699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700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6701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6702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703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6704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6705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706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6707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6708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709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671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6711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712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671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6770" name="Group 9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156771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2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3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4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5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6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6778" name="Group 106"/>
          <p:cNvGrpSpPr>
            <a:grpSpLocks/>
          </p:cNvGrpSpPr>
          <p:nvPr/>
        </p:nvGrpSpPr>
        <p:grpSpPr bwMode="auto">
          <a:xfrm>
            <a:off x="73025" y="1706563"/>
            <a:ext cx="8461375" cy="4999037"/>
            <a:chOff x="46" y="1075"/>
            <a:chExt cx="5330" cy="3149"/>
          </a:xfrm>
        </p:grpSpPr>
        <p:sp>
          <p:nvSpPr>
            <p:cNvPr id="156728" name="Freeform 56"/>
            <p:cNvSpPr>
              <a:spLocks/>
            </p:cNvSpPr>
            <p:nvPr/>
          </p:nvSpPr>
          <p:spPr bwMode="auto">
            <a:xfrm>
              <a:off x="46" y="2349"/>
              <a:ext cx="2925" cy="1486"/>
            </a:xfrm>
            <a:custGeom>
              <a:avLst/>
              <a:gdLst>
                <a:gd name="T0" fmla="*/ 1488 w 2928"/>
                <a:gd name="T1" fmla="*/ 0 h 1488"/>
                <a:gd name="T2" fmla="*/ 0 w 2928"/>
                <a:gd name="T3" fmla="*/ 1200 h 1488"/>
                <a:gd name="T4" fmla="*/ 288 w 2928"/>
                <a:gd name="T5" fmla="*/ 1488 h 1488"/>
                <a:gd name="T6" fmla="*/ 2592 w 2928"/>
                <a:gd name="T7" fmla="*/ 1488 h 1488"/>
                <a:gd name="T8" fmla="*/ 2928 w 2928"/>
                <a:gd name="T9" fmla="*/ 1104 h 1488"/>
                <a:gd name="T10" fmla="*/ 1488 w 2928"/>
                <a:gd name="T11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9" name="Freeform 57"/>
            <p:cNvSpPr>
              <a:spLocks/>
            </p:cNvSpPr>
            <p:nvPr/>
          </p:nvSpPr>
          <p:spPr bwMode="auto">
            <a:xfrm>
              <a:off x="3264" y="2256"/>
              <a:ext cx="2112" cy="1968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731" name="Group 59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156732" name="Group 6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56733" name="Freeform 6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34" name="Freeform 6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35" name="Freeform 6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36" name="Freeform 6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37" name="Freeform 6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38" name="Freeform 6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6739" name="Freeform 6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40" name="Freeform 6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41" name="Oval 6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6742" name="Oval 7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6743" name="Oval 7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6744" name="Oval 7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6745" name="Oval 7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56753" name="Text Box 81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6</a:t>
              </a:r>
            </a:p>
          </p:txBody>
        </p:sp>
        <p:grpSp>
          <p:nvGrpSpPr>
            <p:cNvPr id="156754" name="Group 82"/>
            <p:cNvGrpSpPr>
              <a:grpSpLocks/>
            </p:cNvGrpSpPr>
            <p:nvPr/>
          </p:nvGrpSpPr>
          <p:grpSpPr bwMode="auto">
            <a:xfrm flipH="1">
              <a:off x="4758" y="1918"/>
              <a:ext cx="240" cy="626"/>
              <a:chOff x="2308" y="1513"/>
              <a:chExt cx="1162" cy="2570"/>
            </a:xfrm>
          </p:grpSpPr>
          <p:grpSp>
            <p:nvGrpSpPr>
              <p:cNvPr id="156755" name="Group 83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56756" name="Freeform 84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57" name="Freeform 85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58" name="Freeform 86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59" name="Freeform 87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60" name="Freeform 88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761" name="Freeform 89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6762" name="Freeform 90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63" name="Freeform 91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64" name="Oval 92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6765" name="Oval 93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6766" name="Oval 94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6767" name="Oval 95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6768" name="Oval 96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56769" name="Text Box 97"/>
            <p:cNvSpPr txBox="1">
              <a:spLocks noChangeArrowheads="1"/>
            </p:cNvSpPr>
            <p:nvPr/>
          </p:nvSpPr>
          <p:spPr bwMode="auto">
            <a:xfrm>
              <a:off x="5084" y="193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5</a:t>
              </a:r>
            </a:p>
          </p:txBody>
        </p:sp>
        <p:sp>
          <p:nvSpPr>
            <p:cNvPr id="156777" name="Text Box 10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help from friends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6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6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7699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9162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nodes</a:t>
            </a:r>
          </a:p>
        </p:txBody>
      </p:sp>
      <p:grpSp>
        <p:nvGrpSpPr>
          <p:cNvPr id="157700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7701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7702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03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7704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7705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06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7707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7708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09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7710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7711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12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7713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7714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15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7716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7717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18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7719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7720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21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7722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7723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24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7725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7726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27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7728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7729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30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7731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7732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33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7734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7735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36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7737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8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9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0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1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2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3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4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5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6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7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8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749" name="Freeform 53"/>
          <p:cNvSpPr>
            <a:spLocks/>
          </p:cNvSpPr>
          <p:nvPr/>
        </p:nvSpPr>
        <p:spPr bwMode="auto">
          <a:xfrm>
            <a:off x="73025" y="3736975"/>
            <a:ext cx="4643438" cy="2359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50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1152 w 2112"/>
              <a:gd name="T1" fmla="*/ 0 h 1968"/>
              <a:gd name="T2" fmla="*/ 0 w 2112"/>
              <a:gd name="T3" fmla="*/ 864 h 1968"/>
              <a:gd name="T4" fmla="*/ 288 w 2112"/>
              <a:gd name="T5" fmla="*/ 1968 h 1968"/>
              <a:gd name="T6" fmla="*/ 2064 w 2112"/>
              <a:gd name="T7" fmla="*/ 1968 h 1968"/>
              <a:gd name="T8" fmla="*/ 2112 w 2112"/>
              <a:gd name="T9" fmla="*/ 432 h 1968"/>
              <a:gd name="T10" fmla="*/ 1152 w 2112"/>
              <a:gd name="T11" fmla="*/ 0 h 1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66" name="Text Box 70"/>
          <p:cNvSpPr txBox="1">
            <a:spLocks noChangeArrowheads="1"/>
          </p:cNvSpPr>
          <p:nvPr/>
        </p:nvSpPr>
        <p:spPr bwMode="auto">
          <a:xfrm>
            <a:off x="1584325" y="1466850"/>
            <a:ext cx="66929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number on left  + number on right + 1</a:t>
            </a:r>
          </a:p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solidFill>
                  <a:srgbClr val="FF99FF"/>
                </a:solidFill>
              </a:rPr>
              <a:t>6</a:t>
            </a:r>
            <a:r>
              <a:rPr lang="en-US" altLang="x-none" sz="3200" i="0"/>
              <a:t> + </a:t>
            </a:r>
            <a:r>
              <a:rPr lang="en-US" altLang="x-none" sz="3200" i="0">
                <a:solidFill>
                  <a:srgbClr val="FF99FF"/>
                </a:solidFill>
              </a:rPr>
              <a:t>5</a:t>
            </a:r>
            <a:r>
              <a:rPr lang="en-US" altLang="x-none" sz="3200" i="0"/>
              <a:t> + 1 = </a:t>
            </a:r>
            <a:r>
              <a:rPr lang="en-US" altLang="x-none" sz="3200" i="0">
                <a:solidFill>
                  <a:srgbClr val="FF99FF"/>
                </a:solidFill>
              </a:rPr>
              <a:t>12</a:t>
            </a:r>
          </a:p>
        </p:txBody>
      </p:sp>
      <p:grpSp>
        <p:nvGrpSpPr>
          <p:cNvPr id="157791" name="Group 95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157751" name="Group 55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157752" name="Group 56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57753" name="Freeform 57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54" name="Freeform 58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55" name="Freeform 59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56" name="Freeform 60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57" name="Freeform 61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758" name="Freeform 62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7759" name="Freeform 63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60" name="Freeform 64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61" name="Oval 65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7762" name="Oval 66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7763" name="Oval 67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7764" name="Oval 68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57765" name="Oval 69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57767" name="Text Box 71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6</a:t>
              </a:r>
            </a:p>
          </p:txBody>
        </p:sp>
      </p:grpSp>
      <p:grpSp>
        <p:nvGrpSpPr>
          <p:cNvPr id="157768" name="Group 72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157769" name="Group 73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7770" name="Freeform 74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71" name="Freeform 75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72" name="Freeform 76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73" name="Freeform 77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74" name="Freeform 78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75" name="Freeform 79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776" name="Freeform 80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7" name="Freeform 81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8" name="Oval 82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57779" name="Oval 83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57780" name="Oval 84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57781" name="Oval 85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57782" name="Oval 86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157783" name="Text Box 87"/>
          <p:cNvSpPr txBox="1">
            <a:spLocks noChangeArrowheads="1"/>
          </p:cNvSpPr>
          <p:nvPr/>
        </p:nvSpPr>
        <p:spPr bwMode="auto">
          <a:xfrm>
            <a:off x="8070850" y="30638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5</a:t>
            </a:r>
          </a:p>
        </p:txBody>
      </p:sp>
      <p:grpSp>
        <p:nvGrpSpPr>
          <p:cNvPr id="157784" name="Group 88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157785" name="Freeform 8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6" name="Freeform 9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7" name="Freeform 9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8" name="Freeform 9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9" name="Freeform 9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0" name="Freeform 9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63843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Base Case </a:t>
            </a:r>
            <a:r>
              <a:rPr lang="en-US" altLang="x-none" sz="3200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16384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63845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63846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47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3848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63849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50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6385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63852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53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6385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63855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56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3857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63858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59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3860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63861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2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3863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63864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5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6386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63867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68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6386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63870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71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63872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63873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74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63875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63876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77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63878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63879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80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6388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8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9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93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29162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nodes</a:t>
            </a:r>
            <a:endParaRPr lang="en-US" altLang="x-none" sz="3200" i="0">
              <a:solidFill>
                <a:schemeClr val="accent1"/>
              </a:solidFill>
            </a:endParaRPr>
          </a:p>
        </p:txBody>
      </p:sp>
      <p:grpSp>
        <p:nvGrpSpPr>
          <p:cNvPr id="163894" name="Group 54"/>
          <p:cNvGrpSpPr>
            <a:grpSpLocks/>
          </p:cNvGrpSpPr>
          <p:nvPr/>
        </p:nvGrpSpPr>
        <p:grpSpPr bwMode="auto">
          <a:xfrm>
            <a:off x="3276600" y="4568825"/>
            <a:ext cx="1666875" cy="1527175"/>
            <a:chOff x="2064" y="2878"/>
            <a:chExt cx="1050" cy="962"/>
          </a:xfrm>
        </p:grpSpPr>
        <p:sp>
          <p:nvSpPr>
            <p:cNvPr id="163895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3896" name="Group 56"/>
            <p:cNvGrpSpPr>
              <a:grpSpLocks/>
            </p:cNvGrpSpPr>
            <p:nvPr/>
          </p:nvGrpSpPr>
          <p:grpSpPr bwMode="auto">
            <a:xfrm>
              <a:off x="2544" y="2878"/>
              <a:ext cx="570" cy="626"/>
              <a:chOff x="768" y="2064"/>
              <a:chExt cx="570" cy="626"/>
            </a:xfrm>
          </p:grpSpPr>
          <p:grpSp>
            <p:nvGrpSpPr>
              <p:cNvPr id="163897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163898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63899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900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901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902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903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904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3905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06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907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63908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63909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63910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63911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63912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</p:grpSp>
      <p:sp>
        <p:nvSpPr>
          <p:cNvPr id="163913" name="Text Box 73"/>
          <p:cNvSpPr txBox="1">
            <a:spLocks noChangeArrowheads="1"/>
          </p:cNvSpPr>
          <p:nvPr/>
        </p:nvSpPr>
        <p:spPr bwMode="auto">
          <a:xfrm>
            <a:off x="2193925" y="6191250"/>
            <a:ext cx="24431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Are we done?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3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3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38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638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3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3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913" grpId="0" autoUpdateAnimBg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8723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Base Case </a:t>
            </a:r>
            <a:r>
              <a:rPr lang="en-US" altLang="x-none" sz="3200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15872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8725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8726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27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8728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8729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30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873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8732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33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873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8735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36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8737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8738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39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8740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8741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42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8743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8744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45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874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8747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48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874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8750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51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8752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8753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54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8755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8756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57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8758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8759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60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876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7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7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7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8779" name="Text Box 59"/>
          <p:cNvSpPr txBox="1">
            <a:spLocks noChangeArrowheads="1"/>
          </p:cNvSpPr>
          <p:nvPr/>
        </p:nvSpPr>
        <p:spPr bwMode="auto">
          <a:xfrm>
            <a:off x="1066800" y="960438"/>
            <a:ext cx="29162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nodes</a:t>
            </a:r>
            <a:endParaRPr lang="en-US" altLang="x-none" sz="3200" i="0">
              <a:solidFill>
                <a:schemeClr val="accent1"/>
              </a:solidFill>
            </a:endParaRPr>
          </a:p>
        </p:txBody>
      </p:sp>
      <p:grpSp>
        <p:nvGrpSpPr>
          <p:cNvPr id="158781" name="Group 61"/>
          <p:cNvGrpSpPr>
            <a:grpSpLocks/>
          </p:cNvGrpSpPr>
          <p:nvPr/>
        </p:nvGrpSpPr>
        <p:grpSpPr bwMode="auto">
          <a:xfrm flipH="1">
            <a:off x="4038600" y="4568825"/>
            <a:ext cx="381000" cy="993775"/>
            <a:chOff x="2308" y="1513"/>
            <a:chExt cx="1162" cy="2570"/>
          </a:xfrm>
        </p:grpSpPr>
        <p:grpSp>
          <p:nvGrpSpPr>
            <p:cNvPr id="158782" name="Group 6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8783" name="Freeform 6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84" name="Freeform 6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85" name="Freeform 6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86" name="Freeform 6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87" name="Freeform 6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88" name="Freeform 6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8789" name="Freeform 6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0" name="Freeform 7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1" name="Oval 7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58792" name="Oval 7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58793" name="Oval 7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58794" name="Oval 7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58795" name="Oval 7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158798" name="Text Box 78"/>
          <p:cNvSpPr txBox="1">
            <a:spLocks noChangeArrowheads="1"/>
          </p:cNvSpPr>
          <p:nvPr/>
        </p:nvSpPr>
        <p:spPr bwMode="auto">
          <a:xfrm>
            <a:off x="3216275" y="6191250"/>
            <a:ext cx="365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accent1"/>
                </a:solidFill>
              </a:rPr>
              <a:t>?</a:t>
            </a:r>
          </a:p>
        </p:txBody>
      </p:sp>
      <p:sp>
        <p:nvSpPr>
          <p:cNvPr id="158799" name="Freeform 79"/>
          <p:cNvSpPr>
            <a:spLocks/>
          </p:cNvSpPr>
          <p:nvPr/>
        </p:nvSpPr>
        <p:spPr bwMode="auto">
          <a:xfrm>
            <a:off x="2819400" y="4419600"/>
            <a:ext cx="1828800" cy="1752600"/>
          </a:xfrm>
          <a:custGeom>
            <a:avLst/>
            <a:gdLst>
              <a:gd name="T0" fmla="*/ 432 w 1152"/>
              <a:gd name="T1" fmla="*/ 0 h 1104"/>
              <a:gd name="T2" fmla="*/ 0 w 1152"/>
              <a:gd name="T3" fmla="*/ 432 h 1104"/>
              <a:gd name="T4" fmla="*/ 528 w 1152"/>
              <a:gd name="T5" fmla="*/ 1104 h 1104"/>
              <a:gd name="T6" fmla="*/ 1152 w 1152"/>
              <a:gd name="T7" fmla="*/ 768 h 1104"/>
              <a:gd name="T8" fmla="*/ 432 w 1152"/>
              <a:gd name="T9" fmla="*/ 0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2" h="1104">
                <a:moveTo>
                  <a:pt x="432" y="0"/>
                </a:moveTo>
                <a:lnTo>
                  <a:pt x="0" y="432"/>
                </a:lnTo>
                <a:lnTo>
                  <a:pt x="528" y="1104"/>
                </a:lnTo>
                <a:lnTo>
                  <a:pt x="1152" y="768"/>
                </a:lnTo>
                <a:lnTo>
                  <a:pt x="43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59747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Base Case </a:t>
            </a:r>
            <a:r>
              <a:rPr lang="en-US" altLang="x-none" sz="3200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159748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5974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59750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51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975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5975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5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59755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59756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57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59758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5975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6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59761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59762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63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976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5976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6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5976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59768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69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59770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5977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7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59773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59774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75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59776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5977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7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5977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59780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81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5978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5978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8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59785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6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7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8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9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0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1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2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3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4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5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6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97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29162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nodes</a:t>
            </a:r>
            <a:endParaRPr lang="en-US" altLang="x-none" sz="3200" i="0">
              <a:solidFill>
                <a:schemeClr val="accent1"/>
              </a:solidFill>
            </a:endParaRPr>
          </a:p>
        </p:txBody>
      </p:sp>
      <p:grpSp>
        <p:nvGrpSpPr>
          <p:cNvPr id="159798" name="Group 54"/>
          <p:cNvGrpSpPr>
            <a:grpSpLocks/>
          </p:cNvGrpSpPr>
          <p:nvPr/>
        </p:nvGrpSpPr>
        <p:grpSpPr bwMode="auto">
          <a:xfrm>
            <a:off x="2447925" y="4568825"/>
            <a:ext cx="1666875" cy="1527175"/>
            <a:chOff x="2064" y="2878"/>
            <a:chExt cx="1050" cy="962"/>
          </a:xfrm>
        </p:grpSpPr>
        <p:sp>
          <p:nvSpPr>
            <p:cNvPr id="159799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00" name="Group 56"/>
            <p:cNvGrpSpPr>
              <a:grpSpLocks/>
            </p:cNvGrpSpPr>
            <p:nvPr/>
          </p:nvGrpSpPr>
          <p:grpSpPr bwMode="auto">
            <a:xfrm>
              <a:off x="2544" y="2878"/>
              <a:ext cx="570" cy="626"/>
              <a:chOff x="768" y="2064"/>
              <a:chExt cx="570" cy="626"/>
            </a:xfrm>
          </p:grpSpPr>
          <p:grpSp>
            <p:nvGrpSpPr>
              <p:cNvPr id="159801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159802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59803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804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805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806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807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808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9809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10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811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59812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59813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59814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59815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59816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</p:grpSp>
      <p:sp>
        <p:nvSpPr>
          <p:cNvPr id="159818" name="Text Box 74"/>
          <p:cNvSpPr txBox="1">
            <a:spLocks noChangeArrowheads="1"/>
          </p:cNvSpPr>
          <p:nvPr/>
        </p:nvSpPr>
        <p:spPr bwMode="auto">
          <a:xfrm>
            <a:off x="2193925" y="6191250"/>
            <a:ext cx="29416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Better base case!</a:t>
            </a:r>
          </a:p>
        </p:txBody>
      </p:sp>
      <p:sp>
        <p:nvSpPr>
          <p:cNvPr id="159819" name="Line 75"/>
          <p:cNvSpPr>
            <a:spLocks noChangeShapeType="1"/>
          </p:cNvSpPr>
          <p:nvPr/>
        </p:nvSpPr>
        <p:spPr bwMode="auto">
          <a:xfrm flipH="1">
            <a:off x="3125788" y="5108575"/>
            <a:ext cx="73025" cy="7302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9820" name="Group 76"/>
          <p:cNvGrpSpPr>
            <a:grpSpLocks/>
          </p:cNvGrpSpPr>
          <p:nvPr/>
        </p:nvGrpSpPr>
        <p:grpSpPr bwMode="auto">
          <a:xfrm>
            <a:off x="2971800" y="5410200"/>
            <a:ext cx="152400" cy="304800"/>
            <a:chOff x="1776" y="3408"/>
            <a:chExt cx="96" cy="192"/>
          </a:xfrm>
        </p:grpSpPr>
        <p:sp>
          <p:nvSpPr>
            <p:cNvPr id="159821" name="Oval 77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822" name="Line 78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60771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Base Case </a:t>
            </a:r>
            <a:r>
              <a:rPr lang="en-US" altLang="x-none" sz="3200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16077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6077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6077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7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077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6077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7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6077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6078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8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6078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6078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8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078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6078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8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078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6078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9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079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6079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9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6079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6079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9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6079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6079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9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6080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6080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80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6080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6080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80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6080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6080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80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6080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1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2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0821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301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nodes </a:t>
            </a:r>
            <a:endParaRPr lang="en-US" altLang="x-none" sz="3200" i="0">
              <a:solidFill>
                <a:schemeClr val="accent1"/>
              </a:solidFill>
            </a:endParaRPr>
          </a:p>
        </p:txBody>
      </p:sp>
      <p:grpSp>
        <p:nvGrpSpPr>
          <p:cNvPr id="160822" name="Group 54"/>
          <p:cNvGrpSpPr>
            <a:grpSpLocks/>
          </p:cNvGrpSpPr>
          <p:nvPr/>
        </p:nvGrpSpPr>
        <p:grpSpPr bwMode="auto">
          <a:xfrm>
            <a:off x="3276600" y="4568825"/>
            <a:ext cx="1666875" cy="1527175"/>
            <a:chOff x="2064" y="2878"/>
            <a:chExt cx="1050" cy="962"/>
          </a:xfrm>
        </p:grpSpPr>
        <p:sp>
          <p:nvSpPr>
            <p:cNvPr id="160823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0824" name="Group 56"/>
            <p:cNvGrpSpPr>
              <a:grpSpLocks/>
            </p:cNvGrpSpPr>
            <p:nvPr/>
          </p:nvGrpSpPr>
          <p:grpSpPr bwMode="auto">
            <a:xfrm>
              <a:off x="2544" y="2878"/>
              <a:ext cx="570" cy="626"/>
              <a:chOff x="768" y="2064"/>
              <a:chExt cx="570" cy="626"/>
            </a:xfrm>
          </p:grpSpPr>
          <p:grpSp>
            <p:nvGrpSpPr>
              <p:cNvPr id="160825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160826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60827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828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829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830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831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832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0833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34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835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60836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60837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60838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60839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60840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</p:grpSp>
      <p:sp>
        <p:nvSpPr>
          <p:cNvPr id="160841" name="Text Box 73"/>
          <p:cNvSpPr txBox="1">
            <a:spLocks noChangeArrowheads="1"/>
          </p:cNvSpPr>
          <p:nvPr/>
        </p:nvSpPr>
        <p:spPr bwMode="auto">
          <a:xfrm>
            <a:off x="1447800" y="6191250"/>
            <a:ext cx="62865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Does this still need to be a base case?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61796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61797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61798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799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180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61801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02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6180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61804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05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61806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61807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08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1809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61810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11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1812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61813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14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181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61816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17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6181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61819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20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61821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61822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23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61824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61825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26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61827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61828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29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6183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61831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832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6183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1847" name="Freeform 55"/>
          <p:cNvSpPr>
            <a:spLocks/>
          </p:cNvSpPr>
          <p:nvPr/>
        </p:nvSpPr>
        <p:spPr bwMode="auto">
          <a:xfrm>
            <a:off x="3895725" y="5638800"/>
            <a:ext cx="1066800" cy="990600"/>
          </a:xfrm>
          <a:custGeom>
            <a:avLst/>
            <a:gdLst>
              <a:gd name="T0" fmla="*/ 384 w 672"/>
              <a:gd name="T1" fmla="*/ 0 h 624"/>
              <a:gd name="T2" fmla="*/ 0 w 672"/>
              <a:gd name="T3" fmla="*/ 336 h 624"/>
              <a:gd name="T4" fmla="*/ 432 w 672"/>
              <a:gd name="T5" fmla="*/ 624 h 624"/>
              <a:gd name="T6" fmla="*/ 672 w 672"/>
              <a:gd name="T7" fmla="*/ 240 h 624"/>
              <a:gd name="T8" fmla="*/ 384 w 672"/>
              <a:gd name="T9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624">
                <a:moveTo>
                  <a:pt x="384" y="0"/>
                </a:moveTo>
                <a:lnTo>
                  <a:pt x="0" y="336"/>
                </a:lnTo>
                <a:lnTo>
                  <a:pt x="432" y="624"/>
                </a:lnTo>
                <a:lnTo>
                  <a:pt x="672" y="240"/>
                </a:lnTo>
                <a:lnTo>
                  <a:pt x="384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1849" name="Group 57"/>
          <p:cNvGrpSpPr>
            <a:grpSpLocks/>
          </p:cNvGrpSpPr>
          <p:nvPr/>
        </p:nvGrpSpPr>
        <p:grpSpPr bwMode="auto">
          <a:xfrm flipH="1">
            <a:off x="4657725" y="5102225"/>
            <a:ext cx="381000" cy="993775"/>
            <a:chOff x="2308" y="1513"/>
            <a:chExt cx="1162" cy="2570"/>
          </a:xfrm>
        </p:grpSpPr>
        <p:grpSp>
          <p:nvGrpSpPr>
            <p:cNvPr id="161850" name="Group 58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1851" name="Freeform 59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52" name="Freeform 60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53" name="Freeform 61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54" name="Freeform 62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55" name="Freeform 63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56" name="Freeform 64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1857" name="Freeform 65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58" name="Freeform 66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59" name="Oval 67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1860" name="Oval 68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1861" name="Oval 69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1862" name="Oval 70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1863" name="Oval 71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161864" name="Text Box 72"/>
          <p:cNvSpPr txBox="1">
            <a:spLocks noChangeArrowheads="1"/>
          </p:cNvSpPr>
          <p:nvPr/>
        </p:nvSpPr>
        <p:spPr bwMode="auto">
          <a:xfrm>
            <a:off x="4343400" y="51212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0</a:t>
            </a:r>
          </a:p>
        </p:txBody>
      </p:sp>
      <p:sp>
        <p:nvSpPr>
          <p:cNvPr id="161869" name="Freeform 77"/>
          <p:cNvSpPr>
            <a:spLocks/>
          </p:cNvSpPr>
          <p:nvPr/>
        </p:nvSpPr>
        <p:spPr bwMode="auto">
          <a:xfrm>
            <a:off x="2371725" y="5715000"/>
            <a:ext cx="1066800" cy="990600"/>
          </a:xfrm>
          <a:custGeom>
            <a:avLst/>
            <a:gdLst>
              <a:gd name="T0" fmla="*/ 384 w 672"/>
              <a:gd name="T1" fmla="*/ 0 h 624"/>
              <a:gd name="T2" fmla="*/ 0 w 672"/>
              <a:gd name="T3" fmla="*/ 336 h 624"/>
              <a:gd name="T4" fmla="*/ 432 w 672"/>
              <a:gd name="T5" fmla="*/ 624 h 624"/>
              <a:gd name="T6" fmla="*/ 672 w 672"/>
              <a:gd name="T7" fmla="*/ 240 h 624"/>
              <a:gd name="T8" fmla="*/ 384 w 672"/>
              <a:gd name="T9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624">
                <a:moveTo>
                  <a:pt x="384" y="0"/>
                </a:moveTo>
                <a:lnTo>
                  <a:pt x="0" y="336"/>
                </a:lnTo>
                <a:lnTo>
                  <a:pt x="432" y="624"/>
                </a:lnTo>
                <a:lnTo>
                  <a:pt x="672" y="240"/>
                </a:lnTo>
                <a:lnTo>
                  <a:pt x="384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1871" name="Group 79"/>
          <p:cNvGrpSpPr>
            <a:grpSpLocks/>
          </p:cNvGrpSpPr>
          <p:nvPr/>
        </p:nvGrpSpPr>
        <p:grpSpPr bwMode="auto">
          <a:xfrm flipH="1">
            <a:off x="3133725" y="5178425"/>
            <a:ext cx="381000" cy="993775"/>
            <a:chOff x="2308" y="1513"/>
            <a:chExt cx="1162" cy="2570"/>
          </a:xfrm>
        </p:grpSpPr>
        <p:grpSp>
          <p:nvGrpSpPr>
            <p:cNvPr id="161872" name="Group 8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1873" name="Freeform 8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74" name="Freeform 8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75" name="Freeform 8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76" name="Freeform 8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77" name="Freeform 8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78" name="Freeform 8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1879" name="Freeform 8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80" name="Freeform 8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81" name="Oval 8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1882" name="Oval 9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1883" name="Oval 9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1884" name="Oval 9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1885" name="Oval 9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161886" name="Text Box 94"/>
          <p:cNvSpPr txBox="1">
            <a:spLocks noChangeArrowheads="1"/>
          </p:cNvSpPr>
          <p:nvPr/>
        </p:nvSpPr>
        <p:spPr bwMode="auto">
          <a:xfrm>
            <a:off x="2736850" y="51974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0</a:t>
            </a:r>
          </a:p>
        </p:txBody>
      </p:sp>
      <p:sp>
        <p:nvSpPr>
          <p:cNvPr id="161889" name="Text Box 97"/>
          <p:cNvSpPr txBox="1">
            <a:spLocks noChangeArrowheads="1"/>
          </p:cNvSpPr>
          <p:nvPr/>
        </p:nvSpPr>
        <p:spPr bwMode="auto">
          <a:xfrm>
            <a:off x="1066800" y="960438"/>
            <a:ext cx="29162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nodes</a:t>
            </a:r>
          </a:p>
        </p:txBody>
      </p:sp>
      <p:sp>
        <p:nvSpPr>
          <p:cNvPr id="161890" name="Text Box 98"/>
          <p:cNvSpPr txBox="1">
            <a:spLocks noChangeArrowheads="1"/>
          </p:cNvSpPr>
          <p:nvPr/>
        </p:nvSpPr>
        <p:spPr bwMode="auto">
          <a:xfrm>
            <a:off x="1584325" y="1466850"/>
            <a:ext cx="66929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number on left  + number on right + 1</a:t>
            </a:r>
          </a:p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solidFill>
                  <a:srgbClr val="FF99FF"/>
                </a:solidFill>
              </a:rPr>
              <a:t>0</a:t>
            </a:r>
            <a:r>
              <a:rPr lang="en-US" altLang="x-none" sz="3200" i="0"/>
              <a:t> + </a:t>
            </a:r>
            <a:r>
              <a:rPr lang="en-US" altLang="x-none" sz="3200" i="0">
                <a:solidFill>
                  <a:srgbClr val="FF99FF"/>
                </a:solidFill>
              </a:rPr>
              <a:t>0</a:t>
            </a:r>
            <a:r>
              <a:rPr lang="en-US" altLang="x-none" sz="3200" i="0"/>
              <a:t> + 1 = </a:t>
            </a:r>
            <a:r>
              <a:rPr lang="en-US" altLang="x-none" sz="3200" i="0">
                <a:solidFill>
                  <a:srgbClr val="FF99FF"/>
                </a:solidFill>
              </a:rPr>
              <a:t>1</a:t>
            </a:r>
          </a:p>
        </p:txBody>
      </p:sp>
      <p:sp>
        <p:nvSpPr>
          <p:cNvPr id="161891" name="Text Box 99"/>
          <p:cNvSpPr txBox="1">
            <a:spLocks noChangeArrowheads="1"/>
          </p:cNvSpPr>
          <p:nvPr/>
        </p:nvSpPr>
        <p:spPr bwMode="auto">
          <a:xfrm>
            <a:off x="1279525" y="6019800"/>
            <a:ext cx="8159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No!</a:t>
            </a:r>
          </a:p>
        </p:txBody>
      </p:sp>
      <p:sp>
        <p:nvSpPr>
          <p:cNvPr id="161892" name="Line 100"/>
          <p:cNvSpPr>
            <a:spLocks noChangeShapeType="1"/>
          </p:cNvSpPr>
          <p:nvPr/>
        </p:nvSpPr>
        <p:spPr bwMode="auto">
          <a:xfrm flipH="1">
            <a:off x="3352800" y="5715000"/>
            <a:ext cx="30480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93" name="Line 101"/>
          <p:cNvSpPr>
            <a:spLocks noChangeShapeType="1"/>
          </p:cNvSpPr>
          <p:nvPr/>
        </p:nvSpPr>
        <p:spPr bwMode="auto">
          <a:xfrm>
            <a:off x="4038600" y="5715000"/>
            <a:ext cx="152400" cy="152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1894" name="Group 102"/>
          <p:cNvGrpSpPr>
            <a:grpSpLocks/>
          </p:cNvGrpSpPr>
          <p:nvPr/>
        </p:nvGrpSpPr>
        <p:grpSpPr bwMode="auto">
          <a:xfrm>
            <a:off x="2895600" y="6019800"/>
            <a:ext cx="152400" cy="304800"/>
            <a:chOff x="1776" y="3408"/>
            <a:chExt cx="96" cy="192"/>
          </a:xfrm>
        </p:grpSpPr>
        <p:sp>
          <p:nvSpPr>
            <p:cNvPr id="161895" name="Oval 103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96" name="Line 104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897" name="Group 105"/>
          <p:cNvGrpSpPr>
            <a:grpSpLocks/>
          </p:cNvGrpSpPr>
          <p:nvPr/>
        </p:nvGrpSpPr>
        <p:grpSpPr bwMode="auto">
          <a:xfrm>
            <a:off x="4419600" y="5943600"/>
            <a:ext cx="152400" cy="304800"/>
            <a:chOff x="1776" y="3408"/>
            <a:chExt cx="96" cy="192"/>
          </a:xfrm>
        </p:grpSpPr>
        <p:sp>
          <p:nvSpPr>
            <p:cNvPr id="161898" name="Oval 106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99" name="Line 107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5363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4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15366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7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15372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5373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62819" name="Group 3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62820" name="Group 4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62821" name="Oval 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22" name="Rectangle 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2823" name="Group 7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62824" name="Oval 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25" name="Rectangle 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62826" name="Group 10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62827" name="Oval 1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28" name="Rectangle 1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62829" name="Group 13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62830" name="Oval 1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1" name="Rectangle 1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2832" name="Group 16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62833" name="Oval 1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4" name="Rectangle 1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2835" name="Group 19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62836" name="Oval 2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37" name="Rectangle 2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2838" name="Group 22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62839" name="Oval 2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0" name="Rectangle 2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62841" name="Group 25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62842" name="Oval 2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3" name="Rectangle 2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62844" name="Group 28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62845" name="Oval 2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6" name="Rectangle 3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62847" name="Group 31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62848" name="Oval 3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49" name="Rectangle 3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62850" name="Group 34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62851" name="Oval 3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52" name="Rectangle 3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62853" name="Group 37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62854" name="Oval 3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55" name="Rectangle 3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62856" name="Line 40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57" name="Line 41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58" name="Line 42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59" name="Line 43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0" name="Line 44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1" name="Line 45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2" name="Line 46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3" name="Line 47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4" name="Line 48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5" name="Line 49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6" name="Line 50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7" name="Line 51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2868" name="Freeform 52"/>
          <p:cNvSpPr>
            <a:spLocks/>
          </p:cNvSpPr>
          <p:nvPr/>
        </p:nvSpPr>
        <p:spPr bwMode="auto">
          <a:xfrm>
            <a:off x="3895725" y="5638800"/>
            <a:ext cx="1066800" cy="990600"/>
          </a:xfrm>
          <a:custGeom>
            <a:avLst/>
            <a:gdLst>
              <a:gd name="T0" fmla="*/ 384 w 672"/>
              <a:gd name="T1" fmla="*/ 0 h 624"/>
              <a:gd name="T2" fmla="*/ 0 w 672"/>
              <a:gd name="T3" fmla="*/ 336 h 624"/>
              <a:gd name="T4" fmla="*/ 432 w 672"/>
              <a:gd name="T5" fmla="*/ 624 h 624"/>
              <a:gd name="T6" fmla="*/ 672 w 672"/>
              <a:gd name="T7" fmla="*/ 240 h 624"/>
              <a:gd name="T8" fmla="*/ 384 w 672"/>
              <a:gd name="T9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624">
                <a:moveTo>
                  <a:pt x="384" y="0"/>
                </a:moveTo>
                <a:lnTo>
                  <a:pt x="0" y="336"/>
                </a:lnTo>
                <a:lnTo>
                  <a:pt x="432" y="624"/>
                </a:lnTo>
                <a:lnTo>
                  <a:pt x="672" y="240"/>
                </a:lnTo>
                <a:lnTo>
                  <a:pt x="384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2869" name="Group 53"/>
          <p:cNvGrpSpPr>
            <a:grpSpLocks/>
          </p:cNvGrpSpPr>
          <p:nvPr/>
        </p:nvGrpSpPr>
        <p:grpSpPr bwMode="auto">
          <a:xfrm flipH="1">
            <a:off x="4657725" y="5102225"/>
            <a:ext cx="381000" cy="993775"/>
            <a:chOff x="2308" y="1513"/>
            <a:chExt cx="1162" cy="2570"/>
          </a:xfrm>
        </p:grpSpPr>
        <p:grpSp>
          <p:nvGrpSpPr>
            <p:cNvPr id="162870" name="Group 54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2871" name="Freeform 55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72" name="Freeform 56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73" name="Freeform 57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74" name="Freeform 58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75" name="Freeform 59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76" name="Freeform 60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2877" name="Freeform 61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78" name="Freeform 62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79" name="Oval 63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2880" name="Oval 64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2881" name="Oval 65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2882" name="Oval 66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2883" name="Oval 67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162884" name="Text Box 68"/>
          <p:cNvSpPr txBox="1">
            <a:spLocks noChangeArrowheads="1"/>
          </p:cNvSpPr>
          <p:nvPr/>
        </p:nvSpPr>
        <p:spPr bwMode="auto">
          <a:xfrm>
            <a:off x="4343400" y="51212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0</a:t>
            </a:r>
          </a:p>
        </p:txBody>
      </p:sp>
      <p:sp>
        <p:nvSpPr>
          <p:cNvPr id="162885" name="Freeform 69"/>
          <p:cNvSpPr>
            <a:spLocks/>
          </p:cNvSpPr>
          <p:nvPr/>
        </p:nvSpPr>
        <p:spPr bwMode="auto">
          <a:xfrm>
            <a:off x="2371725" y="5715000"/>
            <a:ext cx="1066800" cy="990600"/>
          </a:xfrm>
          <a:custGeom>
            <a:avLst/>
            <a:gdLst>
              <a:gd name="T0" fmla="*/ 384 w 672"/>
              <a:gd name="T1" fmla="*/ 0 h 624"/>
              <a:gd name="T2" fmla="*/ 0 w 672"/>
              <a:gd name="T3" fmla="*/ 336 h 624"/>
              <a:gd name="T4" fmla="*/ 432 w 672"/>
              <a:gd name="T5" fmla="*/ 624 h 624"/>
              <a:gd name="T6" fmla="*/ 672 w 672"/>
              <a:gd name="T7" fmla="*/ 240 h 624"/>
              <a:gd name="T8" fmla="*/ 384 w 672"/>
              <a:gd name="T9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2" h="624">
                <a:moveTo>
                  <a:pt x="384" y="0"/>
                </a:moveTo>
                <a:lnTo>
                  <a:pt x="0" y="336"/>
                </a:lnTo>
                <a:lnTo>
                  <a:pt x="432" y="624"/>
                </a:lnTo>
                <a:lnTo>
                  <a:pt x="672" y="240"/>
                </a:lnTo>
                <a:lnTo>
                  <a:pt x="384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2886" name="Group 70"/>
          <p:cNvGrpSpPr>
            <a:grpSpLocks/>
          </p:cNvGrpSpPr>
          <p:nvPr/>
        </p:nvGrpSpPr>
        <p:grpSpPr bwMode="auto">
          <a:xfrm flipH="1">
            <a:off x="3133725" y="5178425"/>
            <a:ext cx="381000" cy="993775"/>
            <a:chOff x="2308" y="1513"/>
            <a:chExt cx="1162" cy="2570"/>
          </a:xfrm>
        </p:grpSpPr>
        <p:grpSp>
          <p:nvGrpSpPr>
            <p:cNvPr id="162887" name="Group 71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2888" name="Freeform 72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89" name="Freeform 73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90" name="Freeform 74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91" name="Freeform 75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92" name="Freeform 76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93" name="Freeform 77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2894" name="Freeform 78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95" name="Freeform 79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96" name="Oval 80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2897" name="Oval 81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2898" name="Oval 82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2899" name="Oval 83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2900" name="Oval 84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162901" name="Text Box 85"/>
          <p:cNvSpPr txBox="1">
            <a:spLocks noChangeArrowheads="1"/>
          </p:cNvSpPr>
          <p:nvPr/>
        </p:nvSpPr>
        <p:spPr bwMode="auto">
          <a:xfrm>
            <a:off x="2736850" y="51974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0</a:t>
            </a:r>
          </a:p>
        </p:txBody>
      </p:sp>
      <p:sp>
        <p:nvSpPr>
          <p:cNvPr id="162902" name="Text Box 86"/>
          <p:cNvSpPr txBox="1">
            <a:spLocks noChangeArrowheads="1"/>
          </p:cNvSpPr>
          <p:nvPr/>
        </p:nvSpPr>
        <p:spPr bwMode="auto">
          <a:xfrm>
            <a:off x="2057400" y="1143000"/>
            <a:ext cx="5065713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Most programmers don’t use </a:t>
            </a:r>
            <a:br>
              <a:rPr lang="en-US" altLang="x-none" sz="3200" i="0"/>
            </a:br>
            <a:r>
              <a:rPr lang="en-US" altLang="x-none" sz="3200" i="0"/>
              <a:t>the empty tree as a base case. </a:t>
            </a:r>
            <a:br>
              <a:rPr lang="en-US" altLang="x-none" sz="3200" i="0"/>
            </a:br>
            <a:r>
              <a:rPr lang="en-US" altLang="x-none" sz="3200" i="0"/>
              <a:t>This causes a lot more work.</a:t>
            </a:r>
          </a:p>
        </p:txBody>
      </p:sp>
      <p:grpSp>
        <p:nvGrpSpPr>
          <p:cNvPr id="162903" name="Group 87"/>
          <p:cNvGrpSpPr>
            <a:grpSpLocks/>
          </p:cNvGrpSpPr>
          <p:nvPr/>
        </p:nvGrpSpPr>
        <p:grpSpPr bwMode="auto">
          <a:xfrm>
            <a:off x="2895600" y="6019800"/>
            <a:ext cx="152400" cy="304800"/>
            <a:chOff x="1776" y="3408"/>
            <a:chExt cx="96" cy="192"/>
          </a:xfrm>
        </p:grpSpPr>
        <p:sp>
          <p:nvSpPr>
            <p:cNvPr id="162904" name="Oval 88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905" name="Line 89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2906" name="Group 90"/>
          <p:cNvGrpSpPr>
            <a:grpSpLocks/>
          </p:cNvGrpSpPr>
          <p:nvPr/>
        </p:nvGrpSpPr>
        <p:grpSpPr bwMode="auto">
          <a:xfrm>
            <a:off x="4419600" y="5943600"/>
            <a:ext cx="152400" cy="304800"/>
            <a:chOff x="1776" y="3408"/>
            <a:chExt cx="96" cy="192"/>
          </a:xfrm>
        </p:grpSpPr>
        <p:sp>
          <p:nvSpPr>
            <p:cNvPr id="162907" name="Oval 91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908" name="Line 92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2909" name="Line 93"/>
          <p:cNvSpPr>
            <a:spLocks noChangeShapeType="1"/>
          </p:cNvSpPr>
          <p:nvPr/>
        </p:nvSpPr>
        <p:spPr bwMode="auto">
          <a:xfrm flipH="1">
            <a:off x="3352800" y="5715000"/>
            <a:ext cx="304800" cy="30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910" name="Line 94"/>
          <p:cNvSpPr>
            <a:spLocks noChangeShapeType="1"/>
          </p:cNvSpPr>
          <p:nvPr/>
        </p:nvSpPr>
        <p:spPr bwMode="auto">
          <a:xfrm>
            <a:off x="4038600" y="5715000"/>
            <a:ext cx="152400" cy="152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164873" name="Picture 9" descr="02-20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43000"/>
            <a:ext cx="8686800" cy="5222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84324" name="Group 4"/>
          <p:cNvGrpSpPr>
            <a:grpSpLocks/>
          </p:cNvGrpSpPr>
          <p:nvPr/>
        </p:nvGrpSpPr>
        <p:grpSpPr bwMode="auto">
          <a:xfrm>
            <a:off x="2362200" y="1725613"/>
            <a:ext cx="533400" cy="457200"/>
            <a:chOff x="2352" y="960"/>
            <a:chExt cx="336" cy="288"/>
          </a:xfrm>
        </p:grpSpPr>
        <p:sp>
          <p:nvSpPr>
            <p:cNvPr id="184325" name="Oval 5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326" name="Rectangle 6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CA" altLang="x-none" sz="2000" i="0"/>
                <a:t>3</a:t>
              </a:r>
              <a:endParaRPr lang="en-US" altLang="x-none" sz="2000" i="0"/>
            </a:p>
          </p:txBody>
        </p:sp>
      </p:grpSp>
      <p:sp>
        <p:nvSpPr>
          <p:cNvPr id="184360" name="Freeform 40"/>
          <p:cNvSpPr>
            <a:spLocks/>
          </p:cNvSpPr>
          <p:nvPr/>
        </p:nvSpPr>
        <p:spPr bwMode="auto">
          <a:xfrm>
            <a:off x="1541463" y="2030413"/>
            <a:ext cx="820737" cy="414337"/>
          </a:xfrm>
          <a:custGeom>
            <a:avLst/>
            <a:gdLst>
              <a:gd name="T0" fmla="*/ 517 w 517"/>
              <a:gd name="T1" fmla="*/ 0 h 261"/>
              <a:gd name="T2" fmla="*/ 0 w 517"/>
              <a:gd name="T3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66" name="Freeform 46"/>
          <p:cNvSpPr>
            <a:spLocks/>
          </p:cNvSpPr>
          <p:nvPr/>
        </p:nvSpPr>
        <p:spPr bwMode="auto">
          <a:xfrm>
            <a:off x="2895600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538 w 538"/>
              <a:gd name="T3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4372" name="Group 52"/>
          <p:cNvGrpSpPr>
            <a:grpSpLocks/>
          </p:cNvGrpSpPr>
          <p:nvPr/>
        </p:nvGrpSpPr>
        <p:grpSpPr bwMode="auto">
          <a:xfrm>
            <a:off x="8077200" y="2514600"/>
            <a:ext cx="152400" cy="304800"/>
            <a:chOff x="1776" y="3408"/>
            <a:chExt cx="96" cy="192"/>
          </a:xfrm>
        </p:grpSpPr>
        <p:sp>
          <p:nvSpPr>
            <p:cNvPr id="184373" name="Oval 53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374" name="Line 54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375" name="Text Box 55"/>
          <p:cNvSpPr txBox="1">
            <a:spLocks noChangeArrowheads="1"/>
          </p:cNvSpPr>
          <p:nvPr/>
        </p:nvSpPr>
        <p:spPr bwMode="auto">
          <a:xfrm>
            <a:off x="2286000" y="685800"/>
            <a:ext cx="52212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Designing Program/Test Cases</a:t>
            </a:r>
          </a:p>
        </p:txBody>
      </p:sp>
      <p:grpSp>
        <p:nvGrpSpPr>
          <p:cNvPr id="184378" name="Group 58"/>
          <p:cNvGrpSpPr>
            <a:grpSpLocks/>
          </p:cNvGrpSpPr>
          <p:nvPr/>
        </p:nvGrpSpPr>
        <p:grpSpPr bwMode="auto">
          <a:xfrm>
            <a:off x="685800" y="2460625"/>
            <a:ext cx="1741488" cy="1398588"/>
            <a:chOff x="1927" y="2400"/>
            <a:chExt cx="1097" cy="881"/>
          </a:xfrm>
        </p:grpSpPr>
        <p:sp>
          <p:nvSpPr>
            <p:cNvPr id="184376" name="Freeform 56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77" name="Text Box 57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generic</a:t>
              </a:r>
            </a:p>
          </p:txBody>
        </p:sp>
      </p:grpSp>
      <p:grpSp>
        <p:nvGrpSpPr>
          <p:cNvPr id="184379" name="Group 59"/>
          <p:cNvGrpSpPr>
            <a:grpSpLocks/>
          </p:cNvGrpSpPr>
          <p:nvPr/>
        </p:nvGrpSpPr>
        <p:grpSpPr bwMode="auto">
          <a:xfrm>
            <a:off x="2895600" y="2487613"/>
            <a:ext cx="1741488" cy="1398587"/>
            <a:chOff x="1927" y="2400"/>
            <a:chExt cx="1097" cy="881"/>
          </a:xfrm>
        </p:grpSpPr>
        <p:sp>
          <p:nvSpPr>
            <p:cNvPr id="184380" name="Freeform 60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81" name="Text Box 61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generic</a:t>
              </a:r>
            </a:p>
          </p:txBody>
        </p:sp>
      </p:grpSp>
      <p:grpSp>
        <p:nvGrpSpPr>
          <p:cNvPr id="184382" name="Group 62"/>
          <p:cNvGrpSpPr>
            <a:grpSpLocks/>
          </p:cNvGrpSpPr>
          <p:nvPr/>
        </p:nvGrpSpPr>
        <p:grpSpPr bwMode="auto">
          <a:xfrm>
            <a:off x="6640513" y="1725613"/>
            <a:ext cx="533400" cy="457200"/>
            <a:chOff x="2352" y="960"/>
            <a:chExt cx="336" cy="288"/>
          </a:xfrm>
        </p:grpSpPr>
        <p:sp>
          <p:nvSpPr>
            <p:cNvPr id="184383" name="Oval 63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384" name="Rectangle 64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CA" altLang="x-none" sz="2000" i="0"/>
                <a:t>3</a:t>
              </a:r>
              <a:endParaRPr lang="en-US" altLang="x-none" sz="2000" i="0"/>
            </a:p>
          </p:txBody>
        </p:sp>
      </p:grpSp>
      <p:sp>
        <p:nvSpPr>
          <p:cNvPr id="184385" name="Freeform 65"/>
          <p:cNvSpPr>
            <a:spLocks/>
          </p:cNvSpPr>
          <p:nvPr/>
        </p:nvSpPr>
        <p:spPr bwMode="auto">
          <a:xfrm>
            <a:off x="5819775" y="2030413"/>
            <a:ext cx="820738" cy="414337"/>
          </a:xfrm>
          <a:custGeom>
            <a:avLst/>
            <a:gdLst>
              <a:gd name="T0" fmla="*/ 517 w 517"/>
              <a:gd name="T1" fmla="*/ 0 h 261"/>
              <a:gd name="T2" fmla="*/ 0 w 517"/>
              <a:gd name="T3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86" name="Freeform 66"/>
          <p:cNvSpPr>
            <a:spLocks/>
          </p:cNvSpPr>
          <p:nvPr/>
        </p:nvSpPr>
        <p:spPr bwMode="auto">
          <a:xfrm>
            <a:off x="7173913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538 w 538"/>
              <a:gd name="T3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4387" name="Group 67"/>
          <p:cNvGrpSpPr>
            <a:grpSpLocks/>
          </p:cNvGrpSpPr>
          <p:nvPr/>
        </p:nvGrpSpPr>
        <p:grpSpPr bwMode="auto">
          <a:xfrm>
            <a:off x="4964113" y="2460625"/>
            <a:ext cx="1741487" cy="1398588"/>
            <a:chOff x="1927" y="2400"/>
            <a:chExt cx="1097" cy="881"/>
          </a:xfrm>
        </p:grpSpPr>
        <p:sp>
          <p:nvSpPr>
            <p:cNvPr id="184388" name="Freeform 68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89" name="Text Box 69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generic</a:t>
              </a:r>
            </a:p>
          </p:txBody>
        </p:sp>
      </p:grpSp>
      <p:grpSp>
        <p:nvGrpSpPr>
          <p:cNvPr id="184393" name="Group 73"/>
          <p:cNvGrpSpPr>
            <a:grpSpLocks/>
          </p:cNvGrpSpPr>
          <p:nvPr/>
        </p:nvGrpSpPr>
        <p:grpSpPr bwMode="auto">
          <a:xfrm>
            <a:off x="1295400" y="5410200"/>
            <a:ext cx="152400" cy="304800"/>
            <a:chOff x="1776" y="3408"/>
            <a:chExt cx="96" cy="192"/>
          </a:xfrm>
        </p:grpSpPr>
        <p:sp>
          <p:nvSpPr>
            <p:cNvPr id="184394" name="Oval 74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395" name="Line 75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96" name="Group 76"/>
          <p:cNvGrpSpPr>
            <a:grpSpLocks/>
          </p:cNvGrpSpPr>
          <p:nvPr/>
        </p:nvGrpSpPr>
        <p:grpSpPr bwMode="auto">
          <a:xfrm>
            <a:off x="3810000" y="5486400"/>
            <a:ext cx="152400" cy="304800"/>
            <a:chOff x="1776" y="3408"/>
            <a:chExt cx="96" cy="192"/>
          </a:xfrm>
        </p:grpSpPr>
        <p:sp>
          <p:nvSpPr>
            <p:cNvPr id="184397" name="Oval 77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398" name="Line 78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99" name="Group 79"/>
          <p:cNvGrpSpPr>
            <a:grpSpLocks/>
          </p:cNvGrpSpPr>
          <p:nvPr/>
        </p:nvGrpSpPr>
        <p:grpSpPr bwMode="auto">
          <a:xfrm>
            <a:off x="2373313" y="4697413"/>
            <a:ext cx="533400" cy="457200"/>
            <a:chOff x="2352" y="960"/>
            <a:chExt cx="336" cy="288"/>
          </a:xfrm>
        </p:grpSpPr>
        <p:sp>
          <p:nvSpPr>
            <p:cNvPr id="184400" name="Oval 80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401" name="Rectangle 81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CA" altLang="x-none" sz="2000" i="0"/>
                <a:t>3</a:t>
              </a:r>
              <a:endParaRPr lang="en-US" altLang="x-none" sz="2000" i="0"/>
            </a:p>
          </p:txBody>
        </p:sp>
      </p:grpSp>
      <p:sp>
        <p:nvSpPr>
          <p:cNvPr id="184402" name="Freeform 82"/>
          <p:cNvSpPr>
            <a:spLocks/>
          </p:cNvSpPr>
          <p:nvPr/>
        </p:nvSpPr>
        <p:spPr bwMode="auto">
          <a:xfrm>
            <a:off x="1552575" y="5002213"/>
            <a:ext cx="820738" cy="414337"/>
          </a:xfrm>
          <a:custGeom>
            <a:avLst/>
            <a:gdLst>
              <a:gd name="T0" fmla="*/ 517 w 517"/>
              <a:gd name="T1" fmla="*/ 0 h 261"/>
              <a:gd name="T2" fmla="*/ 0 w 517"/>
              <a:gd name="T3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403" name="Freeform 83"/>
          <p:cNvSpPr>
            <a:spLocks/>
          </p:cNvSpPr>
          <p:nvPr/>
        </p:nvSpPr>
        <p:spPr bwMode="auto">
          <a:xfrm>
            <a:off x="2906713" y="5002213"/>
            <a:ext cx="854075" cy="460375"/>
          </a:xfrm>
          <a:custGeom>
            <a:avLst/>
            <a:gdLst>
              <a:gd name="T0" fmla="*/ 0 w 538"/>
              <a:gd name="T1" fmla="*/ 0 h 290"/>
              <a:gd name="T2" fmla="*/ 538 w 538"/>
              <a:gd name="T3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4404" name="Group 84"/>
          <p:cNvGrpSpPr>
            <a:grpSpLocks/>
          </p:cNvGrpSpPr>
          <p:nvPr/>
        </p:nvGrpSpPr>
        <p:grpSpPr bwMode="auto">
          <a:xfrm>
            <a:off x="7010400" y="4800600"/>
            <a:ext cx="152400" cy="304800"/>
            <a:chOff x="1776" y="3408"/>
            <a:chExt cx="96" cy="192"/>
          </a:xfrm>
        </p:grpSpPr>
        <p:sp>
          <p:nvSpPr>
            <p:cNvPr id="184405" name="Oval 85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406" name="Line 86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423" name="Group 103"/>
          <p:cNvGrpSpPr>
            <a:grpSpLocks/>
          </p:cNvGrpSpPr>
          <p:nvPr/>
        </p:nvGrpSpPr>
        <p:grpSpPr bwMode="auto">
          <a:xfrm>
            <a:off x="7162800" y="4572000"/>
            <a:ext cx="695325" cy="993775"/>
            <a:chOff x="4512" y="2880"/>
            <a:chExt cx="438" cy="626"/>
          </a:xfrm>
        </p:grpSpPr>
        <p:grpSp>
          <p:nvGrpSpPr>
            <p:cNvPr id="184407" name="Group 87"/>
            <p:cNvGrpSpPr>
              <a:grpSpLocks/>
            </p:cNvGrpSpPr>
            <p:nvPr/>
          </p:nvGrpSpPr>
          <p:grpSpPr bwMode="auto">
            <a:xfrm flipH="1">
              <a:off x="4710" y="2880"/>
              <a:ext cx="240" cy="626"/>
              <a:chOff x="2308" y="1513"/>
              <a:chExt cx="1162" cy="2570"/>
            </a:xfrm>
          </p:grpSpPr>
          <p:grpSp>
            <p:nvGrpSpPr>
              <p:cNvPr id="184408" name="Group 8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84409" name="Freeform 8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10" name="Freeform 9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11" name="Freeform 9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12" name="Freeform 9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13" name="Freeform 9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14" name="Freeform 9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4415" name="Freeform 9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6" name="Freeform 9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7" name="Oval 9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4418" name="Oval 9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4419" name="Oval 9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4420" name="Oval 10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4421" name="Oval 10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84422" name="Text Box 102"/>
            <p:cNvSpPr txBox="1">
              <a:spLocks noChangeArrowheads="1"/>
            </p:cNvSpPr>
            <p:nvPr/>
          </p:nvSpPr>
          <p:spPr bwMode="auto">
            <a:xfrm>
              <a:off x="4512" y="289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0</a:t>
              </a:r>
            </a:p>
          </p:txBody>
        </p:sp>
      </p:grpSp>
      <p:grpSp>
        <p:nvGrpSpPr>
          <p:cNvPr id="184599" name="Group 279"/>
          <p:cNvGrpSpPr>
            <a:grpSpLocks/>
          </p:cNvGrpSpPr>
          <p:nvPr/>
        </p:nvGrpSpPr>
        <p:grpSpPr bwMode="auto">
          <a:xfrm>
            <a:off x="600075" y="4267200"/>
            <a:ext cx="4057650" cy="2060575"/>
            <a:chOff x="378" y="2688"/>
            <a:chExt cx="2556" cy="1298"/>
          </a:xfrm>
        </p:grpSpPr>
        <p:grpSp>
          <p:nvGrpSpPr>
            <p:cNvPr id="184424" name="Group 104"/>
            <p:cNvGrpSpPr>
              <a:grpSpLocks/>
            </p:cNvGrpSpPr>
            <p:nvPr/>
          </p:nvGrpSpPr>
          <p:grpSpPr bwMode="auto">
            <a:xfrm>
              <a:off x="2496" y="3360"/>
              <a:ext cx="438" cy="626"/>
              <a:chOff x="4512" y="2880"/>
              <a:chExt cx="438" cy="626"/>
            </a:xfrm>
          </p:grpSpPr>
          <p:grpSp>
            <p:nvGrpSpPr>
              <p:cNvPr id="184425" name="Group 105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4426" name="Group 106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4427" name="Freeform 107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28" name="Freeform 108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29" name="Freeform 109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30" name="Freeform 110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31" name="Freeform 111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32" name="Freeform 112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433" name="Freeform 113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34" name="Freeform 114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35" name="Oval 115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36" name="Oval 116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37" name="Oval 117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38" name="Oval 118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39" name="Oval 119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4440" name="Text Box 120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184441" name="Group 121"/>
            <p:cNvGrpSpPr>
              <a:grpSpLocks/>
            </p:cNvGrpSpPr>
            <p:nvPr/>
          </p:nvGrpSpPr>
          <p:grpSpPr bwMode="auto">
            <a:xfrm>
              <a:off x="378" y="3264"/>
              <a:ext cx="438" cy="626"/>
              <a:chOff x="4512" y="2880"/>
              <a:chExt cx="438" cy="626"/>
            </a:xfrm>
          </p:grpSpPr>
          <p:grpSp>
            <p:nvGrpSpPr>
              <p:cNvPr id="184442" name="Group 122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4443" name="Group 12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4444" name="Freeform 12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45" name="Freeform 12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46" name="Freeform 12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47" name="Freeform 12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48" name="Freeform 12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49" name="Freeform 12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450" name="Freeform 13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51" name="Freeform 13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52" name="Oval 13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53" name="Oval 13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54" name="Oval 13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55" name="Oval 13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56" name="Oval 13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4457" name="Text Box 137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sp>
          <p:nvSpPr>
            <p:cNvPr id="184474" name="Text Box 154"/>
            <p:cNvSpPr txBox="1">
              <a:spLocks noChangeArrowheads="1"/>
            </p:cNvSpPr>
            <p:nvPr/>
          </p:nvSpPr>
          <p:spPr bwMode="auto">
            <a:xfrm>
              <a:off x="912" y="2688"/>
              <a:ext cx="106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0+0+1=1</a:t>
              </a:r>
            </a:p>
          </p:txBody>
        </p:sp>
      </p:grpSp>
      <p:grpSp>
        <p:nvGrpSpPr>
          <p:cNvPr id="184596" name="Group 276"/>
          <p:cNvGrpSpPr>
            <a:grpSpLocks/>
          </p:cNvGrpSpPr>
          <p:nvPr/>
        </p:nvGrpSpPr>
        <p:grpSpPr bwMode="auto">
          <a:xfrm>
            <a:off x="381000" y="1295400"/>
            <a:ext cx="3048000" cy="2441575"/>
            <a:chOff x="240" y="816"/>
            <a:chExt cx="1920" cy="1538"/>
          </a:xfrm>
        </p:grpSpPr>
        <p:grpSp>
          <p:nvGrpSpPr>
            <p:cNvPr id="184475" name="Group 155"/>
            <p:cNvGrpSpPr>
              <a:grpSpLocks/>
            </p:cNvGrpSpPr>
            <p:nvPr/>
          </p:nvGrpSpPr>
          <p:grpSpPr bwMode="auto">
            <a:xfrm>
              <a:off x="240" y="1728"/>
              <a:ext cx="438" cy="626"/>
              <a:chOff x="4512" y="2880"/>
              <a:chExt cx="438" cy="626"/>
            </a:xfrm>
          </p:grpSpPr>
          <p:grpSp>
            <p:nvGrpSpPr>
              <p:cNvPr id="184476" name="Group 156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4477" name="Group 1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4478" name="Freeform 1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79" name="Freeform 1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80" name="Freeform 1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81" name="Freeform 1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82" name="Freeform 1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83" name="Freeform 1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484" name="Freeform 1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85" name="Freeform 1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486" name="Oval 1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87" name="Oval 1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88" name="Oval 1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89" name="Oval 1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490" name="Oval 1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4491" name="Text Box 171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>
                    <a:solidFill>
                      <a:srgbClr val="FF99FF"/>
                    </a:solidFill>
                  </a:rPr>
                  <a:t>n</a:t>
                </a:r>
                <a:r>
                  <a:rPr lang="en-US" altLang="x-none" sz="3200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grpSp>
          <p:nvGrpSpPr>
            <p:cNvPr id="184543" name="Group 223"/>
            <p:cNvGrpSpPr>
              <a:grpSpLocks/>
            </p:cNvGrpSpPr>
            <p:nvPr/>
          </p:nvGrpSpPr>
          <p:grpSpPr bwMode="auto">
            <a:xfrm>
              <a:off x="1722" y="1728"/>
              <a:ext cx="438" cy="626"/>
              <a:chOff x="4512" y="2880"/>
              <a:chExt cx="438" cy="626"/>
            </a:xfrm>
          </p:grpSpPr>
          <p:grpSp>
            <p:nvGrpSpPr>
              <p:cNvPr id="184544" name="Group 224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4545" name="Group 225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4546" name="Freeform 226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47" name="Freeform 227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48" name="Freeform 228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49" name="Freeform 229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50" name="Freeform 230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51" name="Freeform 231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552" name="Freeform 232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53" name="Freeform 233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54" name="Oval 234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55" name="Oval 235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56" name="Oval 236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57" name="Oval 237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58" name="Oval 238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4559" name="Text Box 239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>
                    <a:solidFill>
                      <a:srgbClr val="FF99FF"/>
                    </a:solidFill>
                  </a:rPr>
                  <a:t>n</a:t>
                </a:r>
                <a:r>
                  <a:rPr lang="en-US" altLang="x-none" sz="3200" baseline="-25000">
                    <a:solidFill>
                      <a:srgbClr val="FF99FF"/>
                    </a:solidFill>
                  </a:rPr>
                  <a:t>2</a:t>
                </a:r>
              </a:p>
            </p:txBody>
          </p:sp>
        </p:grpSp>
        <p:sp>
          <p:nvSpPr>
            <p:cNvPr id="184576" name="Rectangle 256"/>
            <p:cNvSpPr>
              <a:spLocks noChangeArrowheads="1"/>
            </p:cNvSpPr>
            <p:nvPr/>
          </p:nvSpPr>
          <p:spPr bwMode="auto">
            <a:xfrm>
              <a:off x="528" y="816"/>
              <a:ext cx="118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>
                  <a:solidFill>
                    <a:srgbClr val="FF99FF"/>
                  </a:solidFill>
                </a:rPr>
                <a:t>n</a:t>
              </a:r>
              <a:r>
                <a:rPr lang="en-US" altLang="x-none" sz="3200" baseline="-25000">
                  <a:solidFill>
                    <a:srgbClr val="FF99FF"/>
                  </a:solidFill>
                </a:rPr>
                <a:t>1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 </a:t>
              </a:r>
              <a:r>
                <a:rPr lang="en-US" altLang="x-none" sz="3200" i="0">
                  <a:solidFill>
                    <a:srgbClr val="FF99FF"/>
                  </a:solidFill>
                </a:rPr>
                <a:t>+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 </a:t>
              </a:r>
              <a:r>
                <a:rPr lang="en-US" altLang="x-none" sz="3200">
                  <a:solidFill>
                    <a:srgbClr val="FF99FF"/>
                  </a:solidFill>
                </a:rPr>
                <a:t>n</a:t>
              </a:r>
              <a:r>
                <a:rPr lang="en-US" altLang="x-none" sz="3200" baseline="-25000">
                  <a:solidFill>
                    <a:srgbClr val="FF99FF"/>
                  </a:solidFill>
                </a:rPr>
                <a:t>2 </a:t>
              </a:r>
              <a:r>
                <a:rPr lang="en-US" altLang="x-none" sz="3200" i="0">
                  <a:solidFill>
                    <a:srgbClr val="FF99FF"/>
                  </a:solidFill>
                </a:rPr>
                <a:t>+ 1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grpSp>
        <p:nvGrpSpPr>
          <p:cNvPr id="184597" name="Group 277"/>
          <p:cNvGrpSpPr>
            <a:grpSpLocks/>
          </p:cNvGrpSpPr>
          <p:nvPr/>
        </p:nvGrpSpPr>
        <p:grpSpPr bwMode="auto">
          <a:xfrm>
            <a:off x="4867275" y="1295400"/>
            <a:ext cx="3971925" cy="2441575"/>
            <a:chOff x="3066" y="816"/>
            <a:chExt cx="2502" cy="1538"/>
          </a:xfrm>
        </p:grpSpPr>
        <p:grpSp>
          <p:nvGrpSpPr>
            <p:cNvPr id="184492" name="Group 172"/>
            <p:cNvGrpSpPr>
              <a:grpSpLocks/>
            </p:cNvGrpSpPr>
            <p:nvPr/>
          </p:nvGrpSpPr>
          <p:grpSpPr bwMode="auto">
            <a:xfrm>
              <a:off x="5130" y="1632"/>
              <a:ext cx="438" cy="626"/>
              <a:chOff x="4512" y="2880"/>
              <a:chExt cx="438" cy="626"/>
            </a:xfrm>
          </p:grpSpPr>
          <p:grpSp>
            <p:nvGrpSpPr>
              <p:cNvPr id="184493" name="Group 173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4494" name="Group 174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4495" name="Freeform 175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96" name="Freeform 176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97" name="Freeform 177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98" name="Freeform 178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499" name="Freeform 179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00" name="Freeform 180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501" name="Freeform 181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02" name="Freeform 182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03" name="Oval 183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04" name="Oval 184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05" name="Oval 185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06" name="Oval 186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07" name="Oval 187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4508" name="Text Box 188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184577" name="Group 257"/>
            <p:cNvGrpSpPr>
              <a:grpSpLocks/>
            </p:cNvGrpSpPr>
            <p:nvPr/>
          </p:nvGrpSpPr>
          <p:grpSpPr bwMode="auto">
            <a:xfrm>
              <a:off x="3066" y="1728"/>
              <a:ext cx="438" cy="626"/>
              <a:chOff x="4512" y="2880"/>
              <a:chExt cx="438" cy="626"/>
            </a:xfrm>
          </p:grpSpPr>
          <p:grpSp>
            <p:nvGrpSpPr>
              <p:cNvPr id="184578" name="Group 258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4579" name="Group 259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4580" name="Freeform 260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1" name="Freeform 261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2" name="Freeform 262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3" name="Freeform 263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4" name="Freeform 264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4585" name="Freeform 265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4586" name="Freeform 266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87" name="Freeform 267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588" name="Oval 268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89" name="Oval 269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90" name="Oval 270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91" name="Oval 271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4592" name="Oval 272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4593" name="Text Box 273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2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>
                    <a:solidFill>
                      <a:srgbClr val="FF99FF"/>
                    </a:solidFill>
                  </a:rPr>
                  <a:t>n</a:t>
                </a:r>
                <a:r>
                  <a:rPr lang="en-US" altLang="x-none" sz="3200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sp>
          <p:nvSpPr>
            <p:cNvPr id="184594" name="Rectangle 274"/>
            <p:cNvSpPr>
              <a:spLocks noChangeArrowheads="1"/>
            </p:cNvSpPr>
            <p:nvPr/>
          </p:nvSpPr>
          <p:spPr bwMode="auto">
            <a:xfrm>
              <a:off x="3564" y="816"/>
              <a:ext cx="74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>
                  <a:solidFill>
                    <a:srgbClr val="FF99FF"/>
                  </a:solidFill>
                </a:rPr>
                <a:t>n</a:t>
              </a:r>
              <a:r>
                <a:rPr lang="en-US" altLang="x-none" sz="3200" baseline="-25000">
                  <a:solidFill>
                    <a:srgbClr val="FF99FF"/>
                  </a:solidFill>
                </a:rPr>
                <a:t>1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 </a:t>
              </a:r>
              <a:r>
                <a:rPr lang="en-US" altLang="x-none" sz="3200" i="0">
                  <a:solidFill>
                    <a:srgbClr val="FF99FF"/>
                  </a:solidFill>
                </a:rPr>
                <a:t>+ 1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sp>
        <p:nvSpPr>
          <p:cNvPr id="184600" name="Text Box 280"/>
          <p:cNvSpPr txBox="1">
            <a:spLocks noChangeArrowheads="1"/>
          </p:cNvSpPr>
          <p:nvPr/>
        </p:nvSpPr>
        <p:spPr bwMode="auto">
          <a:xfrm>
            <a:off x="6019800" y="3733800"/>
            <a:ext cx="31877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Same code works!</a:t>
            </a:r>
          </a:p>
        </p:txBody>
      </p:sp>
      <p:sp>
        <p:nvSpPr>
          <p:cNvPr id="184601" name="Text Box 281"/>
          <p:cNvSpPr txBox="1">
            <a:spLocks noChangeArrowheads="1"/>
          </p:cNvSpPr>
          <p:nvPr/>
        </p:nvSpPr>
        <p:spPr bwMode="auto">
          <a:xfrm>
            <a:off x="1138238" y="6202363"/>
            <a:ext cx="31877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Same code works!</a:t>
            </a:r>
          </a:p>
        </p:txBody>
      </p:sp>
      <p:sp>
        <p:nvSpPr>
          <p:cNvPr id="184604" name="Text Box 284"/>
          <p:cNvSpPr txBox="1">
            <a:spLocks noChangeArrowheads="1"/>
          </p:cNvSpPr>
          <p:nvPr/>
        </p:nvSpPr>
        <p:spPr bwMode="auto">
          <a:xfrm>
            <a:off x="6642100" y="1219200"/>
            <a:ext cx="2578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Try same code</a:t>
            </a:r>
          </a:p>
        </p:txBody>
      </p:sp>
      <p:sp>
        <p:nvSpPr>
          <p:cNvPr id="184605" name="Text Box 285"/>
          <p:cNvSpPr txBox="1">
            <a:spLocks noChangeArrowheads="1"/>
          </p:cNvSpPr>
          <p:nvPr/>
        </p:nvSpPr>
        <p:spPr bwMode="auto">
          <a:xfrm>
            <a:off x="533400" y="3886200"/>
            <a:ext cx="2578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Try same code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4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4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4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4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4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4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600" grpId="0" autoUpdateAnimBg="0"/>
      <p:bldP spid="184601" grpId="0" autoUpdateAnimBg="0"/>
      <p:bldP spid="184604" grpId="0" autoUpdateAnimBg="0"/>
      <p:bldP spid="184605" grpId="0" autoUpdateAnimBg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5" name="Text Box 3"/>
          <p:cNvSpPr txBox="1">
            <a:spLocks noChangeArrowheads="1"/>
          </p:cNvSpPr>
          <p:nvPr/>
        </p:nvSpPr>
        <p:spPr bwMode="auto">
          <a:xfrm>
            <a:off x="2003425" y="1989138"/>
            <a:ext cx="228441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Time: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</a:t>
            </a:r>
          </a:p>
        </p:txBody>
      </p:sp>
      <p:sp>
        <p:nvSpPr>
          <p:cNvPr id="202756" name="Rectangle 4"/>
          <p:cNvSpPr>
            <a:spLocks noChangeArrowheads="1"/>
          </p:cNvSpPr>
          <p:nvPr/>
        </p:nvSpPr>
        <p:spPr bwMode="auto">
          <a:xfrm>
            <a:off x="3738563" y="2438400"/>
            <a:ext cx="13906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202757" name="Rectangle 5"/>
          <p:cNvSpPr>
            <a:spLocks noChangeArrowheads="1"/>
          </p:cNvSpPr>
          <p:nvPr/>
        </p:nvSpPr>
        <p:spPr bwMode="auto">
          <a:xfrm>
            <a:off x="4216400" y="2000250"/>
            <a:ext cx="4121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(left) + </a:t>
            </a:r>
            <a:r>
              <a:rPr lang="en-US" altLang="x-none" sz="3200"/>
              <a:t>T</a:t>
            </a:r>
            <a:r>
              <a:rPr lang="en-US" altLang="x-none" sz="3200" i="0"/>
              <a:t>(right)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(1)</a:t>
            </a:r>
          </a:p>
        </p:txBody>
      </p:sp>
      <p:sp>
        <p:nvSpPr>
          <p:cNvPr id="202758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02759" name="Text Box 7"/>
          <p:cNvSpPr txBox="1">
            <a:spLocks noChangeArrowheads="1"/>
          </p:cNvSpPr>
          <p:nvPr/>
        </p:nvSpPr>
        <p:spPr bwMode="auto">
          <a:xfrm>
            <a:off x="1295400" y="4514850"/>
            <a:ext cx="68913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One stack frame for each node in the tree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2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2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2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2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2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56" grpId="0" autoUpdateAnimBg="0"/>
      <p:bldP spid="202757" grpId="0" autoUpdateAnimBg="0"/>
      <p:bldP spid="202759" grpId="0" autoUpdateAnimBg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65891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9654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sum of nodes = </a:t>
            </a:r>
            <a:r>
              <a:rPr lang="en-US" altLang="x-none" sz="3200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16589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6589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6589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89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589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6589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89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6589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6590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0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6590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6590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0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590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6590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0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590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6590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1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591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6591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1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6591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6591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1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6591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6591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1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6592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6592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2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6592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6592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2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6592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6592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2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6592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941" name="Group 53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165942" name="Freeform 5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3" name="Freeform 5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4" name="Freeform 5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5" name="Freeform 5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6" name="Freeform 5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7" name="Freeform 5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948" name="Group 60"/>
          <p:cNvGrpSpPr>
            <a:grpSpLocks/>
          </p:cNvGrpSpPr>
          <p:nvPr/>
        </p:nvGrpSpPr>
        <p:grpSpPr bwMode="auto">
          <a:xfrm>
            <a:off x="73025" y="1706563"/>
            <a:ext cx="8588375" cy="4999037"/>
            <a:chOff x="46" y="1075"/>
            <a:chExt cx="5410" cy="3149"/>
          </a:xfrm>
        </p:grpSpPr>
        <p:sp>
          <p:nvSpPr>
            <p:cNvPr id="165949" name="Freeform 61"/>
            <p:cNvSpPr>
              <a:spLocks/>
            </p:cNvSpPr>
            <p:nvPr/>
          </p:nvSpPr>
          <p:spPr bwMode="auto">
            <a:xfrm>
              <a:off x="46" y="2349"/>
              <a:ext cx="2925" cy="1486"/>
            </a:xfrm>
            <a:custGeom>
              <a:avLst/>
              <a:gdLst>
                <a:gd name="T0" fmla="*/ 1488 w 2928"/>
                <a:gd name="T1" fmla="*/ 0 h 1488"/>
                <a:gd name="T2" fmla="*/ 0 w 2928"/>
                <a:gd name="T3" fmla="*/ 1200 h 1488"/>
                <a:gd name="T4" fmla="*/ 288 w 2928"/>
                <a:gd name="T5" fmla="*/ 1488 h 1488"/>
                <a:gd name="T6" fmla="*/ 2592 w 2928"/>
                <a:gd name="T7" fmla="*/ 1488 h 1488"/>
                <a:gd name="T8" fmla="*/ 2928 w 2928"/>
                <a:gd name="T9" fmla="*/ 1104 h 1488"/>
                <a:gd name="T10" fmla="*/ 1488 w 2928"/>
                <a:gd name="T11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0" name="Freeform 62"/>
            <p:cNvSpPr>
              <a:spLocks/>
            </p:cNvSpPr>
            <p:nvPr/>
          </p:nvSpPr>
          <p:spPr bwMode="auto">
            <a:xfrm>
              <a:off x="3264" y="2256"/>
              <a:ext cx="2112" cy="1968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5951" name="Group 63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165952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65953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54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55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56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57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58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959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60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61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5962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5963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5964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5965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65966" name="Text Box 78"/>
            <p:cNvSpPr txBox="1">
              <a:spLocks noChangeArrowheads="1"/>
            </p:cNvSpPr>
            <p:nvPr/>
          </p:nvSpPr>
          <p:spPr bwMode="auto">
            <a:xfrm>
              <a:off x="1094" y="2076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23</a:t>
              </a:r>
            </a:p>
          </p:txBody>
        </p:sp>
        <p:grpSp>
          <p:nvGrpSpPr>
            <p:cNvPr id="165967" name="Group 79"/>
            <p:cNvGrpSpPr>
              <a:grpSpLocks/>
            </p:cNvGrpSpPr>
            <p:nvPr/>
          </p:nvGrpSpPr>
          <p:grpSpPr bwMode="auto">
            <a:xfrm flipH="1">
              <a:off x="4758" y="1918"/>
              <a:ext cx="240" cy="626"/>
              <a:chOff x="2308" y="1513"/>
              <a:chExt cx="1162" cy="2570"/>
            </a:xfrm>
          </p:grpSpPr>
          <p:grpSp>
            <p:nvGrpSpPr>
              <p:cNvPr id="165968" name="Group 8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65969" name="Freeform 8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70" name="Freeform 8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71" name="Freeform 8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72" name="Freeform 8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73" name="Freeform 8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5974" name="Freeform 8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5975" name="Freeform 8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76" name="Freeform 8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77" name="Oval 8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5978" name="Oval 9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5979" name="Oval 9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5980" name="Oval 9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5981" name="Oval 9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65982" name="Text Box 94"/>
            <p:cNvSpPr txBox="1">
              <a:spLocks noChangeArrowheads="1"/>
            </p:cNvSpPr>
            <p:nvPr/>
          </p:nvSpPr>
          <p:spPr bwMode="auto">
            <a:xfrm>
              <a:off x="5084" y="1930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25</a:t>
              </a:r>
            </a:p>
          </p:txBody>
        </p:sp>
        <p:sp>
          <p:nvSpPr>
            <p:cNvPr id="165983" name="Text Box 9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help from friends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5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5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66915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3526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sum of nodes</a:t>
            </a:r>
          </a:p>
        </p:txBody>
      </p:sp>
      <p:grpSp>
        <p:nvGrpSpPr>
          <p:cNvPr id="166916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66917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66918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19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692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66921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22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6692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66924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25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66926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66927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28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6929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66930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31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6932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66933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34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6693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66936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37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6693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66939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40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66941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66942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43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66944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66945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46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66947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66948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49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6695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66951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52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6695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965" name="Freeform 53"/>
          <p:cNvSpPr>
            <a:spLocks/>
          </p:cNvSpPr>
          <p:nvPr/>
        </p:nvSpPr>
        <p:spPr bwMode="auto">
          <a:xfrm>
            <a:off x="73025" y="3736975"/>
            <a:ext cx="4643438" cy="2359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66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1152 w 2112"/>
              <a:gd name="T1" fmla="*/ 0 h 1968"/>
              <a:gd name="T2" fmla="*/ 0 w 2112"/>
              <a:gd name="T3" fmla="*/ 864 h 1968"/>
              <a:gd name="T4" fmla="*/ 288 w 2112"/>
              <a:gd name="T5" fmla="*/ 1968 h 1968"/>
              <a:gd name="T6" fmla="*/ 2064 w 2112"/>
              <a:gd name="T7" fmla="*/ 1968 h 1968"/>
              <a:gd name="T8" fmla="*/ 2112 w 2112"/>
              <a:gd name="T9" fmla="*/ 432 h 1968"/>
              <a:gd name="T10" fmla="*/ 1152 w 2112"/>
              <a:gd name="T11" fmla="*/ 0 h 1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67" name="Text Box 55"/>
          <p:cNvSpPr txBox="1">
            <a:spLocks noChangeArrowheads="1"/>
          </p:cNvSpPr>
          <p:nvPr/>
        </p:nvSpPr>
        <p:spPr bwMode="auto">
          <a:xfrm>
            <a:off x="1584325" y="1466850"/>
            <a:ext cx="73945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sum on left  + sum on right + value at root</a:t>
            </a:r>
          </a:p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solidFill>
                  <a:srgbClr val="FF99FF"/>
                </a:solidFill>
              </a:rPr>
              <a:t>23</a:t>
            </a:r>
            <a:r>
              <a:rPr lang="en-US" altLang="x-none" sz="3200" i="0"/>
              <a:t> + </a:t>
            </a:r>
            <a:r>
              <a:rPr lang="en-US" altLang="x-none" sz="3200" i="0">
                <a:solidFill>
                  <a:srgbClr val="FF99FF"/>
                </a:solidFill>
              </a:rPr>
              <a:t>25</a:t>
            </a:r>
            <a:r>
              <a:rPr lang="en-US" altLang="x-none" sz="3200" i="0"/>
              <a:t> + 3 = </a:t>
            </a:r>
            <a:r>
              <a:rPr lang="en-US" altLang="x-none" sz="3200" i="0">
                <a:solidFill>
                  <a:srgbClr val="FF99FF"/>
                </a:solidFill>
              </a:rPr>
              <a:t>51</a:t>
            </a:r>
          </a:p>
        </p:txBody>
      </p:sp>
      <p:grpSp>
        <p:nvGrpSpPr>
          <p:cNvPr id="166968" name="Group 56"/>
          <p:cNvGrpSpPr>
            <a:grpSpLocks/>
          </p:cNvGrpSpPr>
          <p:nvPr/>
        </p:nvGrpSpPr>
        <p:grpSpPr bwMode="auto">
          <a:xfrm>
            <a:off x="1219200" y="3276600"/>
            <a:ext cx="1108075" cy="993775"/>
            <a:chOff x="768" y="2064"/>
            <a:chExt cx="698" cy="626"/>
          </a:xfrm>
        </p:grpSpPr>
        <p:grpSp>
          <p:nvGrpSpPr>
            <p:cNvPr id="166969" name="Group 57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166970" name="Group 5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66971" name="Freeform 5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972" name="Freeform 6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973" name="Freeform 6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974" name="Freeform 6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975" name="Freeform 6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976" name="Freeform 6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6977" name="Freeform 6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8" name="Freeform 6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9" name="Oval 6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6980" name="Oval 6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6981" name="Oval 6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6982" name="Oval 7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66983" name="Oval 7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66984" name="Text Box 72"/>
            <p:cNvSpPr txBox="1">
              <a:spLocks noChangeArrowheads="1"/>
            </p:cNvSpPr>
            <p:nvPr/>
          </p:nvSpPr>
          <p:spPr bwMode="auto">
            <a:xfrm>
              <a:off x="1094" y="2076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23</a:t>
              </a:r>
            </a:p>
          </p:txBody>
        </p:sp>
      </p:grpSp>
      <p:grpSp>
        <p:nvGrpSpPr>
          <p:cNvPr id="166985" name="Group 73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166986" name="Group 74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6987" name="Freeform 75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88" name="Freeform 76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89" name="Freeform 77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0" name="Freeform 78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1" name="Freeform 79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2" name="Freeform 80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93" name="Freeform 81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94" name="Freeform 82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95" name="Oval 83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6996" name="Oval 84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6997" name="Oval 85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6998" name="Oval 86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66999" name="Oval 87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167000" name="Text Box 88"/>
          <p:cNvSpPr txBox="1">
            <a:spLocks noChangeArrowheads="1"/>
          </p:cNvSpPr>
          <p:nvPr/>
        </p:nvSpPr>
        <p:spPr bwMode="auto">
          <a:xfrm>
            <a:off x="8070850" y="3063875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25</a:t>
            </a:r>
          </a:p>
        </p:txBody>
      </p:sp>
      <p:grpSp>
        <p:nvGrpSpPr>
          <p:cNvPr id="167001" name="Group 89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167002" name="Freeform 9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3" name="Freeform 9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4" name="Freeform 9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5" name="Freeform 9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6" name="Freeform 9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7" name="Freeform 9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69987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Base Case </a:t>
            </a:r>
            <a:r>
              <a:rPr lang="en-US" altLang="x-none" sz="3200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169988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6998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69990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991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6999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6999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99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69995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69996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997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69998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6999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0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70001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70002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03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000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7000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0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000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70008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09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70010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7001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70013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70014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5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70016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7001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7001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70020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21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7002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7002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2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70025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26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27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28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29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0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1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2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3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4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5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36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0037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29654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sum of nodes = </a:t>
            </a:r>
            <a:r>
              <a:rPr lang="en-US" altLang="x-none" sz="3200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170038" name="Group 54"/>
          <p:cNvGrpSpPr>
            <a:grpSpLocks/>
          </p:cNvGrpSpPr>
          <p:nvPr/>
        </p:nvGrpSpPr>
        <p:grpSpPr bwMode="auto">
          <a:xfrm>
            <a:off x="2447925" y="4568825"/>
            <a:ext cx="1666875" cy="1527175"/>
            <a:chOff x="2064" y="2878"/>
            <a:chExt cx="1050" cy="962"/>
          </a:xfrm>
        </p:grpSpPr>
        <p:sp>
          <p:nvSpPr>
            <p:cNvPr id="170039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0040" name="Group 56"/>
            <p:cNvGrpSpPr>
              <a:grpSpLocks/>
            </p:cNvGrpSpPr>
            <p:nvPr/>
          </p:nvGrpSpPr>
          <p:grpSpPr bwMode="auto">
            <a:xfrm>
              <a:off x="2544" y="2878"/>
              <a:ext cx="570" cy="626"/>
              <a:chOff x="768" y="2064"/>
              <a:chExt cx="570" cy="626"/>
            </a:xfrm>
          </p:grpSpPr>
          <p:grpSp>
            <p:nvGrpSpPr>
              <p:cNvPr id="170041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170042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70043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044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045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046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047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048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0049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050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051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0052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0053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0054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0055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70056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0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0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174087" name="Picture 7" descr="02-2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76400"/>
            <a:ext cx="9067800" cy="356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88771" name="Group 3"/>
          <p:cNvGrpSpPr>
            <a:grpSpLocks/>
          </p:cNvGrpSpPr>
          <p:nvPr/>
        </p:nvGrpSpPr>
        <p:grpSpPr bwMode="auto">
          <a:xfrm>
            <a:off x="2362200" y="1725613"/>
            <a:ext cx="533400" cy="457200"/>
            <a:chOff x="2352" y="960"/>
            <a:chExt cx="336" cy="288"/>
          </a:xfrm>
        </p:grpSpPr>
        <p:sp>
          <p:nvSpPr>
            <p:cNvPr id="288772" name="Oval 4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773" name="Rectangle 5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CA" altLang="x-none" sz="2000" i="0"/>
                <a:t>3</a:t>
              </a:r>
              <a:endParaRPr lang="en-US" altLang="x-none" sz="2000" i="0"/>
            </a:p>
          </p:txBody>
        </p:sp>
      </p:grpSp>
      <p:sp>
        <p:nvSpPr>
          <p:cNvPr id="288774" name="Freeform 6"/>
          <p:cNvSpPr>
            <a:spLocks/>
          </p:cNvSpPr>
          <p:nvPr/>
        </p:nvSpPr>
        <p:spPr bwMode="auto">
          <a:xfrm>
            <a:off x="1541463" y="2030413"/>
            <a:ext cx="820737" cy="414337"/>
          </a:xfrm>
          <a:custGeom>
            <a:avLst/>
            <a:gdLst>
              <a:gd name="T0" fmla="*/ 517 w 517"/>
              <a:gd name="T1" fmla="*/ 0 h 261"/>
              <a:gd name="T2" fmla="*/ 0 w 517"/>
              <a:gd name="T3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75" name="Freeform 7"/>
          <p:cNvSpPr>
            <a:spLocks/>
          </p:cNvSpPr>
          <p:nvPr/>
        </p:nvSpPr>
        <p:spPr bwMode="auto">
          <a:xfrm>
            <a:off x="2895600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538 w 538"/>
              <a:gd name="T3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8776" name="Group 8"/>
          <p:cNvGrpSpPr>
            <a:grpSpLocks/>
          </p:cNvGrpSpPr>
          <p:nvPr/>
        </p:nvGrpSpPr>
        <p:grpSpPr bwMode="auto">
          <a:xfrm>
            <a:off x="8077200" y="2514600"/>
            <a:ext cx="152400" cy="304800"/>
            <a:chOff x="1776" y="3408"/>
            <a:chExt cx="96" cy="192"/>
          </a:xfrm>
        </p:grpSpPr>
        <p:sp>
          <p:nvSpPr>
            <p:cNvPr id="288777" name="Oval 9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778" name="Line 10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779" name="Group 11"/>
          <p:cNvGrpSpPr>
            <a:grpSpLocks/>
          </p:cNvGrpSpPr>
          <p:nvPr/>
        </p:nvGrpSpPr>
        <p:grpSpPr bwMode="auto">
          <a:xfrm>
            <a:off x="685800" y="2460625"/>
            <a:ext cx="1741488" cy="1398588"/>
            <a:chOff x="1927" y="2400"/>
            <a:chExt cx="1097" cy="881"/>
          </a:xfrm>
        </p:grpSpPr>
        <p:sp>
          <p:nvSpPr>
            <p:cNvPr id="288780" name="Freeform 12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81" name="Text Box 13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generic</a:t>
              </a:r>
            </a:p>
          </p:txBody>
        </p:sp>
      </p:grpSp>
      <p:grpSp>
        <p:nvGrpSpPr>
          <p:cNvPr id="288782" name="Group 14"/>
          <p:cNvGrpSpPr>
            <a:grpSpLocks/>
          </p:cNvGrpSpPr>
          <p:nvPr/>
        </p:nvGrpSpPr>
        <p:grpSpPr bwMode="auto">
          <a:xfrm>
            <a:off x="2895600" y="2487613"/>
            <a:ext cx="1741488" cy="1398587"/>
            <a:chOff x="1927" y="2400"/>
            <a:chExt cx="1097" cy="881"/>
          </a:xfrm>
        </p:grpSpPr>
        <p:sp>
          <p:nvSpPr>
            <p:cNvPr id="288783" name="Freeform 15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84" name="Text Box 16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generic</a:t>
              </a:r>
            </a:p>
          </p:txBody>
        </p:sp>
      </p:grpSp>
      <p:grpSp>
        <p:nvGrpSpPr>
          <p:cNvPr id="288785" name="Group 17"/>
          <p:cNvGrpSpPr>
            <a:grpSpLocks/>
          </p:cNvGrpSpPr>
          <p:nvPr/>
        </p:nvGrpSpPr>
        <p:grpSpPr bwMode="auto">
          <a:xfrm>
            <a:off x="6640513" y="1725613"/>
            <a:ext cx="533400" cy="457200"/>
            <a:chOff x="2352" y="960"/>
            <a:chExt cx="336" cy="288"/>
          </a:xfrm>
        </p:grpSpPr>
        <p:sp>
          <p:nvSpPr>
            <p:cNvPr id="288786" name="Oval 18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787" name="Rectangle 19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CA" altLang="x-none" sz="2000" i="0"/>
                <a:t>3</a:t>
              </a:r>
              <a:endParaRPr lang="en-US" altLang="x-none" sz="2000" i="0"/>
            </a:p>
          </p:txBody>
        </p:sp>
      </p:grpSp>
      <p:sp>
        <p:nvSpPr>
          <p:cNvPr id="288788" name="Freeform 20"/>
          <p:cNvSpPr>
            <a:spLocks/>
          </p:cNvSpPr>
          <p:nvPr/>
        </p:nvSpPr>
        <p:spPr bwMode="auto">
          <a:xfrm>
            <a:off x="5819775" y="2030413"/>
            <a:ext cx="820738" cy="414337"/>
          </a:xfrm>
          <a:custGeom>
            <a:avLst/>
            <a:gdLst>
              <a:gd name="T0" fmla="*/ 517 w 517"/>
              <a:gd name="T1" fmla="*/ 0 h 261"/>
              <a:gd name="T2" fmla="*/ 0 w 517"/>
              <a:gd name="T3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89" name="Freeform 21"/>
          <p:cNvSpPr>
            <a:spLocks/>
          </p:cNvSpPr>
          <p:nvPr/>
        </p:nvSpPr>
        <p:spPr bwMode="auto">
          <a:xfrm>
            <a:off x="7173913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538 w 538"/>
              <a:gd name="T3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8790" name="Group 22"/>
          <p:cNvGrpSpPr>
            <a:grpSpLocks/>
          </p:cNvGrpSpPr>
          <p:nvPr/>
        </p:nvGrpSpPr>
        <p:grpSpPr bwMode="auto">
          <a:xfrm>
            <a:off x="4964113" y="2460625"/>
            <a:ext cx="1741487" cy="1398588"/>
            <a:chOff x="1927" y="2400"/>
            <a:chExt cx="1097" cy="881"/>
          </a:xfrm>
        </p:grpSpPr>
        <p:sp>
          <p:nvSpPr>
            <p:cNvPr id="288791" name="Freeform 23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92" name="Text Box 24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generic</a:t>
              </a:r>
            </a:p>
          </p:txBody>
        </p:sp>
      </p:grpSp>
      <p:grpSp>
        <p:nvGrpSpPr>
          <p:cNvPr id="288793" name="Group 25"/>
          <p:cNvGrpSpPr>
            <a:grpSpLocks/>
          </p:cNvGrpSpPr>
          <p:nvPr/>
        </p:nvGrpSpPr>
        <p:grpSpPr bwMode="auto">
          <a:xfrm>
            <a:off x="1295400" y="5410200"/>
            <a:ext cx="152400" cy="304800"/>
            <a:chOff x="1776" y="3408"/>
            <a:chExt cx="96" cy="192"/>
          </a:xfrm>
        </p:grpSpPr>
        <p:sp>
          <p:nvSpPr>
            <p:cNvPr id="288794" name="Oval 26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795" name="Line 27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796" name="Group 28"/>
          <p:cNvGrpSpPr>
            <a:grpSpLocks/>
          </p:cNvGrpSpPr>
          <p:nvPr/>
        </p:nvGrpSpPr>
        <p:grpSpPr bwMode="auto">
          <a:xfrm>
            <a:off x="3810000" y="5486400"/>
            <a:ext cx="152400" cy="304800"/>
            <a:chOff x="1776" y="3408"/>
            <a:chExt cx="96" cy="192"/>
          </a:xfrm>
        </p:grpSpPr>
        <p:sp>
          <p:nvSpPr>
            <p:cNvPr id="288797" name="Oval 29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798" name="Line 30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799" name="Group 31"/>
          <p:cNvGrpSpPr>
            <a:grpSpLocks/>
          </p:cNvGrpSpPr>
          <p:nvPr/>
        </p:nvGrpSpPr>
        <p:grpSpPr bwMode="auto">
          <a:xfrm>
            <a:off x="2373313" y="4697413"/>
            <a:ext cx="533400" cy="457200"/>
            <a:chOff x="2352" y="960"/>
            <a:chExt cx="336" cy="288"/>
          </a:xfrm>
        </p:grpSpPr>
        <p:sp>
          <p:nvSpPr>
            <p:cNvPr id="288800" name="Oval 32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801" name="Rectangle 33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CA" altLang="x-none" sz="2000" i="0"/>
                <a:t>3</a:t>
              </a:r>
              <a:endParaRPr lang="en-US" altLang="x-none" sz="2000" i="0"/>
            </a:p>
          </p:txBody>
        </p:sp>
      </p:grpSp>
      <p:sp>
        <p:nvSpPr>
          <p:cNvPr id="288802" name="Freeform 34"/>
          <p:cNvSpPr>
            <a:spLocks/>
          </p:cNvSpPr>
          <p:nvPr/>
        </p:nvSpPr>
        <p:spPr bwMode="auto">
          <a:xfrm>
            <a:off x="1552575" y="5002213"/>
            <a:ext cx="820738" cy="414337"/>
          </a:xfrm>
          <a:custGeom>
            <a:avLst/>
            <a:gdLst>
              <a:gd name="T0" fmla="*/ 517 w 517"/>
              <a:gd name="T1" fmla="*/ 0 h 261"/>
              <a:gd name="T2" fmla="*/ 0 w 517"/>
              <a:gd name="T3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803" name="Freeform 35"/>
          <p:cNvSpPr>
            <a:spLocks/>
          </p:cNvSpPr>
          <p:nvPr/>
        </p:nvSpPr>
        <p:spPr bwMode="auto">
          <a:xfrm>
            <a:off x="2906713" y="5002213"/>
            <a:ext cx="854075" cy="460375"/>
          </a:xfrm>
          <a:custGeom>
            <a:avLst/>
            <a:gdLst>
              <a:gd name="T0" fmla="*/ 0 w 538"/>
              <a:gd name="T1" fmla="*/ 0 h 290"/>
              <a:gd name="T2" fmla="*/ 538 w 538"/>
              <a:gd name="T3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8804" name="Group 36"/>
          <p:cNvGrpSpPr>
            <a:grpSpLocks/>
          </p:cNvGrpSpPr>
          <p:nvPr/>
        </p:nvGrpSpPr>
        <p:grpSpPr bwMode="auto">
          <a:xfrm>
            <a:off x="7010400" y="4800600"/>
            <a:ext cx="152400" cy="304800"/>
            <a:chOff x="1776" y="3408"/>
            <a:chExt cx="96" cy="192"/>
          </a:xfrm>
        </p:grpSpPr>
        <p:sp>
          <p:nvSpPr>
            <p:cNvPr id="288805" name="Oval 37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8806" name="Line 38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807" name="Group 39"/>
          <p:cNvGrpSpPr>
            <a:grpSpLocks/>
          </p:cNvGrpSpPr>
          <p:nvPr/>
        </p:nvGrpSpPr>
        <p:grpSpPr bwMode="auto">
          <a:xfrm>
            <a:off x="7162800" y="4572000"/>
            <a:ext cx="695325" cy="993775"/>
            <a:chOff x="4512" y="2880"/>
            <a:chExt cx="438" cy="626"/>
          </a:xfrm>
        </p:grpSpPr>
        <p:grpSp>
          <p:nvGrpSpPr>
            <p:cNvPr id="288808" name="Group 40"/>
            <p:cNvGrpSpPr>
              <a:grpSpLocks/>
            </p:cNvGrpSpPr>
            <p:nvPr/>
          </p:nvGrpSpPr>
          <p:grpSpPr bwMode="auto">
            <a:xfrm flipH="1">
              <a:off x="4710" y="2880"/>
              <a:ext cx="240" cy="626"/>
              <a:chOff x="2308" y="1513"/>
              <a:chExt cx="1162" cy="2570"/>
            </a:xfrm>
          </p:grpSpPr>
          <p:grpSp>
            <p:nvGrpSpPr>
              <p:cNvPr id="288809" name="Group 41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88810" name="Freeform 42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11" name="Freeform 43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12" name="Freeform 44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13" name="Freeform 45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14" name="Freeform 46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15" name="Freeform 47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816" name="Freeform 48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7" name="Freeform 49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8" name="Oval 50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8819" name="Oval 51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8820" name="Oval 52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8821" name="Oval 53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8822" name="Oval 54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288823" name="Text Box 55"/>
            <p:cNvSpPr txBox="1">
              <a:spLocks noChangeArrowheads="1"/>
            </p:cNvSpPr>
            <p:nvPr/>
          </p:nvSpPr>
          <p:spPr bwMode="auto">
            <a:xfrm>
              <a:off x="4512" y="289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0</a:t>
              </a:r>
            </a:p>
          </p:txBody>
        </p:sp>
      </p:grpSp>
      <p:grpSp>
        <p:nvGrpSpPr>
          <p:cNvPr id="288824" name="Group 56"/>
          <p:cNvGrpSpPr>
            <a:grpSpLocks/>
          </p:cNvGrpSpPr>
          <p:nvPr/>
        </p:nvGrpSpPr>
        <p:grpSpPr bwMode="auto">
          <a:xfrm>
            <a:off x="381000" y="1295400"/>
            <a:ext cx="3048000" cy="2441575"/>
            <a:chOff x="240" y="816"/>
            <a:chExt cx="1920" cy="1538"/>
          </a:xfrm>
        </p:grpSpPr>
        <p:grpSp>
          <p:nvGrpSpPr>
            <p:cNvPr id="288825" name="Group 57"/>
            <p:cNvGrpSpPr>
              <a:grpSpLocks/>
            </p:cNvGrpSpPr>
            <p:nvPr/>
          </p:nvGrpSpPr>
          <p:grpSpPr bwMode="auto">
            <a:xfrm>
              <a:off x="240" y="1728"/>
              <a:ext cx="438" cy="626"/>
              <a:chOff x="4512" y="2880"/>
              <a:chExt cx="438" cy="626"/>
            </a:xfrm>
          </p:grpSpPr>
          <p:grpSp>
            <p:nvGrpSpPr>
              <p:cNvPr id="288826" name="Group 58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88827" name="Group 59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88828" name="Freeform 60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29" name="Freeform 61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30" name="Freeform 62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31" name="Freeform 63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32" name="Freeform 64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33" name="Freeform 65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834" name="Freeform 66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35" name="Freeform 67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36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37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38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39" name="Oval 71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40" name="Oval 72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88841" name="Text Box 73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0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s</a:t>
                </a:r>
                <a:r>
                  <a:rPr lang="en-US" altLang="x-none" sz="3200" i="0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grpSp>
          <p:nvGrpSpPr>
            <p:cNvPr id="288842" name="Group 74"/>
            <p:cNvGrpSpPr>
              <a:grpSpLocks/>
            </p:cNvGrpSpPr>
            <p:nvPr/>
          </p:nvGrpSpPr>
          <p:grpSpPr bwMode="auto">
            <a:xfrm>
              <a:off x="1722" y="1728"/>
              <a:ext cx="438" cy="626"/>
              <a:chOff x="4512" y="2880"/>
              <a:chExt cx="438" cy="626"/>
            </a:xfrm>
          </p:grpSpPr>
          <p:grpSp>
            <p:nvGrpSpPr>
              <p:cNvPr id="288843" name="Group 75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88844" name="Group 76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88845" name="Freeform 77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46" name="Freeform 78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47" name="Freeform 79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48" name="Freeform 80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49" name="Freeform 81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50" name="Freeform 82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851" name="Freeform 83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52" name="Freeform 84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53" name="Oval 85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54" name="Oval 86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55" name="Oval 87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56" name="Oval 88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57" name="Oval 89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88858" name="Text Box 90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0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s</a:t>
                </a:r>
                <a:r>
                  <a:rPr lang="en-US" altLang="x-none" sz="3200" i="0" baseline="-25000">
                    <a:solidFill>
                      <a:srgbClr val="FF99FF"/>
                    </a:solidFill>
                  </a:rPr>
                  <a:t>2</a:t>
                </a:r>
              </a:p>
            </p:txBody>
          </p:sp>
        </p:grpSp>
        <p:sp>
          <p:nvSpPr>
            <p:cNvPr id="288859" name="Rectangle 91"/>
            <p:cNvSpPr>
              <a:spLocks noChangeArrowheads="1"/>
            </p:cNvSpPr>
            <p:nvPr/>
          </p:nvSpPr>
          <p:spPr bwMode="auto">
            <a:xfrm>
              <a:off x="528" y="816"/>
              <a:ext cx="113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s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1 </a:t>
              </a:r>
              <a:r>
                <a:rPr lang="en-US" altLang="x-none" sz="3200" i="0">
                  <a:solidFill>
                    <a:srgbClr val="FF99FF"/>
                  </a:solidFill>
                </a:rPr>
                <a:t>+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 </a:t>
              </a:r>
              <a:r>
                <a:rPr lang="en-US" altLang="x-none" sz="3200" i="0">
                  <a:solidFill>
                    <a:srgbClr val="FF99FF"/>
                  </a:solidFill>
                </a:rPr>
                <a:t>s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2 </a:t>
              </a:r>
              <a:r>
                <a:rPr lang="en-US" altLang="x-none" sz="3200" i="0">
                  <a:solidFill>
                    <a:srgbClr val="FF99FF"/>
                  </a:solidFill>
                </a:rPr>
                <a:t>+ </a:t>
              </a:r>
              <a:r>
                <a:rPr lang="en-US" altLang="x-none" sz="3200" i="0"/>
                <a:t>3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grpSp>
        <p:nvGrpSpPr>
          <p:cNvPr id="288860" name="Group 92"/>
          <p:cNvGrpSpPr>
            <a:grpSpLocks/>
          </p:cNvGrpSpPr>
          <p:nvPr/>
        </p:nvGrpSpPr>
        <p:grpSpPr bwMode="auto">
          <a:xfrm>
            <a:off x="4867275" y="1295400"/>
            <a:ext cx="3971925" cy="2441575"/>
            <a:chOff x="3066" y="816"/>
            <a:chExt cx="2502" cy="1538"/>
          </a:xfrm>
        </p:grpSpPr>
        <p:grpSp>
          <p:nvGrpSpPr>
            <p:cNvPr id="288861" name="Group 93"/>
            <p:cNvGrpSpPr>
              <a:grpSpLocks/>
            </p:cNvGrpSpPr>
            <p:nvPr/>
          </p:nvGrpSpPr>
          <p:grpSpPr bwMode="auto">
            <a:xfrm>
              <a:off x="5130" y="1632"/>
              <a:ext cx="438" cy="626"/>
              <a:chOff x="4512" y="2880"/>
              <a:chExt cx="438" cy="626"/>
            </a:xfrm>
          </p:grpSpPr>
          <p:grpSp>
            <p:nvGrpSpPr>
              <p:cNvPr id="288862" name="Group 94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88863" name="Group 95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88864" name="Freeform 96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65" name="Freeform 97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66" name="Freeform 98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67" name="Freeform 99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68" name="Freeform 100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69" name="Freeform 101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870" name="Freeform 102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71" name="Freeform 103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72" name="Oval 104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73" name="Oval 105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74" name="Oval 106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75" name="Oval 107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76" name="Oval 108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88877" name="Text Box 109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288878" name="Group 110"/>
            <p:cNvGrpSpPr>
              <a:grpSpLocks/>
            </p:cNvGrpSpPr>
            <p:nvPr/>
          </p:nvGrpSpPr>
          <p:grpSpPr bwMode="auto">
            <a:xfrm>
              <a:off x="3066" y="1728"/>
              <a:ext cx="438" cy="626"/>
              <a:chOff x="4512" y="2880"/>
              <a:chExt cx="438" cy="626"/>
            </a:xfrm>
          </p:grpSpPr>
          <p:grpSp>
            <p:nvGrpSpPr>
              <p:cNvPr id="288879" name="Group 111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88880" name="Group 11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88881" name="Freeform 11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82" name="Freeform 11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83" name="Freeform 11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84" name="Freeform 11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85" name="Freeform 11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886" name="Freeform 11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887" name="Freeform 11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88" name="Freeform 12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89" name="Oval 12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90" name="Oval 12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91" name="Oval 12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92" name="Oval 12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893" name="Oval 12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88894" name="Text Box 126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0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s</a:t>
                </a:r>
                <a:r>
                  <a:rPr lang="en-US" altLang="x-none" sz="3200" i="0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sp>
          <p:nvSpPr>
            <p:cNvPr id="288895" name="Rectangle 127"/>
            <p:cNvSpPr>
              <a:spLocks noChangeArrowheads="1"/>
            </p:cNvSpPr>
            <p:nvPr/>
          </p:nvSpPr>
          <p:spPr bwMode="auto">
            <a:xfrm>
              <a:off x="3564" y="816"/>
              <a:ext cx="7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s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1 </a:t>
              </a:r>
              <a:r>
                <a:rPr lang="en-US" altLang="x-none" sz="3200" i="0">
                  <a:solidFill>
                    <a:srgbClr val="FF99FF"/>
                  </a:solidFill>
                </a:rPr>
                <a:t>+ </a:t>
              </a:r>
              <a:r>
                <a:rPr lang="en-US" altLang="x-none" sz="3200" i="0"/>
                <a:t>3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 </a:t>
              </a:r>
            </a:p>
          </p:txBody>
        </p:sp>
      </p:grpSp>
      <p:grpSp>
        <p:nvGrpSpPr>
          <p:cNvPr id="288896" name="Group 128"/>
          <p:cNvGrpSpPr>
            <a:grpSpLocks/>
          </p:cNvGrpSpPr>
          <p:nvPr/>
        </p:nvGrpSpPr>
        <p:grpSpPr bwMode="auto">
          <a:xfrm>
            <a:off x="600075" y="4267200"/>
            <a:ext cx="4057650" cy="2060575"/>
            <a:chOff x="378" y="2688"/>
            <a:chExt cx="2556" cy="1298"/>
          </a:xfrm>
        </p:grpSpPr>
        <p:grpSp>
          <p:nvGrpSpPr>
            <p:cNvPr id="288897" name="Group 129"/>
            <p:cNvGrpSpPr>
              <a:grpSpLocks/>
            </p:cNvGrpSpPr>
            <p:nvPr/>
          </p:nvGrpSpPr>
          <p:grpSpPr bwMode="auto">
            <a:xfrm>
              <a:off x="2496" y="3360"/>
              <a:ext cx="438" cy="626"/>
              <a:chOff x="4512" y="2880"/>
              <a:chExt cx="438" cy="626"/>
            </a:xfrm>
          </p:grpSpPr>
          <p:grpSp>
            <p:nvGrpSpPr>
              <p:cNvPr id="288898" name="Group 130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88899" name="Group 131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88900" name="Freeform 132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01" name="Freeform 133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02" name="Freeform 134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03" name="Freeform 135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04" name="Freeform 136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05" name="Freeform 137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906" name="Freeform 138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907" name="Freeform 139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908" name="Oval 140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909" name="Oval 141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910" name="Oval 142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911" name="Oval 143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912" name="Oval 144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88913" name="Text Box 145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288914" name="Group 146"/>
            <p:cNvGrpSpPr>
              <a:grpSpLocks/>
            </p:cNvGrpSpPr>
            <p:nvPr/>
          </p:nvGrpSpPr>
          <p:grpSpPr bwMode="auto">
            <a:xfrm>
              <a:off x="378" y="3264"/>
              <a:ext cx="438" cy="626"/>
              <a:chOff x="4512" y="2880"/>
              <a:chExt cx="438" cy="626"/>
            </a:xfrm>
          </p:grpSpPr>
          <p:grpSp>
            <p:nvGrpSpPr>
              <p:cNvPr id="288915" name="Group 147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288916" name="Group 14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88917" name="Freeform 14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18" name="Freeform 15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19" name="Freeform 15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20" name="Freeform 15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21" name="Freeform 15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8922" name="Freeform 15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923" name="Freeform 15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924" name="Freeform 15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925" name="Oval 15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926" name="Oval 15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927" name="Oval 15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928" name="Oval 16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8929" name="Oval 16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88930" name="Text Box 162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sp>
          <p:nvSpPr>
            <p:cNvPr id="288931" name="Text Box 163"/>
            <p:cNvSpPr txBox="1">
              <a:spLocks noChangeArrowheads="1"/>
            </p:cNvSpPr>
            <p:nvPr/>
          </p:nvSpPr>
          <p:spPr bwMode="auto">
            <a:xfrm>
              <a:off x="912" y="2688"/>
              <a:ext cx="118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0+0+ </a:t>
              </a:r>
              <a:r>
                <a:rPr lang="en-US" altLang="x-none" sz="3200" i="0"/>
                <a:t>3</a:t>
              </a:r>
              <a:r>
                <a:rPr lang="en-US" altLang="x-none" sz="3200" i="0">
                  <a:solidFill>
                    <a:srgbClr val="FF99FF"/>
                  </a:solidFill>
                </a:rPr>
                <a:t> =3</a:t>
              </a:r>
            </a:p>
          </p:txBody>
        </p:sp>
      </p:grpSp>
      <p:sp>
        <p:nvSpPr>
          <p:cNvPr id="288932" name="Text Box 164"/>
          <p:cNvSpPr txBox="1">
            <a:spLocks noChangeArrowheads="1"/>
          </p:cNvSpPr>
          <p:nvPr/>
        </p:nvSpPr>
        <p:spPr bwMode="auto">
          <a:xfrm>
            <a:off x="2286000" y="685800"/>
            <a:ext cx="52212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Designing Program/Test Cases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8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8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8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88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8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8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8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88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81603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9876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max of nodes = </a:t>
            </a:r>
            <a:r>
              <a:rPr lang="en-US" altLang="x-none" sz="3200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28160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81605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81606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07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81608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81609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10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28161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81612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13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28161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81615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16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81617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81618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19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81620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81621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22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81623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81624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25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28162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81627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28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28162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81630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31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281632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81633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34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281635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81636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37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281638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81639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640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28164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4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1653" name="Group 53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81654" name="Freeform 5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5" name="Freeform 5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6" name="Freeform 5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7" name="Freeform 5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8" name="Freeform 5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59" name="Freeform 5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1660" name="Group 60"/>
          <p:cNvGrpSpPr>
            <a:grpSpLocks/>
          </p:cNvGrpSpPr>
          <p:nvPr/>
        </p:nvGrpSpPr>
        <p:grpSpPr bwMode="auto">
          <a:xfrm>
            <a:off x="73025" y="1706563"/>
            <a:ext cx="8461375" cy="4999037"/>
            <a:chOff x="46" y="1075"/>
            <a:chExt cx="5330" cy="3149"/>
          </a:xfrm>
        </p:grpSpPr>
        <p:sp>
          <p:nvSpPr>
            <p:cNvPr id="281661" name="Freeform 61"/>
            <p:cNvSpPr>
              <a:spLocks/>
            </p:cNvSpPr>
            <p:nvPr/>
          </p:nvSpPr>
          <p:spPr bwMode="auto">
            <a:xfrm>
              <a:off x="46" y="2349"/>
              <a:ext cx="2925" cy="1486"/>
            </a:xfrm>
            <a:custGeom>
              <a:avLst/>
              <a:gdLst>
                <a:gd name="T0" fmla="*/ 1488 w 2928"/>
                <a:gd name="T1" fmla="*/ 0 h 1488"/>
                <a:gd name="T2" fmla="*/ 0 w 2928"/>
                <a:gd name="T3" fmla="*/ 1200 h 1488"/>
                <a:gd name="T4" fmla="*/ 288 w 2928"/>
                <a:gd name="T5" fmla="*/ 1488 h 1488"/>
                <a:gd name="T6" fmla="*/ 2592 w 2928"/>
                <a:gd name="T7" fmla="*/ 1488 h 1488"/>
                <a:gd name="T8" fmla="*/ 2928 w 2928"/>
                <a:gd name="T9" fmla="*/ 1104 h 1488"/>
                <a:gd name="T10" fmla="*/ 1488 w 2928"/>
                <a:gd name="T11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1662" name="Freeform 62"/>
            <p:cNvSpPr>
              <a:spLocks/>
            </p:cNvSpPr>
            <p:nvPr/>
          </p:nvSpPr>
          <p:spPr bwMode="auto">
            <a:xfrm>
              <a:off x="3264" y="2256"/>
              <a:ext cx="2112" cy="1968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1663" name="Group 63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81664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81665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66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67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68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69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70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1671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2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3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1674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1675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1676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1677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281678" name="Text Box 78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8</a:t>
              </a:r>
            </a:p>
          </p:txBody>
        </p:sp>
        <p:grpSp>
          <p:nvGrpSpPr>
            <p:cNvPr id="281679" name="Group 79"/>
            <p:cNvGrpSpPr>
              <a:grpSpLocks/>
            </p:cNvGrpSpPr>
            <p:nvPr/>
          </p:nvGrpSpPr>
          <p:grpSpPr bwMode="auto">
            <a:xfrm flipH="1">
              <a:off x="4758" y="1918"/>
              <a:ext cx="240" cy="626"/>
              <a:chOff x="2308" y="1513"/>
              <a:chExt cx="1162" cy="2570"/>
            </a:xfrm>
          </p:grpSpPr>
          <p:grpSp>
            <p:nvGrpSpPr>
              <p:cNvPr id="281680" name="Group 8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81681" name="Freeform 8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82" name="Freeform 8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83" name="Freeform 8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84" name="Freeform 8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85" name="Freeform 8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86" name="Freeform 8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1687" name="Freeform 8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88" name="Freeform 8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89" name="Oval 8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1690" name="Oval 9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1691" name="Oval 9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1692" name="Oval 9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1693" name="Oval 9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281694" name="Text Box 94"/>
            <p:cNvSpPr txBox="1">
              <a:spLocks noChangeArrowheads="1"/>
            </p:cNvSpPr>
            <p:nvPr/>
          </p:nvSpPr>
          <p:spPr bwMode="auto">
            <a:xfrm>
              <a:off x="5084" y="193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9</a:t>
              </a:r>
            </a:p>
          </p:txBody>
        </p:sp>
        <p:sp>
          <p:nvSpPr>
            <p:cNvPr id="281695" name="Text Box 9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help from friends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1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1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6387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8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6389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16390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1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16393" name="Rectangle 9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6394" name="Text Box 10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82627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3749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max of nodes</a:t>
            </a:r>
          </a:p>
        </p:txBody>
      </p:sp>
      <p:grpSp>
        <p:nvGrpSpPr>
          <p:cNvPr id="282628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8262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82630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31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8263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8263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3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282635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82636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37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282638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8263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4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82641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82642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43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8264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8264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4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8264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82648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49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282650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8265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5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282653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82654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55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282656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8265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5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28265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82660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61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28266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8266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66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282665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66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67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68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69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70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71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72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73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74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75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676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2677" name="Freeform 53"/>
          <p:cNvSpPr>
            <a:spLocks/>
          </p:cNvSpPr>
          <p:nvPr/>
        </p:nvSpPr>
        <p:spPr bwMode="auto">
          <a:xfrm>
            <a:off x="73025" y="3736975"/>
            <a:ext cx="4643438" cy="2359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78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1152 w 2112"/>
              <a:gd name="T1" fmla="*/ 0 h 1968"/>
              <a:gd name="T2" fmla="*/ 0 w 2112"/>
              <a:gd name="T3" fmla="*/ 864 h 1968"/>
              <a:gd name="T4" fmla="*/ 288 w 2112"/>
              <a:gd name="T5" fmla="*/ 1968 h 1968"/>
              <a:gd name="T6" fmla="*/ 2064 w 2112"/>
              <a:gd name="T7" fmla="*/ 1968 h 1968"/>
              <a:gd name="T8" fmla="*/ 2112 w 2112"/>
              <a:gd name="T9" fmla="*/ 432 h 1968"/>
              <a:gd name="T10" fmla="*/ 1152 w 2112"/>
              <a:gd name="T11" fmla="*/ 0 h 1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79" name="Text Box 55"/>
          <p:cNvSpPr txBox="1">
            <a:spLocks noChangeArrowheads="1"/>
          </p:cNvSpPr>
          <p:nvPr/>
        </p:nvSpPr>
        <p:spPr bwMode="auto">
          <a:xfrm>
            <a:off x="1219200" y="1466850"/>
            <a:ext cx="7951788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max( max on left, max on right, value at root)</a:t>
            </a:r>
          </a:p>
          <a:p>
            <a:pPr algn="l"/>
            <a:r>
              <a:rPr lang="en-US" altLang="x-none" sz="3200" i="0"/>
              <a:t>= max( </a:t>
            </a:r>
            <a:r>
              <a:rPr lang="en-US" altLang="x-none" sz="3200" i="0">
                <a:solidFill>
                  <a:srgbClr val="FF99FF"/>
                </a:solidFill>
              </a:rPr>
              <a:t>8</a:t>
            </a:r>
            <a:r>
              <a:rPr lang="en-US" altLang="x-none" sz="3200" i="0"/>
              <a:t>, </a:t>
            </a:r>
            <a:r>
              <a:rPr lang="en-US" altLang="x-none" sz="3200" i="0">
                <a:solidFill>
                  <a:srgbClr val="FF99FF"/>
                </a:solidFill>
              </a:rPr>
              <a:t>9</a:t>
            </a:r>
            <a:r>
              <a:rPr lang="en-US" altLang="x-none" sz="3200" i="0"/>
              <a:t>, 3) = </a:t>
            </a:r>
            <a:r>
              <a:rPr lang="en-US" altLang="x-none" sz="3200" i="0">
                <a:solidFill>
                  <a:srgbClr val="FF99FF"/>
                </a:solidFill>
              </a:rPr>
              <a:t>9</a:t>
            </a:r>
          </a:p>
        </p:txBody>
      </p:sp>
      <p:grpSp>
        <p:nvGrpSpPr>
          <p:cNvPr id="282680" name="Group 56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282681" name="Group 57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282682" name="Group 5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82683" name="Freeform 5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84" name="Freeform 6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85" name="Freeform 6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86" name="Freeform 6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87" name="Freeform 6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88" name="Freeform 6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689" name="Freeform 6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90" name="Freeform 6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91" name="Oval 6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2692" name="Oval 6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2693" name="Oval 6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2694" name="Oval 7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82695" name="Oval 7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282696" name="Text Box 72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8</a:t>
              </a:r>
            </a:p>
          </p:txBody>
        </p:sp>
      </p:grpSp>
      <p:grpSp>
        <p:nvGrpSpPr>
          <p:cNvPr id="282697" name="Group 73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282698" name="Group 74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82699" name="Freeform 75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00" name="Freeform 76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01" name="Freeform 77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02" name="Freeform 78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03" name="Freeform 79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704" name="Freeform 80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2705" name="Freeform 81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06" name="Freeform 82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07" name="Oval 83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82708" name="Oval 84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82709" name="Oval 85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82710" name="Oval 86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82711" name="Oval 87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82712" name="Text Box 88"/>
          <p:cNvSpPr txBox="1">
            <a:spLocks noChangeArrowheads="1"/>
          </p:cNvSpPr>
          <p:nvPr/>
        </p:nvSpPr>
        <p:spPr bwMode="auto">
          <a:xfrm>
            <a:off x="8070850" y="30638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9</a:t>
            </a:r>
          </a:p>
        </p:txBody>
      </p:sp>
      <p:grpSp>
        <p:nvGrpSpPr>
          <p:cNvPr id="282713" name="Group 89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82714" name="Freeform 9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15" name="Freeform 9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16" name="Freeform 9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17" name="Freeform 9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18" name="Freeform 9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2719" name="Freeform 9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83651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Base Case </a:t>
            </a:r>
            <a:r>
              <a:rPr lang="en-US" altLang="x-none" sz="3200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28365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8365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8365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5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8365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8365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5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28365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8366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6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28366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8366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6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8366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8366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6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8366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8366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7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8367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8367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7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28367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8367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7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28367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8367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7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28368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8368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8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28368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8368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8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28368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8368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368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28368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69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370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3701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29876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max of nodes = </a:t>
            </a:r>
            <a:r>
              <a:rPr lang="en-US" altLang="x-none" sz="3200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283702" name="Group 54"/>
          <p:cNvGrpSpPr>
            <a:grpSpLocks/>
          </p:cNvGrpSpPr>
          <p:nvPr/>
        </p:nvGrpSpPr>
        <p:grpSpPr bwMode="auto">
          <a:xfrm>
            <a:off x="2447925" y="4568825"/>
            <a:ext cx="1644650" cy="1527175"/>
            <a:chOff x="2064" y="2878"/>
            <a:chExt cx="1036" cy="962"/>
          </a:xfrm>
        </p:grpSpPr>
        <p:sp>
          <p:nvSpPr>
            <p:cNvPr id="283703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3704" name="Group 56"/>
            <p:cNvGrpSpPr>
              <a:grpSpLocks/>
            </p:cNvGrpSpPr>
            <p:nvPr/>
          </p:nvGrpSpPr>
          <p:grpSpPr bwMode="auto">
            <a:xfrm>
              <a:off x="2544" y="2878"/>
              <a:ext cx="556" cy="626"/>
              <a:chOff x="768" y="2064"/>
              <a:chExt cx="556" cy="626"/>
            </a:xfrm>
          </p:grpSpPr>
          <p:grpSp>
            <p:nvGrpSpPr>
              <p:cNvPr id="283705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283706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83707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3708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3709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3710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3711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3712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3713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14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15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3716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3717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3718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83719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83720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3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/>
                  <a:t>?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3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3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Text Box 2"/>
          <p:cNvSpPr txBox="1">
            <a:spLocks noChangeArrowheads="1"/>
          </p:cNvSpPr>
          <p:nvPr/>
        </p:nvSpPr>
        <p:spPr bwMode="auto">
          <a:xfrm>
            <a:off x="1812925" y="1725613"/>
            <a:ext cx="23177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3+4+2+8+…</a:t>
            </a:r>
          </a:p>
        </p:txBody>
      </p:sp>
      <p:sp>
        <p:nvSpPr>
          <p:cNvPr id="285699" name="Line 3"/>
          <p:cNvSpPr>
            <a:spLocks noChangeShapeType="1"/>
          </p:cNvSpPr>
          <p:nvPr/>
        </p:nvSpPr>
        <p:spPr bwMode="auto">
          <a:xfrm>
            <a:off x="3657600" y="2239963"/>
            <a:ext cx="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00" name="Text Box 4"/>
          <p:cNvSpPr txBox="1">
            <a:spLocks noChangeArrowheads="1"/>
          </p:cNvSpPr>
          <p:nvPr/>
        </p:nvSpPr>
        <p:spPr bwMode="auto">
          <a:xfrm>
            <a:off x="3803650" y="2239963"/>
            <a:ext cx="28257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Sum so far is 17</a:t>
            </a:r>
          </a:p>
        </p:txBody>
      </p:sp>
      <p:sp>
        <p:nvSpPr>
          <p:cNvPr id="285701" name="Line 5"/>
          <p:cNvSpPr>
            <a:spLocks noChangeShapeType="1"/>
          </p:cNvSpPr>
          <p:nvPr/>
        </p:nvSpPr>
        <p:spPr bwMode="auto">
          <a:xfrm>
            <a:off x="1828800" y="2925763"/>
            <a:ext cx="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5702" name="Text Box 6"/>
          <p:cNvSpPr txBox="1">
            <a:spLocks noChangeArrowheads="1"/>
          </p:cNvSpPr>
          <p:nvPr/>
        </p:nvSpPr>
        <p:spPr bwMode="auto">
          <a:xfrm>
            <a:off x="1965325" y="2925763"/>
            <a:ext cx="23177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Sum so far is</a:t>
            </a:r>
          </a:p>
        </p:txBody>
      </p:sp>
      <p:sp>
        <p:nvSpPr>
          <p:cNvPr id="285703" name="Text Box 7"/>
          <p:cNvSpPr txBox="1">
            <a:spLocks noChangeArrowheads="1"/>
          </p:cNvSpPr>
          <p:nvPr/>
        </p:nvSpPr>
        <p:spPr bwMode="auto">
          <a:xfrm>
            <a:off x="4337050" y="2925763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0</a:t>
            </a:r>
          </a:p>
        </p:txBody>
      </p:sp>
      <p:sp>
        <p:nvSpPr>
          <p:cNvPr id="285704" name="Text Box 8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85705" name="Text Box 9"/>
          <p:cNvSpPr txBox="1">
            <a:spLocks noChangeArrowheads="1"/>
          </p:cNvSpPr>
          <p:nvPr/>
        </p:nvSpPr>
        <p:spPr bwMode="auto">
          <a:xfrm>
            <a:off x="2193925" y="3829050"/>
            <a:ext cx="5969000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NewSum = OldSum + nextElement</a:t>
            </a:r>
          </a:p>
          <a:p>
            <a:pPr algn="l"/>
            <a:r>
              <a:rPr lang="en-US" altLang="x-none" sz="3200" i="0"/>
              <a:t>                =      0       +         3</a:t>
            </a:r>
          </a:p>
          <a:p>
            <a:pPr algn="l"/>
            <a:r>
              <a:rPr lang="en-US" altLang="x-none" sz="3200" i="0"/>
              <a:t>                =               3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5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5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5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5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5703" grpId="0" autoUpdateAnimBg="0"/>
      <p:bldP spid="285705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Text Box 2"/>
          <p:cNvSpPr txBox="1">
            <a:spLocks noChangeArrowheads="1"/>
          </p:cNvSpPr>
          <p:nvPr/>
        </p:nvSpPr>
        <p:spPr bwMode="auto">
          <a:xfrm>
            <a:off x="1827213" y="1739900"/>
            <a:ext cx="2216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3*4*2*3*…</a:t>
            </a:r>
          </a:p>
        </p:txBody>
      </p:sp>
      <p:sp>
        <p:nvSpPr>
          <p:cNvPr id="286723" name="Line 3"/>
          <p:cNvSpPr>
            <a:spLocks noChangeShapeType="1"/>
          </p:cNvSpPr>
          <p:nvPr/>
        </p:nvSpPr>
        <p:spPr bwMode="auto">
          <a:xfrm>
            <a:off x="3671888" y="2254250"/>
            <a:ext cx="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24" name="Text Box 4"/>
          <p:cNvSpPr txBox="1">
            <a:spLocks noChangeArrowheads="1"/>
          </p:cNvSpPr>
          <p:nvPr/>
        </p:nvSpPr>
        <p:spPr bwMode="auto">
          <a:xfrm>
            <a:off x="3665538" y="2254250"/>
            <a:ext cx="334486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Product so far is 72</a:t>
            </a:r>
          </a:p>
        </p:txBody>
      </p:sp>
      <p:sp>
        <p:nvSpPr>
          <p:cNvPr id="286725" name="Line 5"/>
          <p:cNvSpPr>
            <a:spLocks noChangeShapeType="1"/>
          </p:cNvSpPr>
          <p:nvPr/>
        </p:nvSpPr>
        <p:spPr bwMode="auto">
          <a:xfrm>
            <a:off x="1843088" y="2940050"/>
            <a:ext cx="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26" name="Text Box 6"/>
          <p:cNvSpPr txBox="1">
            <a:spLocks noChangeArrowheads="1"/>
          </p:cNvSpPr>
          <p:nvPr/>
        </p:nvSpPr>
        <p:spPr bwMode="auto">
          <a:xfrm>
            <a:off x="1963738" y="2970213"/>
            <a:ext cx="283686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Product so far is</a:t>
            </a:r>
          </a:p>
        </p:txBody>
      </p:sp>
      <p:sp>
        <p:nvSpPr>
          <p:cNvPr id="286727" name="Text Box 7"/>
          <p:cNvSpPr txBox="1">
            <a:spLocks noChangeArrowheads="1"/>
          </p:cNvSpPr>
          <p:nvPr/>
        </p:nvSpPr>
        <p:spPr bwMode="auto">
          <a:xfrm>
            <a:off x="4808538" y="2970213"/>
            <a:ext cx="3873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1</a:t>
            </a:r>
          </a:p>
        </p:txBody>
      </p:sp>
      <p:sp>
        <p:nvSpPr>
          <p:cNvPr id="286728" name="Text Box 8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86729" name="Text Box 9"/>
          <p:cNvSpPr txBox="1">
            <a:spLocks noChangeArrowheads="1"/>
          </p:cNvSpPr>
          <p:nvPr/>
        </p:nvSpPr>
        <p:spPr bwMode="auto">
          <a:xfrm>
            <a:off x="2193925" y="3827463"/>
            <a:ext cx="6022975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NewProd = OldProd </a:t>
            </a:r>
            <a:r>
              <a:rPr lang="en-US" altLang="x-none" sz="3200" i="0">
                <a:ea typeface="Arial" charset="0"/>
                <a:cs typeface="Arial" charset="0"/>
              </a:rPr>
              <a:t>×</a:t>
            </a:r>
            <a:r>
              <a:rPr lang="en-US" altLang="x-none" sz="3200" i="0"/>
              <a:t> nextElement</a:t>
            </a:r>
          </a:p>
          <a:p>
            <a:pPr algn="l"/>
            <a:r>
              <a:rPr lang="en-US" altLang="x-none" sz="3200" i="0"/>
              <a:t>                =      1        </a:t>
            </a:r>
            <a:r>
              <a:rPr lang="en-US" altLang="x-none" sz="3200" i="0">
                <a:ea typeface="Arial" charset="0"/>
                <a:cs typeface="Arial" charset="0"/>
              </a:rPr>
              <a:t>×</a:t>
            </a:r>
            <a:r>
              <a:rPr lang="en-US" altLang="x-none" sz="3200" i="0"/>
              <a:t>         3</a:t>
            </a:r>
          </a:p>
          <a:p>
            <a:pPr algn="l"/>
            <a:r>
              <a:rPr lang="en-US" altLang="x-none" sz="3200" i="0"/>
              <a:t>                =                3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6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6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27" grpId="0" autoUpdateAnimBg="0"/>
      <p:bldP spid="286729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38" name="Text Box 2"/>
          <p:cNvSpPr txBox="1">
            <a:spLocks noChangeArrowheads="1"/>
          </p:cNvSpPr>
          <p:nvPr/>
        </p:nvSpPr>
        <p:spPr bwMode="auto">
          <a:xfrm>
            <a:off x="1827213" y="1787525"/>
            <a:ext cx="4703762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True and True and False and …</a:t>
            </a:r>
          </a:p>
        </p:txBody>
      </p:sp>
      <p:sp>
        <p:nvSpPr>
          <p:cNvPr id="577539" name="Line 3"/>
          <p:cNvSpPr>
            <a:spLocks noChangeShapeType="1"/>
          </p:cNvSpPr>
          <p:nvPr/>
        </p:nvSpPr>
        <p:spPr bwMode="auto">
          <a:xfrm>
            <a:off x="4025900" y="2254250"/>
            <a:ext cx="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7540" name="Text Box 4"/>
          <p:cNvSpPr txBox="1">
            <a:spLocks noChangeArrowheads="1"/>
          </p:cNvSpPr>
          <p:nvPr/>
        </p:nvSpPr>
        <p:spPr bwMode="auto">
          <a:xfrm>
            <a:off x="4087813" y="2254250"/>
            <a:ext cx="429418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Conclusion so far is True</a:t>
            </a:r>
          </a:p>
        </p:txBody>
      </p:sp>
      <p:sp>
        <p:nvSpPr>
          <p:cNvPr id="577541" name="Line 5"/>
          <p:cNvSpPr>
            <a:spLocks noChangeShapeType="1"/>
          </p:cNvSpPr>
          <p:nvPr/>
        </p:nvSpPr>
        <p:spPr bwMode="auto">
          <a:xfrm>
            <a:off x="1843088" y="2940050"/>
            <a:ext cx="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7542" name="Text Box 6"/>
          <p:cNvSpPr txBox="1">
            <a:spLocks noChangeArrowheads="1"/>
          </p:cNvSpPr>
          <p:nvPr/>
        </p:nvSpPr>
        <p:spPr bwMode="auto">
          <a:xfrm>
            <a:off x="1963738" y="3017838"/>
            <a:ext cx="30162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Conclusion so far is</a:t>
            </a:r>
          </a:p>
        </p:txBody>
      </p:sp>
      <p:sp>
        <p:nvSpPr>
          <p:cNvPr id="577543" name="Text Box 7"/>
          <p:cNvSpPr txBox="1">
            <a:spLocks noChangeArrowheads="1"/>
          </p:cNvSpPr>
          <p:nvPr/>
        </p:nvSpPr>
        <p:spPr bwMode="auto">
          <a:xfrm>
            <a:off x="5240338" y="3017838"/>
            <a:ext cx="8556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True</a:t>
            </a:r>
          </a:p>
        </p:txBody>
      </p:sp>
      <p:sp>
        <p:nvSpPr>
          <p:cNvPr id="577544" name="Text Box 8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577545" name="Text Box 9"/>
          <p:cNvSpPr txBox="1">
            <a:spLocks noChangeArrowheads="1"/>
          </p:cNvSpPr>
          <p:nvPr/>
        </p:nvSpPr>
        <p:spPr bwMode="auto">
          <a:xfrm>
            <a:off x="2193925" y="3829050"/>
            <a:ext cx="6372225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NewProd = OldProd </a:t>
            </a:r>
            <a:r>
              <a:rPr lang="en-US" altLang="x-none" sz="3200" i="0">
                <a:ea typeface="Arial" charset="0"/>
                <a:cs typeface="Arial" charset="0"/>
              </a:rPr>
              <a:t>and</a:t>
            </a:r>
            <a:r>
              <a:rPr lang="en-US" altLang="x-none" sz="3200" i="0"/>
              <a:t> nextElement</a:t>
            </a:r>
          </a:p>
          <a:p>
            <a:pPr algn="l"/>
            <a:r>
              <a:rPr lang="en-US" altLang="x-none" sz="3200" i="0"/>
              <a:t>                =      True  </a:t>
            </a:r>
            <a:r>
              <a:rPr lang="en-US" altLang="x-none" sz="3200" i="0">
                <a:ea typeface="Arial" charset="0"/>
                <a:cs typeface="Arial" charset="0"/>
              </a:rPr>
              <a:t>and</a:t>
            </a:r>
            <a:r>
              <a:rPr lang="en-US" altLang="x-none" sz="3200" i="0"/>
              <a:t>  True</a:t>
            </a:r>
          </a:p>
          <a:p>
            <a:pPr algn="l"/>
            <a:r>
              <a:rPr lang="en-US" altLang="x-none" sz="3200" i="0"/>
              <a:t>                =              True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7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7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7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7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7543" grpId="0" autoUpdateAnimBg="0"/>
      <p:bldP spid="577545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Text Box 2"/>
          <p:cNvSpPr txBox="1">
            <a:spLocks noChangeArrowheads="1"/>
          </p:cNvSpPr>
          <p:nvPr/>
        </p:nvSpPr>
        <p:spPr bwMode="auto">
          <a:xfrm>
            <a:off x="1827213" y="1739900"/>
            <a:ext cx="26908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Max(3,4,2,3,…</a:t>
            </a:r>
          </a:p>
        </p:txBody>
      </p:sp>
      <p:sp>
        <p:nvSpPr>
          <p:cNvPr id="287747" name="Line 3"/>
          <p:cNvSpPr>
            <a:spLocks noChangeShapeType="1"/>
          </p:cNvSpPr>
          <p:nvPr/>
        </p:nvSpPr>
        <p:spPr bwMode="auto">
          <a:xfrm>
            <a:off x="4114800" y="2254250"/>
            <a:ext cx="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48" name="Text Box 4"/>
          <p:cNvSpPr txBox="1">
            <a:spLocks noChangeArrowheads="1"/>
          </p:cNvSpPr>
          <p:nvPr/>
        </p:nvSpPr>
        <p:spPr bwMode="auto">
          <a:xfrm>
            <a:off x="4176713" y="2254250"/>
            <a:ext cx="26241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Max so far is 4</a:t>
            </a:r>
          </a:p>
        </p:txBody>
      </p:sp>
      <p:sp>
        <p:nvSpPr>
          <p:cNvPr id="287749" name="Line 5"/>
          <p:cNvSpPr>
            <a:spLocks noChangeShapeType="1"/>
          </p:cNvSpPr>
          <p:nvPr/>
        </p:nvSpPr>
        <p:spPr bwMode="auto">
          <a:xfrm>
            <a:off x="1843088" y="2940050"/>
            <a:ext cx="0" cy="609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7750" name="Text Box 6"/>
          <p:cNvSpPr txBox="1">
            <a:spLocks noChangeArrowheads="1"/>
          </p:cNvSpPr>
          <p:nvPr/>
        </p:nvSpPr>
        <p:spPr bwMode="auto">
          <a:xfrm>
            <a:off x="1963738" y="2970213"/>
            <a:ext cx="23193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Max so far is</a:t>
            </a:r>
          </a:p>
        </p:txBody>
      </p:sp>
      <p:sp>
        <p:nvSpPr>
          <p:cNvPr id="287751" name="Text Box 7"/>
          <p:cNvSpPr txBox="1">
            <a:spLocks noChangeArrowheads="1"/>
          </p:cNvSpPr>
          <p:nvPr/>
        </p:nvSpPr>
        <p:spPr bwMode="auto">
          <a:xfrm>
            <a:off x="4267200" y="2879725"/>
            <a:ext cx="715963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4000" i="0"/>
              <a:t>-</a:t>
            </a:r>
            <a:r>
              <a:rPr lang="en-US" altLang="x-none" sz="4000" i="0">
                <a:latin typeface="Symbol" charset="2"/>
              </a:rPr>
              <a:t>¥</a:t>
            </a:r>
          </a:p>
        </p:txBody>
      </p:sp>
      <p:sp>
        <p:nvSpPr>
          <p:cNvPr id="287752" name="Text Box 8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87753" name="Text Box 9"/>
          <p:cNvSpPr txBox="1">
            <a:spLocks noChangeArrowheads="1"/>
          </p:cNvSpPr>
          <p:nvPr/>
        </p:nvSpPr>
        <p:spPr bwMode="auto">
          <a:xfrm>
            <a:off x="2193925" y="3829050"/>
            <a:ext cx="6815138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NewMax = max(OldMax, next Element)</a:t>
            </a:r>
          </a:p>
          <a:p>
            <a:pPr algn="l"/>
            <a:r>
              <a:rPr lang="en-US" altLang="x-none" sz="3200" i="0"/>
              <a:t>                = max(    -</a:t>
            </a:r>
            <a:r>
              <a:rPr lang="en-US" altLang="x-none" sz="3200" i="0">
                <a:latin typeface="Symbol" charset="2"/>
              </a:rPr>
              <a:t>¥</a:t>
            </a:r>
            <a:r>
              <a:rPr lang="en-US" altLang="x-none" sz="3200" i="0"/>
              <a:t>     ,         3           )</a:t>
            </a:r>
          </a:p>
          <a:p>
            <a:pPr algn="l"/>
            <a:r>
              <a:rPr lang="en-US" altLang="x-none" sz="3200" i="0"/>
              <a:t>                =                      3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7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7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7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7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7751" grpId="0" autoUpdateAnimBg="0"/>
      <p:bldP spid="287753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284679" name="Picture 7" descr="02-22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905000"/>
            <a:ext cx="8763000" cy="3594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75107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963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height of tree = </a:t>
            </a:r>
            <a:r>
              <a:rPr lang="en-US" altLang="x-none" sz="3200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175108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7510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75110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11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7511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7511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1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75115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75116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17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75118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7511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2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75121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75122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23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512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7512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2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512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75128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29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75130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7513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3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75133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75134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35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75136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7513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3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7513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75140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41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7514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7514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4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75145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6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7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8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9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0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1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2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3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4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5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6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5157" name="Group 53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175158" name="Freeform 5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9" name="Freeform 5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0" name="Freeform 5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1" name="Freeform 5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2" name="Freeform 5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3" name="Freeform 5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5164" name="Group 60"/>
          <p:cNvGrpSpPr>
            <a:grpSpLocks/>
          </p:cNvGrpSpPr>
          <p:nvPr/>
        </p:nvGrpSpPr>
        <p:grpSpPr bwMode="auto">
          <a:xfrm>
            <a:off x="73025" y="1706563"/>
            <a:ext cx="8461375" cy="4999037"/>
            <a:chOff x="46" y="1075"/>
            <a:chExt cx="5330" cy="3149"/>
          </a:xfrm>
        </p:grpSpPr>
        <p:sp>
          <p:nvSpPr>
            <p:cNvPr id="175165" name="Freeform 61"/>
            <p:cNvSpPr>
              <a:spLocks/>
            </p:cNvSpPr>
            <p:nvPr/>
          </p:nvSpPr>
          <p:spPr bwMode="auto">
            <a:xfrm>
              <a:off x="46" y="2349"/>
              <a:ext cx="2925" cy="1486"/>
            </a:xfrm>
            <a:custGeom>
              <a:avLst/>
              <a:gdLst>
                <a:gd name="T0" fmla="*/ 1488 w 2928"/>
                <a:gd name="T1" fmla="*/ 0 h 1488"/>
                <a:gd name="T2" fmla="*/ 0 w 2928"/>
                <a:gd name="T3" fmla="*/ 1200 h 1488"/>
                <a:gd name="T4" fmla="*/ 288 w 2928"/>
                <a:gd name="T5" fmla="*/ 1488 h 1488"/>
                <a:gd name="T6" fmla="*/ 2592 w 2928"/>
                <a:gd name="T7" fmla="*/ 1488 h 1488"/>
                <a:gd name="T8" fmla="*/ 2928 w 2928"/>
                <a:gd name="T9" fmla="*/ 1104 h 1488"/>
                <a:gd name="T10" fmla="*/ 1488 w 2928"/>
                <a:gd name="T11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6" name="Freeform 62"/>
            <p:cNvSpPr>
              <a:spLocks/>
            </p:cNvSpPr>
            <p:nvPr/>
          </p:nvSpPr>
          <p:spPr bwMode="auto">
            <a:xfrm>
              <a:off x="3264" y="2256"/>
              <a:ext cx="2112" cy="1968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67" name="Group 63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175168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75169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70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71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72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73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74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175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76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77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78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79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80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81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75182" name="Text Box 78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3</a:t>
              </a:r>
            </a:p>
          </p:txBody>
        </p:sp>
        <p:grpSp>
          <p:nvGrpSpPr>
            <p:cNvPr id="175183" name="Group 79"/>
            <p:cNvGrpSpPr>
              <a:grpSpLocks/>
            </p:cNvGrpSpPr>
            <p:nvPr/>
          </p:nvGrpSpPr>
          <p:grpSpPr bwMode="auto">
            <a:xfrm flipH="1">
              <a:off x="4758" y="1918"/>
              <a:ext cx="240" cy="626"/>
              <a:chOff x="2308" y="1513"/>
              <a:chExt cx="1162" cy="2570"/>
            </a:xfrm>
          </p:grpSpPr>
          <p:grpSp>
            <p:nvGrpSpPr>
              <p:cNvPr id="175184" name="Group 8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75185" name="Freeform 8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6" name="Freeform 8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7" name="Freeform 8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8" name="Freeform 8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9" name="Freeform 8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0" name="Freeform 8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191" name="Freeform 8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2" name="Freeform 8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3" name="Oval 8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94" name="Oval 9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95" name="Oval 9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96" name="Oval 9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5197" name="Oval 9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75198" name="Text Box 94"/>
            <p:cNvSpPr txBox="1">
              <a:spLocks noChangeArrowheads="1"/>
            </p:cNvSpPr>
            <p:nvPr/>
          </p:nvSpPr>
          <p:spPr bwMode="auto">
            <a:xfrm>
              <a:off x="5084" y="193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4</a:t>
              </a:r>
            </a:p>
          </p:txBody>
        </p:sp>
        <p:sp>
          <p:nvSpPr>
            <p:cNvPr id="175199" name="Text Box 9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help from friends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5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5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76131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3526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height of tree</a:t>
            </a:r>
          </a:p>
        </p:txBody>
      </p:sp>
      <p:grpSp>
        <p:nvGrpSpPr>
          <p:cNvPr id="17613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7613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7613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3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7613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7613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3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7613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7614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4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7614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7614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4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7614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7614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4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614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7614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5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615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7615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5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7615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7615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5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7615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7615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5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7616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7616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6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7616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7616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6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7616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7616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6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7616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8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6181" name="Freeform 53"/>
          <p:cNvSpPr>
            <a:spLocks/>
          </p:cNvSpPr>
          <p:nvPr/>
        </p:nvSpPr>
        <p:spPr bwMode="auto">
          <a:xfrm>
            <a:off x="73025" y="3736975"/>
            <a:ext cx="4643438" cy="2359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82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1152 w 2112"/>
              <a:gd name="T1" fmla="*/ 0 h 1968"/>
              <a:gd name="T2" fmla="*/ 0 w 2112"/>
              <a:gd name="T3" fmla="*/ 864 h 1968"/>
              <a:gd name="T4" fmla="*/ 288 w 2112"/>
              <a:gd name="T5" fmla="*/ 1968 h 1968"/>
              <a:gd name="T6" fmla="*/ 2064 w 2112"/>
              <a:gd name="T7" fmla="*/ 1968 h 1968"/>
              <a:gd name="T8" fmla="*/ 2112 w 2112"/>
              <a:gd name="T9" fmla="*/ 432 h 1968"/>
              <a:gd name="T10" fmla="*/ 1152 w 2112"/>
              <a:gd name="T11" fmla="*/ 0 h 1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83" name="Text Box 55"/>
          <p:cNvSpPr txBox="1">
            <a:spLocks noChangeArrowheads="1"/>
          </p:cNvSpPr>
          <p:nvPr/>
        </p:nvSpPr>
        <p:spPr bwMode="auto">
          <a:xfrm>
            <a:off x="1584325" y="1466850"/>
            <a:ext cx="671195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max(height of left,height on right) + 1</a:t>
            </a:r>
          </a:p>
          <a:p>
            <a:pPr algn="l"/>
            <a:r>
              <a:rPr lang="en-US" altLang="x-none" sz="3200" i="0"/>
              <a:t>= max(</a:t>
            </a:r>
            <a:r>
              <a:rPr lang="en-US" altLang="x-none" sz="3200" i="0">
                <a:solidFill>
                  <a:srgbClr val="FF99FF"/>
                </a:solidFill>
              </a:rPr>
              <a:t>3</a:t>
            </a:r>
            <a:r>
              <a:rPr lang="en-US" altLang="x-none" sz="3200" i="0"/>
              <a:t>,</a:t>
            </a:r>
            <a:r>
              <a:rPr lang="en-US" altLang="x-none" sz="3200" i="0">
                <a:solidFill>
                  <a:srgbClr val="FF99FF"/>
                </a:solidFill>
              </a:rPr>
              <a:t>4)</a:t>
            </a:r>
            <a:r>
              <a:rPr lang="en-US" altLang="x-none" sz="3200" i="0"/>
              <a:t> + 1 = </a:t>
            </a:r>
            <a:r>
              <a:rPr lang="en-US" altLang="x-none" sz="3200" i="0">
                <a:solidFill>
                  <a:srgbClr val="FF99FF"/>
                </a:solidFill>
              </a:rPr>
              <a:t>5</a:t>
            </a:r>
          </a:p>
        </p:txBody>
      </p:sp>
      <p:grpSp>
        <p:nvGrpSpPr>
          <p:cNvPr id="176184" name="Group 56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176185" name="Group 57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176186" name="Group 5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76187" name="Freeform 5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8" name="Freeform 6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9" name="Freeform 6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90" name="Freeform 6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91" name="Freeform 6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92" name="Freeform 6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6193" name="Freeform 6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4" name="Freeform 6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95" name="Oval 6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6196" name="Oval 6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6197" name="Oval 6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6198" name="Oval 7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6199" name="Oval 7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76200" name="Text Box 72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3</a:t>
              </a:r>
            </a:p>
          </p:txBody>
        </p:sp>
      </p:grpSp>
      <p:grpSp>
        <p:nvGrpSpPr>
          <p:cNvPr id="176201" name="Group 73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176202" name="Group 74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76203" name="Freeform 75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4" name="Freeform 76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5" name="Freeform 77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6" name="Freeform 78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7" name="Freeform 79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8" name="Freeform 80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6209" name="Freeform 81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0" name="Freeform 82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1" name="Oval 83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76212" name="Oval 84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76213" name="Oval 85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76214" name="Oval 86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76215" name="Oval 87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176216" name="Text Box 88"/>
          <p:cNvSpPr txBox="1">
            <a:spLocks noChangeArrowheads="1"/>
          </p:cNvSpPr>
          <p:nvPr/>
        </p:nvSpPr>
        <p:spPr bwMode="auto">
          <a:xfrm>
            <a:off x="8070850" y="30638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4</a:t>
            </a:r>
          </a:p>
        </p:txBody>
      </p:sp>
      <p:grpSp>
        <p:nvGrpSpPr>
          <p:cNvPr id="176217" name="Group 89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176218" name="Freeform 9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9" name="Freeform 9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0" name="Freeform 9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1" name="Freeform 9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2" name="Freeform 9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3" name="Freeform 9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77155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Base Case </a:t>
            </a:r>
            <a:r>
              <a:rPr lang="en-US" altLang="x-none" sz="3200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177156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77157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77158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59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77160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77161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62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77163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77164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65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77166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77167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68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77169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77170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71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7172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77173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74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7175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77176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77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77178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77179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80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77181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77182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83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77184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77185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86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77187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77188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89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77190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77191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92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77193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4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5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6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7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8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9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0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1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2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3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4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7205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23510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height of tree</a:t>
            </a:r>
          </a:p>
        </p:txBody>
      </p:sp>
      <p:grpSp>
        <p:nvGrpSpPr>
          <p:cNvPr id="177206" name="Group 54"/>
          <p:cNvGrpSpPr>
            <a:grpSpLocks/>
          </p:cNvGrpSpPr>
          <p:nvPr/>
        </p:nvGrpSpPr>
        <p:grpSpPr bwMode="auto">
          <a:xfrm>
            <a:off x="2447925" y="4568825"/>
            <a:ext cx="1644650" cy="1527175"/>
            <a:chOff x="2064" y="2878"/>
            <a:chExt cx="1036" cy="962"/>
          </a:xfrm>
        </p:grpSpPr>
        <p:sp>
          <p:nvSpPr>
            <p:cNvPr id="177207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7208" name="Group 56"/>
            <p:cNvGrpSpPr>
              <a:grpSpLocks/>
            </p:cNvGrpSpPr>
            <p:nvPr/>
          </p:nvGrpSpPr>
          <p:grpSpPr bwMode="auto">
            <a:xfrm>
              <a:off x="2544" y="2878"/>
              <a:ext cx="556" cy="626"/>
              <a:chOff x="768" y="2064"/>
              <a:chExt cx="556" cy="626"/>
            </a:xfrm>
          </p:grpSpPr>
          <p:grpSp>
            <p:nvGrpSpPr>
              <p:cNvPr id="177209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177210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77211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7212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7213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7214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7215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7216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7217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18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19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7220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7221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7222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77223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77224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3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/>
                  <a:t>?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7411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2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7413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17414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5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7416" name="Group 8"/>
          <p:cNvGrpSpPr>
            <a:grpSpLocks/>
          </p:cNvGrpSpPr>
          <p:nvPr/>
        </p:nvGrpSpPr>
        <p:grpSpPr bwMode="auto">
          <a:xfrm>
            <a:off x="3657600" y="4343400"/>
            <a:ext cx="1676400" cy="838200"/>
            <a:chOff x="2304" y="2736"/>
            <a:chExt cx="1056" cy="528"/>
          </a:xfrm>
        </p:grpSpPr>
        <p:sp>
          <p:nvSpPr>
            <p:cNvPr id="17417" name="Rectangle 9"/>
            <p:cNvSpPr>
              <a:spLocks noChangeArrowheads="1"/>
            </p:cNvSpPr>
            <p:nvPr/>
          </p:nvSpPr>
          <p:spPr bwMode="auto">
            <a:xfrm>
              <a:off x="2304" y="2736"/>
              <a:ext cx="1056" cy="528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8" name="Text Box 10"/>
            <p:cNvSpPr txBox="1">
              <a:spLocks noChangeArrowheads="1"/>
            </p:cNvSpPr>
            <p:nvPr/>
          </p:nvSpPr>
          <p:spPr bwMode="auto">
            <a:xfrm>
              <a:off x="2352" y="2736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3</a:t>
              </a:r>
            </a:p>
          </p:txBody>
        </p:sp>
      </p:grpSp>
      <p:sp>
        <p:nvSpPr>
          <p:cNvPr id="17420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7421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3552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5525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5526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27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35528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5529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30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23553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5532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33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23553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5535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36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35537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5538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39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35540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5541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42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35543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5544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45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23554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5547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48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23554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5550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51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235552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5553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54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235555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5556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57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235558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5559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560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23556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6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7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7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7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73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25320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height of tree?</a:t>
            </a:r>
          </a:p>
        </p:txBody>
      </p:sp>
      <p:sp>
        <p:nvSpPr>
          <p:cNvPr id="235575" name="Freeform 55"/>
          <p:cNvSpPr>
            <a:spLocks/>
          </p:cNvSpPr>
          <p:nvPr/>
        </p:nvSpPr>
        <p:spPr bwMode="auto">
          <a:xfrm>
            <a:off x="100013" y="4371975"/>
            <a:ext cx="2630487" cy="1552575"/>
          </a:xfrm>
          <a:custGeom>
            <a:avLst/>
            <a:gdLst>
              <a:gd name="T0" fmla="*/ 915 w 1657"/>
              <a:gd name="T1" fmla="*/ 0 h 978"/>
              <a:gd name="T2" fmla="*/ 0 w 1657"/>
              <a:gd name="T3" fmla="*/ 947 h 978"/>
              <a:gd name="T4" fmla="*/ 1657 w 1657"/>
              <a:gd name="T5" fmla="*/ 978 h 978"/>
              <a:gd name="T6" fmla="*/ 915 w 1657"/>
              <a:gd name="T7" fmla="*/ 0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57" h="978">
                <a:moveTo>
                  <a:pt x="915" y="0"/>
                </a:moveTo>
                <a:lnTo>
                  <a:pt x="0" y="947"/>
                </a:lnTo>
                <a:lnTo>
                  <a:pt x="1657" y="978"/>
                </a:lnTo>
                <a:lnTo>
                  <a:pt x="915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35596" name="Group 76"/>
          <p:cNvGrpSpPr>
            <a:grpSpLocks/>
          </p:cNvGrpSpPr>
          <p:nvPr/>
        </p:nvGrpSpPr>
        <p:grpSpPr bwMode="auto">
          <a:xfrm>
            <a:off x="1828800" y="1520825"/>
            <a:ext cx="381000" cy="993775"/>
            <a:chOff x="288" y="2256"/>
            <a:chExt cx="240" cy="626"/>
          </a:xfrm>
        </p:grpSpPr>
        <p:grpSp>
          <p:nvGrpSpPr>
            <p:cNvPr id="235578" name="Group 58"/>
            <p:cNvGrpSpPr>
              <a:grpSpLocks/>
            </p:cNvGrpSpPr>
            <p:nvPr/>
          </p:nvGrpSpPr>
          <p:grpSpPr bwMode="auto">
            <a:xfrm flipH="1">
              <a:off x="330" y="2311"/>
              <a:ext cx="198" cy="571"/>
              <a:chOff x="2308" y="1740"/>
              <a:chExt cx="957" cy="2343"/>
            </a:xfrm>
          </p:grpSpPr>
          <p:sp>
            <p:nvSpPr>
              <p:cNvPr id="235579" name="Freeform 59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80" name="Freeform 60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81" name="Freeform 61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82" name="Freeform 62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83" name="Freeform 63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584" name="Freeform 64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5585" name="Freeform 65"/>
            <p:cNvSpPr>
              <a:spLocks/>
            </p:cNvSpPr>
            <p:nvPr/>
          </p:nvSpPr>
          <p:spPr bwMode="auto">
            <a:xfrm flipH="1">
              <a:off x="292" y="2263"/>
              <a:ext cx="170" cy="137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6" name="Freeform 66"/>
            <p:cNvSpPr>
              <a:spLocks/>
            </p:cNvSpPr>
            <p:nvPr/>
          </p:nvSpPr>
          <p:spPr bwMode="auto">
            <a:xfrm flipH="1">
              <a:off x="288" y="2256"/>
              <a:ext cx="177" cy="148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7" name="Oval 67"/>
            <p:cNvSpPr>
              <a:spLocks noChangeArrowheads="1"/>
            </p:cNvSpPr>
            <p:nvPr/>
          </p:nvSpPr>
          <p:spPr bwMode="auto">
            <a:xfrm rot="4286940" flipH="1">
              <a:off x="397" y="2347"/>
              <a:ext cx="34" cy="11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35588" name="Oval 68"/>
            <p:cNvSpPr>
              <a:spLocks noChangeArrowheads="1"/>
            </p:cNvSpPr>
            <p:nvPr/>
          </p:nvSpPr>
          <p:spPr bwMode="auto">
            <a:xfrm rot="4286940" flipH="1">
              <a:off x="406" y="2354"/>
              <a:ext cx="20" cy="4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35589" name="Oval 69"/>
            <p:cNvSpPr>
              <a:spLocks noChangeArrowheads="1"/>
            </p:cNvSpPr>
            <p:nvPr/>
          </p:nvSpPr>
          <p:spPr bwMode="auto">
            <a:xfrm rot="4286940" flipH="1">
              <a:off x="407" y="2348"/>
              <a:ext cx="34" cy="1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35590" name="Oval 70"/>
            <p:cNvSpPr>
              <a:spLocks noChangeArrowheads="1"/>
            </p:cNvSpPr>
            <p:nvPr/>
          </p:nvSpPr>
          <p:spPr bwMode="auto">
            <a:xfrm rot="4286940" flipH="1">
              <a:off x="416" y="2354"/>
              <a:ext cx="20" cy="4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35591" name="Oval 71"/>
            <p:cNvSpPr>
              <a:spLocks noChangeArrowheads="1"/>
            </p:cNvSpPr>
            <p:nvPr/>
          </p:nvSpPr>
          <p:spPr bwMode="auto">
            <a:xfrm flipH="1">
              <a:off x="409" y="2396"/>
              <a:ext cx="41" cy="2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35598" name="Text Box 78"/>
          <p:cNvSpPr txBox="1">
            <a:spLocks noChangeArrowheads="1"/>
          </p:cNvSpPr>
          <p:nvPr/>
        </p:nvSpPr>
        <p:spPr bwMode="auto">
          <a:xfrm>
            <a:off x="2236788" y="1524000"/>
            <a:ext cx="305276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2 nodes or 1 edge</a:t>
            </a:r>
          </a:p>
        </p:txBody>
      </p:sp>
      <p:grpSp>
        <p:nvGrpSpPr>
          <p:cNvPr id="235622" name="Group 102"/>
          <p:cNvGrpSpPr>
            <a:grpSpLocks/>
          </p:cNvGrpSpPr>
          <p:nvPr/>
        </p:nvGrpSpPr>
        <p:grpSpPr bwMode="auto">
          <a:xfrm>
            <a:off x="2317750" y="2697163"/>
            <a:ext cx="2762250" cy="3398837"/>
            <a:chOff x="1460" y="1699"/>
            <a:chExt cx="1740" cy="2141"/>
          </a:xfrm>
        </p:grpSpPr>
        <p:grpSp>
          <p:nvGrpSpPr>
            <p:cNvPr id="235620" name="Group 100"/>
            <p:cNvGrpSpPr>
              <a:grpSpLocks/>
            </p:cNvGrpSpPr>
            <p:nvPr/>
          </p:nvGrpSpPr>
          <p:grpSpPr bwMode="auto">
            <a:xfrm>
              <a:off x="1542" y="2676"/>
              <a:ext cx="1658" cy="1164"/>
              <a:chOff x="1542" y="2676"/>
              <a:chExt cx="1658" cy="1164"/>
            </a:xfrm>
          </p:grpSpPr>
          <p:sp>
            <p:nvSpPr>
              <p:cNvPr id="235600" name="Freeform 80"/>
              <p:cNvSpPr>
                <a:spLocks/>
              </p:cNvSpPr>
              <p:nvPr/>
            </p:nvSpPr>
            <p:spPr bwMode="auto">
              <a:xfrm>
                <a:off x="1542" y="3216"/>
                <a:ext cx="672" cy="624"/>
              </a:xfrm>
              <a:custGeom>
                <a:avLst/>
                <a:gdLst>
                  <a:gd name="T0" fmla="*/ 384 w 672"/>
                  <a:gd name="T1" fmla="*/ 0 h 624"/>
                  <a:gd name="T2" fmla="*/ 0 w 672"/>
                  <a:gd name="T3" fmla="*/ 336 h 624"/>
                  <a:gd name="T4" fmla="*/ 432 w 672"/>
                  <a:gd name="T5" fmla="*/ 624 h 624"/>
                  <a:gd name="T6" fmla="*/ 672 w 672"/>
                  <a:gd name="T7" fmla="*/ 240 h 624"/>
                  <a:gd name="T8" fmla="*/ 384 w 672"/>
                  <a:gd name="T9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2" h="624">
                    <a:moveTo>
                      <a:pt x="384" y="0"/>
                    </a:moveTo>
                    <a:lnTo>
                      <a:pt x="0" y="336"/>
                    </a:lnTo>
                    <a:lnTo>
                      <a:pt x="432" y="624"/>
                    </a:lnTo>
                    <a:lnTo>
                      <a:pt x="672" y="240"/>
                    </a:lnTo>
                    <a:lnTo>
                      <a:pt x="384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35619" name="Group 99"/>
              <p:cNvGrpSpPr>
                <a:grpSpLocks/>
              </p:cNvGrpSpPr>
              <p:nvPr/>
            </p:nvGrpSpPr>
            <p:grpSpPr bwMode="auto">
              <a:xfrm>
                <a:off x="1968" y="2676"/>
                <a:ext cx="1232" cy="684"/>
                <a:chOff x="1968" y="2676"/>
                <a:chExt cx="1232" cy="684"/>
              </a:xfrm>
            </p:grpSpPr>
            <p:grpSp>
              <p:nvGrpSpPr>
                <p:cNvPr id="235602" name="Group 82"/>
                <p:cNvGrpSpPr>
                  <a:grpSpLocks/>
                </p:cNvGrpSpPr>
                <p:nvPr/>
              </p:nvGrpSpPr>
              <p:grpSpPr bwMode="auto">
                <a:xfrm flipH="1">
                  <a:off x="1968" y="2676"/>
                  <a:ext cx="240" cy="626"/>
                  <a:chOff x="2308" y="1513"/>
                  <a:chExt cx="1162" cy="2570"/>
                </a:xfrm>
              </p:grpSpPr>
              <p:grpSp>
                <p:nvGrpSpPr>
                  <p:cNvPr id="235603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2308" y="1740"/>
                    <a:ext cx="957" cy="2343"/>
                    <a:chOff x="2308" y="1740"/>
                    <a:chExt cx="957" cy="2343"/>
                  </a:xfrm>
                </p:grpSpPr>
                <p:sp>
                  <p:nvSpPr>
                    <p:cNvPr id="235604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2673" y="1740"/>
                      <a:ext cx="432" cy="485"/>
                    </a:xfrm>
                    <a:custGeom>
                      <a:avLst/>
                      <a:gdLst>
                        <a:gd name="T0" fmla="*/ 123 w 432"/>
                        <a:gd name="T1" fmla="*/ 206 h 485"/>
                        <a:gd name="T2" fmla="*/ 159 w 432"/>
                        <a:gd name="T3" fmla="*/ 53 h 485"/>
                        <a:gd name="T4" fmla="*/ 248 w 432"/>
                        <a:gd name="T5" fmla="*/ 0 h 485"/>
                        <a:gd name="T6" fmla="*/ 335 w 432"/>
                        <a:gd name="T7" fmla="*/ 0 h 485"/>
                        <a:gd name="T8" fmla="*/ 388 w 432"/>
                        <a:gd name="T9" fmla="*/ 53 h 485"/>
                        <a:gd name="T10" fmla="*/ 432 w 432"/>
                        <a:gd name="T11" fmla="*/ 215 h 485"/>
                        <a:gd name="T12" fmla="*/ 415 w 432"/>
                        <a:gd name="T13" fmla="*/ 349 h 485"/>
                        <a:gd name="T14" fmla="*/ 379 w 432"/>
                        <a:gd name="T15" fmla="*/ 458 h 485"/>
                        <a:gd name="T16" fmla="*/ 309 w 432"/>
                        <a:gd name="T17" fmla="*/ 485 h 485"/>
                        <a:gd name="T18" fmla="*/ 221 w 432"/>
                        <a:gd name="T19" fmla="*/ 475 h 485"/>
                        <a:gd name="T20" fmla="*/ 132 w 432"/>
                        <a:gd name="T21" fmla="*/ 368 h 485"/>
                        <a:gd name="T22" fmla="*/ 123 w 432"/>
                        <a:gd name="T23" fmla="*/ 288 h 485"/>
                        <a:gd name="T24" fmla="*/ 0 w 432"/>
                        <a:gd name="T25" fmla="*/ 242 h 485"/>
                        <a:gd name="T26" fmla="*/ 0 w 432"/>
                        <a:gd name="T27" fmla="*/ 189 h 485"/>
                        <a:gd name="T28" fmla="*/ 123 w 432"/>
                        <a:gd name="T29" fmla="*/ 206 h 48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432" h="485">
                          <a:moveTo>
                            <a:pt x="123" y="206"/>
                          </a:moveTo>
                          <a:lnTo>
                            <a:pt x="159" y="53"/>
                          </a:lnTo>
                          <a:lnTo>
                            <a:pt x="248" y="0"/>
                          </a:lnTo>
                          <a:lnTo>
                            <a:pt x="335" y="0"/>
                          </a:lnTo>
                          <a:lnTo>
                            <a:pt x="388" y="53"/>
                          </a:lnTo>
                          <a:lnTo>
                            <a:pt x="432" y="215"/>
                          </a:lnTo>
                          <a:lnTo>
                            <a:pt x="415" y="349"/>
                          </a:lnTo>
                          <a:lnTo>
                            <a:pt x="379" y="458"/>
                          </a:lnTo>
                          <a:lnTo>
                            <a:pt x="309" y="485"/>
                          </a:lnTo>
                          <a:lnTo>
                            <a:pt x="221" y="475"/>
                          </a:lnTo>
                          <a:lnTo>
                            <a:pt x="132" y="368"/>
                          </a:lnTo>
                          <a:lnTo>
                            <a:pt x="123" y="288"/>
                          </a:lnTo>
                          <a:lnTo>
                            <a:pt x="0" y="242"/>
                          </a:lnTo>
                          <a:lnTo>
                            <a:pt x="0" y="189"/>
                          </a:lnTo>
                          <a:lnTo>
                            <a:pt x="123" y="206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605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2573" y="2253"/>
                      <a:ext cx="500" cy="828"/>
                    </a:xfrm>
                    <a:custGeom>
                      <a:avLst/>
                      <a:gdLst>
                        <a:gd name="T0" fmla="*/ 41 w 500"/>
                        <a:gd name="T1" fmla="*/ 173 h 828"/>
                        <a:gd name="T2" fmla="*/ 163 w 500"/>
                        <a:gd name="T3" fmla="*/ 35 h 828"/>
                        <a:gd name="T4" fmla="*/ 232 w 500"/>
                        <a:gd name="T5" fmla="*/ 0 h 828"/>
                        <a:gd name="T6" fmla="*/ 366 w 500"/>
                        <a:gd name="T7" fmla="*/ 5 h 828"/>
                        <a:gd name="T8" fmla="*/ 488 w 500"/>
                        <a:gd name="T9" fmla="*/ 57 h 828"/>
                        <a:gd name="T10" fmla="*/ 500 w 500"/>
                        <a:gd name="T11" fmla="*/ 126 h 828"/>
                        <a:gd name="T12" fmla="*/ 483 w 500"/>
                        <a:gd name="T13" fmla="*/ 207 h 828"/>
                        <a:gd name="T14" fmla="*/ 396 w 500"/>
                        <a:gd name="T15" fmla="*/ 281 h 828"/>
                        <a:gd name="T16" fmla="*/ 349 w 500"/>
                        <a:gd name="T17" fmla="*/ 414 h 828"/>
                        <a:gd name="T18" fmla="*/ 349 w 500"/>
                        <a:gd name="T19" fmla="*/ 552 h 828"/>
                        <a:gd name="T20" fmla="*/ 384 w 500"/>
                        <a:gd name="T21" fmla="*/ 637 h 828"/>
                        <a:gd name="T22" fmla="*/ 448 w 500"/>
                        <a:gd name="T23" fmla="*/ 695 h 828"/>
                        <a:gd name="T24" fmla="*/ 448 w 500"/>
                        <a:gd name="T25" fmla="*/ 765 h 828"/>
                        <a:gd name="T26" fmla="*/ 419 w 500"/>
                        <a:gd name="T27" fmla="*/ 800 h 828"/>
                        <a:gd name="T28" fmla="*/ 384 w 500"/>
                        <a:gd name="T29" fmla="*/ 816 h 828"/>
                        <a:gd name="T30" fmla="*/ 268 w 500"/>
                        <a:gd name="T31" fmla="*/ 828 h 828"/>
                        <a:gd name="T32" fmla="*/ 163 w 500"/>
                        <a:gd name="T33" fmla="*/ 747 h 828"/>
                        <a:gd name="T34" fmla="*/ 53 w 500"/>
                        <a:gd name="T35" fmla="*/ 574 h 828"/>
                        <a:gd name="T36" fmla="*/ 0 w 500"/>
                        <a:gd name="T37" fmla="*/ 368 h 828"/>
                        <a:gd name="T38" fmla="*/ 140 w 500"/>
                        <a:gd name="T39" fmla="*/ 436 h 828"/>
                        <a:gd name="T40" fmla="*/ 192 w 500"/>
                        <a:gd name="T41" fmla="*/ 436 h 828"/>
                        <a:gd name="T42" fmla="*/ 227 w 500"/>
                        <a:gd name="T43" fmla="*/ 396 h 828"/>
                        <a:gd name="T44" fmla="*/ 251 w 500"/>
                        <a:gd name="T45" fmla="*/ 316 h 828"/>
                        <a:gd name="T46" fmla="*/ 209 w 500"/>
                        <a:gd name="T47" fmla="*/ 293 h 828"/>
                        <a:gd name="T48" fmla="*/ 53 w 500"/>
                        <a:gd name="T49" fmla="*/ 293 h 828"/>
                        <a:gd name="T50" fmla="*/ 18 w 500"/>
                        <a:gd name="T51" fmla="*/ 293 h 828"/>
                        <a:gd name="T52" fmla="*/ 41 w 500"/>
                        <a:gd name="T53" fmla="*/ 173 h 8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500" h="828">
                          <a:moveTo>
                            <a:pt x="41" y="173"/>
                          </a:moveTo>
                          <a:lnTo>
                            <a:pt x="163" y="35"/>
                          </a:lnTo>
                          <a:lnTo>
                            <a:pt x="232" y="0"/>
                          </a:lnTo>
                          <a:lnTo>
                            <a:pt x="366" y="5"/>
                          </a:lnTo>
                          <a:lnTo>
                            <a:pt x="488" y="57"/>
                          </a:lnTo>
                          <a:lnTo>
                            <a:pt x="500" y="126"/>
                          </a:lnTo>
                          <a:lnTo>
                            <a:pt x="483" y="207"/>
                          </a:lnTo>
                          <a:lnTo>
                            <a:pt x="396" y="281"/>
                          </a:lnTo>
                          <a:lnTo>
                            <a:pt x="349" y="414"/>
                          </a:lnTo>
                          <a:lnTo>
                            <a:pt x="349" y="552"/>
                          </a:lnTo>
                          <a:lnTo>
                            <a:pt x="384" y="637"/>
                          </a:lnTo>
                          <a:lnTo>
                            <a:pt x="448" y="695"/>
                          </a:lnTo>
                          <a:lnTo>
                            <a:pt x="448" y="765"/>
                          </a:lnTo>
                          <a:lnTo>
                            <a:pt x="419" y="800"/>
                          </a:lnTo>
                          <a:lnTo>
                            <a:pt x="384" y="816"/>
                          </a:lnTo>
                          <a:lnTo>
                            <a:pt x="268" y="828"/>
                          </a:lnTo>
                          <a:lnTo>
                            <a:pt x="163" y="747"/>
                          </a:lnTo>
                          <a:lnTo>
                            <a:pt x="53" y="574"/>
                          </a:lnTo>
                          <a:lnTo>
                            <a:pt x="0" y="368"/>
                          </a:lnTo>
                          <a:lnTo>
                            <a:pt x="140" y="436"/>
                          </a:lnTo>
                          <a:lnTo>
                            <a:pt x="192" y="436"/>
                          </a:lnTo>
                          <a:lnTo>
                            <a:pt x="227" y="396"/>
                          </a:lnTo>
                          <a:lnTo>
                            <a:pt x="251" y="316"/>
                          </a:lnTo>
                          <a:lnTo>
                            <a:pt x="209" y="293"/>
                          </a:lnTo>
                          <a:lnTo>
                            <a:pt x="53" y="293"/>
                          </a:lnTo>
                          <a:lnTo>
                            <a:pt x="18" y="293"/>
                          </a:lnTo>
                          <a:lnTo>
                            <a:pt x="41" y="173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606" name="Freeform 86"/>
                    <p:cNvSpPr>
                      <a:spLocks/>
                    </p:cNvSpPr>
                    <p:nvPr/>
                  </p:nvSpPr>
                  <p:spPr bwMode="auto">
                    <a:xfrm>
                      <a:off x="2950" y="2289"/>
                      <a:ext cx="265" cy="895"/>
                    </a:xfrm>
                    <a:custGeom>
                      <a:avLst/>
                      <a:gdLst>
                        <a:gd name="T0" fmla="*/ 0 w 265"/>
                        <a:gd name="T1" fmla="*/ 75 h 895"/>
                        <a:gd name="T2" fmla="*/ 29 w 265"/>
                        <a:gd name="T3" fmla="*/ 23 h 895"/>
                        <a:gd name="T4" fmla="*/ 83 w 265"/>
                        <a:gd name="T5" fmla="*/ 0 h 895"/>
                        <a:gd name="T6" fmla="*/ 135 w 265"/>
                        <a:gd name="T7" fmla="*/ 5 h 895"/>
                        <a:gd name="T8" fmla="*/ 206 w 265"/>
                        <a:gd name="T9" fmla="*/ 108 h 895"/>
                        <a:gd name="T10" fmla="*/ 265 w 265"/>
                        <a:gd name="T11" fmla="*/ 264 h 895"/>
                        <a:gd name="T12" fmla="*/ 265 w 265"/>
                        <a:gd name="T13" fmla="*/ 384 h 895"/>
                        <a:gd name="T14" fmla="*/ 241 w 265"/>
                        <a:gd name="T15" fmla="*/ 447 h 895"/>
                        <a:gd name="T16" fmla="*/ 118 w 265"/>
                        <a:gd name="T17" fmla="*/ 522 h 895"/>
                        <a:gd name="T18" fmla="*/ 83 w 265"/>
                        <a:gd name="T19" fmla="*/ 573 h 895"/>
                        <a:gd name="T20" fmla="*/ 83 w 265"/>
                        <a:gd name="T21" fmla="*/ 608 h 895"/>
                        <a:gd name="T22" fmla="*/ 123 w 265"/>
                        <a:gd name="T23" fmla="*/ 654 h 895"/>
                        <a:gd name="T24" fmla="*/ 189 w 265"/>
                        <a:gd name="T25" fmla="*/ 723 h 895"/>
                        <a:gd name="T26" fmla="*/ 224 w 265"/>
                        <a:gd name="T27" fmla="*/ 814 h 895"/>
                        <a:gd name="T28" fmla="*/ 212 w 265"/>
                        <a:gd name="T29" fmla="*/ 895 h 895"/>
                        <a:gd name="T30" fmla="*/ 177 w 265"/>
                        <a:gd name="T31" fmla="*/ 877 h 895"/>
                        <a:gd name="T32" fmla="*/ 159 w 265"/>
                        <a:gd name="T33" fmla="*/ 764 h 895"/>
                        <a:gd name="T34" fmla="*/ 101 w 265"/>
                        <a:gd name="T35" fmla="*/ 694 h 895"/>
                        <a:gd name="T36" fmla="*/ 54 w 265"/>
                        <a:gd name="T37" fmla="*/ 676 h 895"/>
                        <a:gd name="T38" fmla="*/ 29 w 265"/>
                        <a:gd name="T39" fmla="*/ 643 h 895"/>
                        <a:gd name="T40" fmla="*/ 29 w 265"/>
                        <a:gd name="T41" fmla="*/ 568 h 895"/>
                        <a:gd name="T42" fmla="*/ 64 w 265"/>
                        <a:gd name="T43" fmla="*/ 505 h 895"/>
                        <a:gd name="T44" fmla="*/ 123 w 265"/>
                        <a:gd name="T45" fmla="*/ 465 h 895"/>
                        <a:gd name="T46" fmla="*/ 212 w 265"/>
                        <a:gd name="T47" fmla="*/ 402 h 895"/>
                        <a:gd name="T48" fmla="*/ 224 w 265"/>
                        <a:gd name="T49" fmla="*/ 327 h 895"/>
                        <a:gd name="T50" fmla="*/ 177 w 265"/>
                        <a:gd name="T51" fmla="*/ 224 h 895"/>
                        <a:gd name="T52" fmla="*/ 101 w 265"/>
                        <a:gd name="T53" fmla="*/ 143 h 895"/>
                        <a:gd name="T54" fmla="*/ 0 w 265"/>
                        <a:gd name="T55" fmla="*/ 75 h 8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265" h="895">
                          <a:moveTo>
                            <a:pt x="0" y="75"/>
                          </a:moveTo>
                          <a:lnTo>
                            <a:pt x="29" y="23"/>
                          </a:lnTo>
                          <a:lnTo>
                            <a:pt x="83" y="0"/>
                          </a:lnTo>
                          <a:lnTo>
                            <a:pt x="135" y="5"/>
                          </a:lnTo>
                          <a:lnTo>
                            <a:pt x="206" y="108"/>
                          </a:lnTo>
                          <a:lnTo>
                            <a:pt x="265" y="264"/>
                          </a:lnTo>
                          <a:lnTo>
                            <a:pt x="265" y="384"/>
                          </a:lnTo>
                          <a:lnTo>
                            <a:pt x="241" y="447"/>
                          </a:lnTo>
                          <a:lnTo>
                            <a:pt x="118" y="522"/>
                          </a:lnTo>
                          <a:lnTo>
                            <a:pt x="83" y="573"/>
                          </a:lnTo>
                          <a:lnTo>
                            <a:pt x="83" y="608"/>
                          </a:lnTo>
                          <a:lnTo>
                            <a:pt x="123" y="654"/>
                          </a:lnTo>
                          <a:lnTo>
                            <a:pt x="189" y="723"/>
                          </a:lnTo>
                          <a:lnTo>
                            <a:pt x="224" y="814"/>
                          </a:lnTo>
                          <a:lnTo>
                            <a:pt x="212" y="895"/>
                          </a:lnTo>
                          <a:lnTo>
                            <a:pt x="177" y="877"/>
                          </a:lnTo>
                          <a:lnTo>
                            <a:pt x="159" y="764"/>
                          </a:lnTo>
                          <a:lnTo>
                            <a:pt x="101" y="694"/>
                          </a:lnTo>
                          <a:lnTo>
                            <a:pt x="54" y="676"/>
                          </a:lnTo>
                          <a:lnTo>
                            <a:pt x="29" y="643"/>
                          </a:lnTo>
                          <a:lnTo>
                            <a:pt x="29" y="568"/>
                          </a:lnTo>
                          <a:lnTo>
                            <a:pt x="64" y="505"/>
                          </a:lnTo>
                          <a:lnTo>
                            <a:pt x="123" y="465"/>
                          </a:lnTo>
                          <a:lnTo>
                            <a:pt x="212" y="402"/>
                          </a:lnTo>
                          <a:lnTo>
                            <a:pt x="224" y="327"/>
                          </a:lnTo>
                          <a:lnTo>
                            <a:pt x="177" y="224"/>
                          </a:lnTo>
                          <a:lnTo>
                            <a:pt x="101" y="143"/>
                          </a:lnTo>
                          <a:lnTo>
                            <a:pt x="0" y="7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607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2308" y="2238"/>
                      <a:ext cx="520" cy="435"/>
                    </a:xfrm>
                    <a:custGeom>
                      <a:avLst/>
                      <a:gdLst>
                        <a:gd name="T0" fmla="*/ 398 w 520"/>
                        <a:gd name="T1" fmla="*/ 5 h 435"/>
                        <a:gd name="T2" fmla="*/ 485 w 520"/>
                        <a:gd name="T3" fmla="*/ 0 h 435"/>
                        <a:gd name="T4" fmla="*/ 520 w 520"/>
                        <a:gd name="T5" fmla="*/ 35 h 435"/>
                        <a:gd name="T6" fmla="*/ 497 w 520"/>
                        <a:gd name="T7" fmla="*/ 87 h 435"/>
                        <a:gd name="T8" fmla="*/ 428 w 520"/>
                        <a:gd name="T9" fmla="*/ 110 h 435"/>
                        <a:gd name="T10" fmla="*/ 365 w 520"/>
                        <a:gd name="T11" fmla="*/ 110 h 435"/>
                        <a:gd name="T12" fmla="*/ 272 w 520"/>
                        <a:gd name="T13" fmla="*/ 127 h 435"/>
                        <a:gd name="T14" fmla="*/ 168 w 520"/>
                        <a:gd name="T15" fmla="*/ 145 h 435"/>
                        <a:gd name="T16" fmla="*/ 87 w 520"/>
                        <a:gd name="T17" fmla="*/ 180 h 435"/>
                        <a:gd name="T18" fmla="*/ 63 w 520"/>
                        <a:gd name="T19" fmla="*/ 214 h 435"/>
                        <a:gd name="T20" fmla="*/ 70 w 520"/>
                        <a:gd name="T21" fmla="*/ 249 h 435"/>
                        <a:gd name="T22" fmla="*/ 115 w 520"/>
                        <a:gd name="T23" fmla="*/ 296 h 435"/>
                        <a:gd name="T24" fmla="*/ 202 w 520"/>
                        <a:gd name="T25" fmla="*/ 331 h 435"/>
                        <a:gd name="T26" fmla="*/ 306 w 520"/>
                        <a:gd name="T27" fmla="*/ 331 h 435"/>
                        <a:gd name="T28" fmla="*/ 382 w 520"/>
                        <a:gd name="T29" fmla="*/ 331 h 435"/>
                        <a:gd name="T30" fmla="*/ 468 w 520"/>
                        <a:gd name="T31" fmla="*/ 348 h 435"/>
                        <a:gd name="T32" fmla="*/ 450 w 520"/>
                        <a:gd name="T33" fmla="*/ 435 h 435"/>
                        <a:gd name="T34" fmla="*/ 330 w 520"/>
                        <a:gd name="T35" fmla="*/ 401 h 435"/>
                        <a:gd name="T36" fmla="*/ 290 w 520"/>
                        <a:gd name="T37" fmla="*/ 371 h 435"/>
                        <a:gd name="T38" fmla="*/ 208 w 520"/>
                        <a:gd name="T39" fmla="*/ 371 h 435"/>
                        <a:gd name="T40" fmla="*/ 70 w 520"/>
                        <a:gd name="T41" fmla="*/ 336 h 435"/>
                        <a:gd name="T42" fmla="*/ 12 w 520"/>
                        <a:gd name="T43" fmla="*/ 284 h 435"/>
                        <a:gd name="T44" fmla="*/ 0 w 520"/>
                        <a:gd name="T45" fmla="*/ 214 h 435"/>
                        <a:gd name="T46" fmla="*/ 46 w 520"/>
                        <a:gd name="T47" fmla="*/ 145 h 435"/>
                        <a:gd name="T48" fmla="*/ 202 w 520"/>
                        <a:gd name="T49" fmla="*/ 75 h 435"/>
                        <a:gd name="T50" fmla="*/ 340 w 520"/>
                        <a:gd name="T51" fmla="*/ 40 h 435"/>
                        <a:gd name="T52" fmla="*/ 398 w 520"/>
                        <a:gd name="T53" fmla="*/ 5 h 4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520" h="435">
                          <a:moveTo>
                            <a:pt x="398" y="5"/>
                          </a:moveTo>
                          <a:lnTo>
                            <a:pt x="485" y="0"/>
                          </a:lnTo>
                          <a:lnTo>
                            <a:pt x="520" y="35"/>
                          </a:lnTo>
                          <a:lnTo>
                            <a:pt x="497" y="87"/>
                          </a:lnTo>
                          <a:lnTo>
                            <a:pt x="428" y="110"/>
                          </a:lnTo>
                          <a:lnTo>
                            <a:pt x="365" y="110"/>
                          </a:lnTo>
                          <a:lnTo>
                            <a:pt x="272" y="127"/>
                          </a:lnTo>
                          <a:lnTo>
                            <a:pt x="168" y="145"/>
                          </a:lnTo>
                          <a:lnTo>
                            <a:pt x="87" y="180"/>
                          </a:lnTo>
                          <a:lnTo>
                            <a:pt x="63" y="214"/>
                          </a:lnTo>
                          <a:lnTo>
                            <a:pt x="70" y="249"/>
                          </a:lnTo>
                          <a:lnTo>
                            <a:pt x="115" y="296"/>
                          </a:lnTo>
                          <a:lnTo>
                            <a:pt x="202" y="331"/>
                          </a:lnTo>
                          <a:lnTo>
                            <a:pt x="306" y="331"/>
                          </a:lnTo>
                          <a:lnTo>
                            <a:pt x="382" y="331"/>
                          </a:lnTo>
                          <a:lnTo>
                            <a:pt x="468" y="348"/>
                          </a:lnTo>
                          <a:lnTo>
                            <a:pt x="450" y="435"/>
                          </a:lnTo>
                          <a:lnTo>
                            <a:pt x="330" y="401"/>
                          </a:lnTo>
                          <a:lnTo>
                            <a:pt x="290" y="371"/>
                          </a:lnTo>
                          <a:lnTo>
                            <a:pt x="208" y="371"/>
                          </a:lnTo>
                          <a:lnTo>
                            <a:pt x="70" y="336"/>
                          </a:lnTo>
                          <a:lnTo>
                            <a:pt x="12" y="284"/>
                          </a:lnTo>
                          <a:lnTo>
                            <a:pt x="0" y="214"/>
                          </a:lnTo>
                          <a:lnTo>
                            <a:pt x="46" y="145"/>
                          </a:lnTo>
                          <a:lnTo>
                            <a:pt x="202" y="75"/>
                          </a:lnTo>
                          <a:lnTo>
                            <a:pt x="340" y="40"/>
                          </a:lnTo>
                          <a:lnTo>
                            <a:pt x="398" y="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608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2882" y="2923"/>
                      <a:ext cx="383" cy="1160"/>
                    </a:xfrm>
                    <a:custGeom>
                      <a:avLst/>
                      <a:gdLst>
                        <a:gd name="T0" fmla="*/ 0 w 383"/>
                        <a:gd name="T1" fmla="*/ 0 h 1160"/>
                        <a:gd name="T2" fmla="*/ 99 w 383"/>
                        <a:gd name="T3" fmla="*/ 17 h 1160"/>
                        <a:gd name="T4" fmla="*/ 151 w 383"/>
                        <a:gd name="T5" fmla="*/ 103 h 1160"/>
                        <a:gd name="T6" fmla="*/ 203 w 383"/>
                        <a:gd name="T7" fmla="*/ 257 h 1160"/>
                        <a:gd name="T8" fmla="*/ 226 w 383"/>
                        <a:gd name="T9" fmla="*/ 451 h 1160"/>
                        <a:gd name="T10" fmla="*/ 226 w 383"/>
                        <a:gd name="T11" fmla="*/ 560 h 1160"/>
                        <a:gd name="T12" fmla="*/ 191 w 383"/>
                        <a:gd name="T13" fmla="*/ 696 h 1160"/>
                        <a:gd name="T14" fmla="*/ 134 w 383"/>
                        <a:gd name="T15" fmla="*/ 885 h 1160"/>
                        <a:gd name="T16" fmla="*/ 122 w 383"/>
                        <a:gd name="T17" fmla="*/ 937 h 1160"/>
                        <a:gd name="T18" fmla="*/ 139 w 383"/>
                        <a:gd name="T19" fmla="*/ 965 h 1160"/>
                        <a:gd name="T20" fmla="*/ 261 w 383"/>
                        <a:gd name="T21" fmla="*/ 1006 h 1160"/>
                        <a:gd name="T22" fmla="*/ 383 w 383"/>
                        <a:gd name="T23" fmla="*/ 1086 h 1160"/>
                        <a:gd name="T24" fmla="*/ 378 w 383"/>
                        <a:gd name="T25" fmla="*/ 1119 h 1160"/>
                        <a:gd name="T26" fmla="*/ 290 w 383"/>
                        <a:gd name="T27" fmla="*/ 1160 h 1160"/>
                        <a:gd name="T28" fmla="*/ 256 w 383"/>
                        <a:gd name="T29" fmla="*/ 1142 h 1160"/>
                        <a:gd name="T30" fmla="*/ 191 w 383"/>
                        <a:gd name="T31" fmla="*/ 1057 h 1160"/>
                        <a:gd name="T32" fmla="*/ 116 w 383"/>
                        <a:gd name="T33" fmla="*/ 1016 h 1160"/>
                        <a:gd name="T34" fmla="*/ 34 w 383"/>
                        <a:gd name="T35" fmla="*/ 988 h 1160"/>
                        <a:gd name="T36" fmla="*/ 29 w 383"/>
                        <a:gd name="T37" fmla="*/ 948 h 1160"/>
                        <a:gd name="T38" fmla="*/ 52 w 383"/>
                        <a:gd name="T39" fmla="*/ 868 h 1160"/>
                        <a:gd name="T40" fmla="*/ 116 w 383"/>
                        <a:gd name="T41" fmla="*/ 743 h 1160"/>
                        <a:gd name="T42" fmla="*/ 156 w 383"/>
                        <a:gd name="T43" fmla="*/ 594 h 1160"/>
                        <a:gd name="T44" fmla="*/ 156 w 383"/>
                        <a:gd name="T45" fmla="*/ 423 h 1160"/>
                        <a:gd name="T46" fmla="*/ 122 w 383"/>
                        <a:gd name="T47" fmla="*/ 274 h 1160"/>
                        <a:gd name="T48" fmla="*/ 47 w 383"/>
                        <a:gd name="T49" fmla="*/ 136 h 1160"/>
                        <a:gd name="T50" fmla="*/ 12 w 383"/>
                        <a:gd name="T51" fmla="*/ 63 h 1160"/>
                        <a:gd name="T52" fmla="*/ 0 w 383"/>
                        <a:gd name="T53" fmla="*/ 0 h 11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383" h="1160">
                          <a:moveTo>
                            <a:pt x="0" y="0"/>
                          </a:moveTo>
                          <a:lnTo>
                            <a:pt x="99" y="17"/>
                          </a:lnTo>
                          <a:lnTo>
                            <a:pt x="151" y="103"/>
                          </a:lnTo>
                          <a:lnTo>
                            <a:pt x="203" y="257"/>
                          </a:lnTo>
                          <a:lnTo>
                            <a:pt x="226" y="451"/>
                          </a:lnTo>
                          <a:lnTo>
                            <a:pt x="226" y="560"/>
                          </a:lnTo>
                          <a:lnTo>
                            <a:pt x="191" y="696"/>
                          </a:lnTo>
                          <a:lnTo>
                            <a:pt x="134" y="885"/>
                          </a:lnTo>
                          <a:lnTo>
                            <a:pt x="122" y="937"/>
                          </a:lnTo>
                          <a:lnTo>
                            <a:pt x="139" y="965"/>
                          </a:lnTo>
                          <a:lnTo>
                            <a:pt x="261" y="1006"/>
                          </a:lnTo>
                          <a:lnTo>
                            <a:pt x="383" y="1086"/>
                          </a:lnTo>
                          <a:lnTo>
                            <a:pt x="378" y="1119"/>
                          </a:lnTo>
                          <a:lnTo>
                            <a:pt x="290" y="1160"/>
                          </a:lnTo>
                          <a:lnTo>
                            <a:pt x="256" y="1142"/>
                          </a:lnTo>
                          <a:lnTo>
                            <a:pt x="191" y="1057"/>
                          </a:lnTo>
                          <a:lnTo>
                            <a:pt x="116" y="1016"/>
                          </a:lnTo>
                          <a:lnTo>
                            <a:pt x="34" y="988"/>
                          </a:lnTo>
                          <a:lnTo>
                            <a:pt x="29" y="948"/>
                          </a:lnTo>
                          <a:lnTo>
                            <a:pt x="52" y="868"/>
                          </a:lnTo>
                          <a:lnTo>
                            <a:pt x="116" y="743"/>
                          </a:lnTo>
                          <a:lnTo>
                            <a:pt x="156" y="594"/>
                          </a:lnTo>
                          <a:lnTo>
                            <a:pt x="156" y="423"/>
                          </a:lnTo>
                          <a:lnTo>
                            <a:pt x="122" y="274"/>
                          </a:lnTo>
                          <a:lnTo>
                            <a:pt x="47" y="136"/>
                          </a:lnTo>
                          <a:lnTo>
                            <a:pt x="12" y="6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609" name="Freeform 89"/>
                    <p:cNvSpPr>
                      <a:spLocks/>
                    </p:cNvSpPr>
                    <p:nvPr/>
                  </p:nvSpPr>
                  <p:spPr bwMode="auto">
                    <a:xfrm>
                      <a:off x="2443" y="2919"/>
                      <a:ext cx="461" cy="1027"/>
                    </a:xfrm>
                    <a:custGeom>
                      <a:avLst/>
                      <a:gdLst>
                        <a:gd name="T0" fmla="*/ 421 w 461"/>
                        <a:gd name="T1" fmla="*/ 0 h 1027"/>
                        <a:gd name="T2" fmla="*/ 449 w 461"/>
                        <a:gd name="T3" fmla="*/ 22 h 1027"/>
                        <a:gd name="T4" fmla="*/ 461 w 461"/>
                        <a:gd name="T5" fmla="*/ 91 h 1027"/>
                        <a:gd name="T6" fmla="*/ 439 w 461"/>
                        <a:gd name="T7" fmla="*/ 159 h 1027"/>
                        <a:gd name="T8" fmla="*/ 380 w 461"/>
                        <a:gd name="T9" fmla="*/ 245 h 1027"/>
                        <a:gd name="T10" fmla="*/ 315 w 461"/>
                        <a:gd name="T11" fmla="*/ 348 h 1027"/>
                        <a:gd name="T12" fmla="*/ 293 w 461"/>
                        <a:gd name="T13" fmla="*/ 462 h 1027"/>
                        <a:gd name="T14" fmla="*/ 310 w 461"/>
                        <a:gd name="T15" fmla="*/ 645 h 1027"/>
                        <a:gd name="T16" fmla="*/ 350 w 461"/>
                        <a:gd name="T17" fmla="*/ 868 h 1027"/>
                        <a:gd name="T18" fmla="*/ 380 w 461"/>
                        <a:gd name="T19" fmla="*/ 959 h 1027"/>
                        <a:gd name="T20" fmla="*/ 368 w 461"/>
                        <a:gd name="T21" fmla="*/ 987 h 1027"/>
                        <a:gd name="T22" fmla="*/ 298 w 461"/>
                        <a:gd name="T23" fmla="*/ 992 h 1027"/>
                        <a:gd name="T24" fmla="*/ 211 w 461"/>
                        <a:gd name="T25" fmla="*/ 969 h 1027"/>
                        <a:gd name="T26" fmla="*/ 134 w 461"/>
                        <a:gd name="T27" fmla="*/ 1004 h 1027"/>
                        <a:gd name="T28" fmla="*/ 87 w 461"/>
                        <a:gd name="T29" fmla="*/ 1027 h 1027"/>
                        <a:gd name="T30" fmla="*/ 53 w 461"/>
                        <a:gd name="T31" fmla="*/ 1022 h 1027"/>
                        <a:gd name="T32" fmla="*/ 0 w 461"/>
                        <a:gd name="T33" fmla="*/ 959 h 1027"/>
                        <a:gd name="T34" fmla="*/ 53 w 461"/>
                        <a:gd name="T35" fmla="*/ 936 h 1027"/>
                        <a:gd name="T36" fmla="*/ 187 w 461"/>
                        <a:gd name="T37" fmla="*/ 908 h 1027"/>
                        <a:gd name="T38" fmla="*/ 263 w 461"/>
                        <a:gd name="T39" fmla="*/ 936 h 1027"/>
                        <a:gd name="T40" fmla="*/ 315 w 461"/>
                        <a:gd name="T41" fmla="*/ 936 h 1027"/>
                        <a:gd name="T42" fmla="*/ 310 w 461"/>
                        <a:gd name="T43" fmla="*/ 890 h 1027"/>
                        <a:gd name="T44" fmla="*/ 258 w 461"/>
                        <a:gd name="T45" fmla="*/ 616 h 1027"/>
                        <a:gd name="T46" fmla="*/ 222 w 461"/>
                        <a:gd name="T47" fmla="*/ 456 h 1027"/>
                        <a:gd name="T48" fmla="*/ 228 w 461"/>
                        <a:gd name="T49" fmla="*/ 376 h 1027"/>
                        <a:gd name="T50" fmla="*/ 280 w 461"/>
                        <a:gd name="T51" fmla="*/ 227 h 1027"/>
                        <a:gd name="T52" fmla="*/ 333 w 461"/>
                        <a:gd name="T53" fmla="*/ 91 h 1027"/>
                        <a:gd name="T54" fmla="*/ 421 w 461"/>
                        <a:gd name="T55" fmla="*/ 0 h 10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461" h="1027">
                          <a:moveTo>
                            <a:pt x="421" y="0"/>
                          </a:moveTo>
                          <a:lnTo>
                            <a:pt x="449" y="22"/>
                          </a:lnTo>
                          <a:lnTo>
                            <a:pt x="461" y="91"/>
                          </a:lnTo>
                          <a:lnTo>
                            <a:pt x="439" y="159"/>
                          </a:lnTo>
                          <a:lnTo>
                            <a:pt x="380" y="245"/>
                          </a:lnTo>
                          <a:lnTo>
                            <a:pt x="315" y="348"/>
                          </a:lnTo>
                          <a:lnTo>
                            <a:pt x="293" y="462"/>
                          </a:lnTo>
                          <a:lnTo>
                            <a:pt x="310" y="645"/>
                          </a:lnTo>
                          <a:lnTo>
                            <a:pt x="350" y="868"/>
                          </a:lnTo>
                          <a:lnTo>
                            <a:pt x="380" y="959"/>
                          </a:lnTo>
                          <a:lnTo>
                            <a:pt x="368" y="987"/>
                          </a:lnTo>
                          <a:lnTo>
                            <a:pt x="298" y="992"/>
                          </a:lnTo>
                          <a:lnTo>
                            <a:pt x="211" y="969"/>
                          </a:lnTo>
                          <a:lnTo>
                            <a:pt x="134" y="1004"/>
                          </a:lnTo>
                          <a:lnTo>
                            <a:pt x="87" y="1027"/>
                          </a:lnTo>
                          <a:lnTo>
                            <a:pt x="53" y="1022"/>
                          </a:lnTo>
                          <a:lnTo>
                            <a:pt x="0" y="959"/>
                          </a:lnTo>
                          <a:lnTo>
                            <a:pt x="53" y="936"/>
                          </a:lnTo>
                          <a:lnTo>
                            <a:pt x="187" y="908"/>
                          </a:lnTo>
                          <a:lnTo>
                            <a:pt x="263" y="936"/>
                          </a:lnTo>
                          <a:lnTo>
                            <a:pt x="315" y="936"/>
                          </a:lnTo>
                          <a:lnTo>
                            <a:pt x="310" y="890"/>
                          </a:lnTo>
                          <a:lnTo>
                            <a:pt x="258" y="616"/>
                          </a:lnTo>
                          <a:lnTo>
                            <a:pt x="222" y="456"/>
                          </a:lnTo>
                          <a:lnTo>
                            <a:pt x="228" y="376"/>
                          </a:lnTo>
                          <a:lnTo>
                            <a:pt x="280" y="227"/>
                          </a:lnTo>
                          <a:lnTo>
                            <a:pt x="333" y="91"/>
                          </a:lnTo>
                          <a:lnTo>
                            <a:pt x="421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35610" name="Freeform 90"/>
                  <p:cNvSpPr>
                    <a:spLocks/>
                  </p:cNvSpPr>
                  <p:nvPr/>
                </p:nvSpPr>
                <p:spPr bwMode="auto">
                  <a:xfrm>
                    <a:off x="2626" y="1540"/>
                    <a:ext cx="827" cy="563"/>
                  </a:xfrm>
                  <a:custGeom>
                    <a:avLst/>
                    <a:gdLst>
                      <a:gd name="T0" fmla="*/ 0 w 827"/>
                      <a:gd name="T1" fmla="*/ 139 h 563"/>
                      <a:gd name="T2" fmla="*/ 108 w 827"/>
                      <a:gd name="T3" fmla="*/ 18 h 563"/>
                      <a:gd name="T4" fmla="*/ 160 w 827"/>
                      <a:gd name="T5" fmla="*/ 75 h 563"/>
                      <a:gd name="T6" fmla="*/ 213 w 827"/>
                      <a:gd name="T7" fmla="*/ 110 h 563"/>
                      <a:gd name="T8" fmla="*/ 269 w 827"/>
                      <a:gd name="T9" fmla="*/ 110 h 563"/>
                      <a:gd name="T10" fmla="*/ 327 w 827"/>
                      <a:gd name="T11" fmla="*/ 52 h 563"/>
                      <a:gd name="T12" fmla="*/ 396 w 827"/>
                      <a:gd name="T13" fmla="*/ 5 h 563"/>
                      <a:gd name="T14" fmla="*/ 477 w 827"/>
                      <a:gd name="T15" fmla="*/ 0 h 563"/>
                      <a:gd name="T16" fmla="*/ 563 w 827"/>
                      <a:gd name="T17" fmla="*/ 35 h 563"/>
                      <a:gd name="T18" fmla="*/ 620 w 827"/>
                      <a:gd name="T19" fmla="*/ 87 h 563"/>
                      <a:gd name="T20" fmla="*/ 648 w 827"/>
                      <a:gd name="T21" fmla="*/ 157 h 563"/>
                      <a:gd name="T22" fmla="*/ 654 w 827"/>
                      <a:gd name="T23" fmla="*/ 249 h 563"/>
                      <a:gd name="T24" fmla="*/ 671 w 827"/>
                      <a:gd name="T25" fmla="*/ 331 h 563"/>
                      <a:gd name="T26" fmla="*/ 718 w 827"/>
                      <a:gd name="T27" fmla="*/ 371 h 563"/>
                      <a:gd name="T28" fmla="*/ 774 w 827"/>
                      <a:gd name="T29" fmla="*/ 389 h 563"/>
                      <a:gd name="T30" fmla="*/ 827 w 827"/>
                      <a:gd name="T31" fmla="*/ 401 h 563"/>
                      <a:gd name="T32" fmla="*/ 786 w 827"/>
                      <a:gd name="T33" fmla="*/ 563 h 563"/>
                      <a:gd name="T34" fmla="*/ 654 w 827"/>
                      <a:gd name="T35" fmla="*/ 540 h 563"/>
                      <a:gd name="T36" fmla="*/ 517 w 827"/>
                      <a:gd name="T37" fmla="*/ 493 h 563"/>
                      <a:gd name="T38" fmla="*/ 407 w 827"/>
                      <a:gd name="T39" fmla="*/ 441 h 563"/>
                      <a:gd name="T40" fmla="*/ 286 w 827"/>
                      <a:gd name="T41" fmla="*/ 389 h 563"/>
                      <a:gd name="T42" fmla="*/ 160 w 827"/>
                      <a:gd name="T43" fmla="*/ 331 h 563"/>
                      <a:gd name="T44" fmla="*/ 57 w 827"/>
                      <a:gd name="T45" fmla="*/ 209 h 563"/>
                      <a:gd name="T46" fmla="*/ 0 w 827"/>
                      <a:gd name="T47" fmla="*/ 139 h 5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27" h="563">
                        <a:moveTo>
                          <a:pt x="0" y="139"/>
                        </a:moveTo>
                        <a:lnTo>
                          <a:pt x="108" y="18"/>
                        </a:lnTo>
                        <a:lnTo>
                          <a:pt x="160" y="75"/>
                        </a:lnTo>
                        <a:lnTo>
                          <a:pt x="213" y="110"/>
                        </a:lnTo>
                        <a:lnTo>
                          <a:pt x="269" y="110"/>
                        </a:lnTo>
                        <a:lnTo>
                          <a:pt x="327" y="52"/>
                        </a:lnTo>
                        <a:lnTo>
                          <a:pt x="396" y="5"/>
                        </a:lnTo>
                        <a:lnTo>
                          <a:pt x="477" y="0"/>
                        </a:lnTo>
                        <a:lnTo>
                          <a:pt x="563" y="35"/>
                        </a:lnTo>
                        <a:lnTo>
                          <a:pt x="620" y="87"/>
                        </a:lnTo>
                        <a:lnTo>
                          <a:pt x="648" y="157"/>
                        </a:lnTo>
                        <a:lnTo>
                          <a:pt x="654" y="249"/>
                        </a:lnTo>
                        <a:lnTo>
                          <a:pt x="671" y="331"/>
                        </a:lnTo>
                        <a:lnTo>
                          <a:pt x="718" y="371"/>
                        </a:lnTo>
                        <a:lnTo>
                          <a:pt x="774" y="389"/>
                        </a:lnTo>
                        <a:lnTo>
                          <a:pt x="827" y="401"/>
                        </a:lnTo>
                        <a:lnTo>
                          <a:pt x="786" y="563"/>
                        </a:lnTo>
                        <a:lnTo>
                          <a:pt x="654" y="540"/>
                        </a:lnTo>
                        <a:lnTo>
                          <a:pt x="517" y="493"/>
                        </a:lnTo>
                        <a:lnTo>
                          <a:pt x="407" y="441"/>
                        </a:lnTo>
                        <a:lnTo>
                          <a:pt x="286" y="389"/>
                        </a:lnTo>
                        <a:lnTo>
                          <a:pt x="160" y="331"/>
                        </a:lnTo>
                        <a:lnTo>
                          <a:pt x="57" y="209"/>
                        </a:lnTo>
                        <a:lnTo>
                          <a:pt x="0" y="139"/>
                        </a:lnTo>
                        <a:close/>
                      </a:path>
                    </a:pathLst>
                  </a:custGeom>
                  <a:solidFill>
                    <a:srgbClr val="063D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611" name="Freeform 91"/>
                  <p:cNvSpPr>
                    <a:spLocks/>
                  </p:cNvSpPr>
                  <p:nvPr/>
                </p:nvSpPr>
                <p:spPr bwMode="auto">
                  <a:xfrm>
                    <a:off x="2614" y="1513"/>
                    <a:ext cx="856" cy="606"/>
                  </a:xfrm>
                  <a:custGeom>
                    <a:avLst/>
                    <a:gdLst>
                      <a:gd name="T0" fmla="*/ 75 w 856"/>
                      <a:gd name="T1" fmla="*/ 266 h 606"/>
                      <a:gd name="T2" fmla="*/ 172 w 856"/>
                      <a:gd name="T3" fmla="*/ 363 h 606"/>
                      <a:gd name="T4" fmla="*/ 304 w 856"/>
                      <a:gd name="T5" fmla="*/ 428 h 606"/>
                      <a:gd name="T6" fmla="*/ 489 w 856"/>
                      <a:gd name="T7" fmla="*/ 513 h 606"/>
                      <a:gd name="T8" fmla="*/ 615 w 856"/>
                      <a:gd name="T9" fmla="*/ 566 h 606"/>
                      <a:gd name="T10" fmla="*/ 816 w 856"/>
                      <a:gd name="T11" fmla="*/ 606 h 606"/>
                      <a:gd name="T12" fmla="*/ 856 w 856"/>
                      <a:gd name="T13" fmla="*/ 393 h 606"/>
                      <a:gd name="T14" fmla="*/ 804 w 856"/>
                      <a:gd name="T15" fmla="*/ 393 h 606"/>
                      <a:gd name="T16" fmla="*/ 753 w 856"/>
                      <a:gd name="T17" fmla="*/ 363 h 606"/>
                      <a:gd name="T18" fmla="*/ 695 w 856"/>
                      <a:gd name="T19" fmla="*/ 323 h 606"/>
                      <a:gd name="T20" fmla="*/ 695 w 856"/>
                      <a:gd name="T21" fmla="*/ 243 h 606"/>
                      <a:gd name="T22" fmla="*/ 660 w 856"/>
                      <a:gd name="T23" fmla="*/ 116 h 606"/>
                      <a:gd name="T24" fmla="*/ 597 w 856"/>
                      <a:gd name="T25" fmla="*/ 46 h 606"/>
                      <a:gd name="T26" fmla="*/ 505 w 856"/>
                      <a:gd name="T27" fmla="*/ 0 h 606"/>
                      <a:gd name="T28" fmla="*/ 391 w 856"/>
                      <a:gd name="T29" fmla="*/ 12 h 606"/>
                      <a:gd name="T30" fmla="*/ 321 w 856"/>
                      <a:gd name="T31" fmla="*/ 53 h 606"/>
                      <a:gd name="T32" fmla="*/ 286 w 856"/>
                      <a:gd name="T33" fmla="*/ 98 h 606"/>
                      <a:gd name="T34" fmla="*/ 253 w 856"/>
                      <a:gd name="T35" fmla="*/ 121 h 606"/>
                      <a:gd name="T36" fmla="*/ 218 w 856"/>
                      <a:gd name="T37" fmla="*/ 116 h 606"/>
                      <a:gd name="T38" fmla="*/ 166 w 856"/>
                      <a:gd name="T39" fmla="*/ 63 h 606"/>
                      <a:gd name="T40" fmla="*/ 132 w 856"/>
                      <a:gd name="T41" fmla="*/ 0 h 606"/>
                      <a:gd name="T42" fmla="*/ 103 w 856"/>
                      <a:gd name="T43" fmla="*/ 30 h 606"/>
                      <a:gd name="T44" fmla="*/ 0 w 856"/>
                      <a:gd name="T45" fmla="*/ 150 h 606"/>
                      <a:gd name="T46" fmla="*/ 5 w 856"/>
                      <a:gd name="T47" fmla="*/ 178 h 606"/>
                      <a:gd name="T48" fmla="*/ 17 w 856"/>
                      <a:gd name="T49" fmla="*/ 191 h 606"/>
                      <a:gd name="T50" fmla="*/ 120 w 856"/>
                      <a:gd name="T51" fmla="*/ 81 h 606"/>
                      <a:gd name="T52" fmla="*/ 172 w 856"/>
                      <a:gd name="T53" fmla="*/ 133 h 606"/>
                      <a:gd name="T54" fmla="*/ 206 w 856"/>
                      <a:gd name="T55" fmla="*/ 168 h 606"/>
                      <a:gd name="T56" fmla="*/ 253 w 856"/>
                      <a:gd name="T57" fmla="*/ 168 h 606"/>
                      <a:gd name="T58" fmla="*/ 286 w 856"/>
                      <a:gd name="T59" fmla="*/ 156 h 606"/>
                      <a:gd name="T60" fmla="*/ 339 w 856"/>
                      <a:gd name="T61" fmla="*/ 116 h 606"/>
                      <a:gd name="T62" fmla="*/ 367 w 856"/>
                      <a:gd name="T63" fmla="*/ 70 h 606"/>
                      <a:gd name="T64" fmla="*/ 442 w 856"/>
                      <a:gd name="T65" fmla="*/ 46 h 606"/>
                      <a:gd name="T66" fmla="*/ 505 w 856"/>
                      <a:gd name="T67" fmla="*/ 53 h 606"/>
                      <a:gd name="T68" fmla="*/ 562 w 856"/>
                      <a:gd name="T69" fmla="*/ 87 h 606"/>
                      <a:gd name="T70" fmla="*/ 615 w 856"/>
                      <a:gd name="T71" fmla="*/ 138 h 606"/>
                      <a:gd name="T72" fmla="*/ 643 w 856"/>
                      <a:gd name="T73" fmla="*/ 203 h 606"/>
                      <a:gd name="T74" fmla="*/ 643 w 856"/>
                      <a:gd name="T75" fmla="*/ 260 h 606"/>
                      <a:gd name="T76" fmla="*/ 643 w 856"/>
                      <a:gd name="T77" fmla="*/ 323 h 606"/>
                      <a:gd name="T78" fmla="*/ 666 w 856"/>
                      <a:gd name="T79" fmla="*/ 375 h 606"/>
                      <a:gd name="T80" fmla="*/ 730 w 856"/>
                      <a:gd name="T81" fmla="*/ 410 h 606"/>
                      <a:gd name="T82" fmla="*/ 804 w 856"/>
                      <a:gd name="T83" fmla="*/ 444 h 606"/>
                      <a:gd name="T84" fmla="*/ 770 w 856"/>
                      <a:gd name="T85" fmla="*/ 554 h 606"/>
                      <a:gd name="T86" fmla="*/ 580 w 856"/>
                      <a:gd name="T87" fmla="*/ 503 h 606"/>
                      <a:gd name="T88" fmla="*/ 454 w 856"/>
                      <a:gd name="T89" fmla="*/ 450 h 606"/>
                      <a:gd name="T90" fmla="*/ 339 w 856"/>
                      <a:gd name="T91" fmla="*/ 416 h 606"/>
                      <a:gd name="T92" fmla="*/ 241 w 856"/>
                      <a:gd name="T93" fmla="*/ 363 h 606"/>
                      <a:gd name="T94" fmla="*/ 120 w 856"/>
                      <a:gd name="T95" fmla="*/ 266 h 606"/>
                      <a:gd name="T96" fmla="*/ 34 w 856"/>
                      <a:gd name="T97" fmla="*/ 173 h 606"/>
                      <a:gd name="T98" fmla="*/ 22 w 856"/>
                      <a:gd name="T99" fmla="*/ 185 h 606"/>
                      <a:gd name="T100" fmla="*/ 75 w 856"/>
                      <a:gd name="T101" fmla="*/ 266 h 6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856" h="606">
                        <a:moveTo>
                          <a:pt x="75" y="266"/>
                        </a:moveTo>
                        <a:lnTo>
                          <a:pt x="172" y="363"/>
                        </a:lnTo>
                        <a:lnTo>
                          <a:pt x="304" y="428"/>
                        </a:lnTo>
                        <a:lnTo>
                          <a:pt x="489" y="513"/>
                        </a:lnTo>
                        <a:lnTo>
                          <a:pt x="615" y="566"/>
                        </a:lnTo>
                        <a:lnTo>
                          <a:pt x="816" y="606"/>
                        </a:lnTo>
                        <a:lnTo>
                          <a:pt x="856" y="393"/>
                        </a:lnTo>
                        <a:lnTo>
                          <a:pt x="804" y="393"/>
                        </a:lnTo>
                        <a:lnTo>
                          <a:pt x="753" y="363"/>
                        </a:lnTo>
                        <a:lnTo>
                          <a:pt x="695" y="323"/>
                        </a:lnTo>
                        <a:lnTo>
                          <a:pt x="695" y="243"/>
                        </a:lnTo>
                        <a:lnTo>
                          <a:pt x="660" y="116"/>
                        </a:lnTo>
                        <a:lnTo>
                          <a:pt x="597" y="46"/>
                        </a:lnTo>
                        <a:lnTo>
                          <a:pt x="505" y="0"/>
                        </a:lnTo>
                        <a:lnTo>
                          <a:pt x="391" y="12"/>
                        </a:lnTo>
                        <a:lnTo>
                          <a:pt x="321" y="53"/>
                        </a:lnTo>
                        <a:lnTo>
                          <a:pt x="286" y="98"/>
                        </a:lnTo>
                        <a:lnTo>
                          <a:pt x="253" y="121"/>
                        </a:lnTo>
                        <a:lnTo>
                          <a:pt x="218" y="116"/>
                        </a:lnTo>
                        <a:lnTo>
                          <a:pt x="166" y="63"/>
                        </a:lnTo>
                        <a:lnTo>
                          <a:pt x="132" y="0"/>
                        </a:lnTo>
                        <a:lnTo>
                          <a:pt x="103" y="30"/>
                        </a:lnTo>
                        <a:lnTo>
                          <a:pt x="0" y="150"/>
                        </a:lnTo>
                        <a:lnTo>
                          <a:pt x="5" y="178"/>
                        </a:lnTo>
                        <a:lnTo>
                          <a:pt x="17" y="191"/>
                        </a:lnTo>
                        <a:lnTo>
                          <a:pt x="120" y="81"/>
                        </a:lnTo>
                        <a:lnTo>
                          <a:pt x="172" y="133"/>
                        </a:lnTo>
                        <a:lnTo>
                          <a:pt x="206" y="168"/>
                        </a:lnTo>
                        <a:lnTo>
                          <a:pt x="253" y="168"/>
                        </a:lnTo>
                        <a:lnTo>
                          <a:pt x="286" y="156"/>
                        </a:lnTo>
                        <a:lnTo>
                          <a:pt x="339" y="116"/>
                        </a:lnTo>
                        <a:lnTo>
                          <a:pt x="367" y="70"/>
                        </a:lnTo>
                        <a:lnTo>
                          <a:pt x="442" y="46"/>
                        </a:lnTo>
                        <a:lnTo>
                          <a:pt x="505" y="53"/>
                        </a:lnTo>
                        <a:lnTo>
                          <a:pt x="562" y="87"/>
                        </a:lnTo>
                        <a:lnTo>
                          <a:pt x="615" y="138"/>
                        </a:lnTo>
                        <a:lnTo>
                          <a:pt x="643" y="203"/>
                        </a:lnTo>
                        <a:lnTo>
                          <a:pt x="643" y="260"/>
                        </a:lnTo>
                        <a:lnTo>
                          <a:pt x="643" y="323"/>
                        </a:lnTo>
                        <a:lnTo>
                          <a:pt x="666" y="375"/>
                        </a:lnTo>
                        <a:lnTo>
                          <a:pt x="730" y="410"/>
                        </a:lnTo>
                        <a:lnTo>
                          <a:pt x="804" y="444"/>
                        </a:lnTo>
                        <a:lnTo>
                          <a:pt x="770" y="554"/>
                        </a:lnTo>
                        <a:lnTo>
                          <a:pt x="580" y="503"/>
                        </a:lnTo>
                        <a:lnTo>
                          <a:pt x="454" y="450"/>
                        </a:lnTo>
                        <a:lnTo>
                          <a:pt x="339" y="416"/>
                        </a:lnTo>
                        <a:lnTo>
                          <a:pt x="241" y="363"/>
                        </a:lnTo>
                        <a:lnTo>
                          <a:pt x="120" y="266"/>
                        </a:lnTo>
                        <a:lnTo>
                          <a:pt x="34" y="173"/>
                        </a:lnTo>
                        <a:lnTo>
                          <a:pt x="22" y="185"/>
                        </a:lnTo>
                        <a:lnTo>
                          <a:pt x="75" y="26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5612" name="Oval 92"/>
                  <p:cNvSpPr>
                    <a:spLocks noChangeArrowheads="1"/>
                  </p:cNvSpPr>
                  <p:nvPr/>
                </p:nvSpPr>
                <p:spPr bwMode="auto">
                  <a:xfrm rot="-4286940">
                    <a:off x="2791" y="1887"/>
                    <a:ext cx="141" cy="50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613" name="Oval 93"/>
                  <p:cNvSpPr>
                    <a:spLocks noChangeArrowheads="1"/>
                  </p:cNvSpPr>
                  <p:nvPr/>
                </p:nvSpPr>
                <p:spPr bwMode="auto">
                  <a:xfrm rot="-4286940">
                    <a:off x="2810" y="1913"/>
                    <a:ext cx="81" cy="19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614" name="Oval 94"/>
                  <p:cNvSpPr>
                    <a:spLocks noChangeArrowheads="1"/>
                  </p:cNvSpPr>
                  <p:nvPr/>
                </p:nvSpPr>
                <p:spPr bwMode="auto">
                  <a:xfrm rot="-4286940">
                    <a:off x="2741" y="1887"/>
                    <a:ext cx="141" cy="50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615" name="Oval 95"/>
                  <p:cNvSpPr>
                    <a:spLocks noChangeArrowheads="1"/>
                  </p:cNvSpPr>
                  <p:nvPr/>
                </p:nvSpPr>
                <p:spPr bwMode="auto">
                  <a:xfrm rot="-4286940">
                    <a:off x="2760" y="1913"/>
                    <a:ext cx="81" cy="19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616" name="Oval 96"/>
                  <p:cNvSpPr>
                    <a:spLocks noChangeArrowheads="1"/>
                  </p:cNvSpPr>
                  <p:nvPr/>
                </p:nvSpPr>
                <p:spPr bwMode="auto">
                  <a:xfrm>
                    <a:off x="2687" y="2089"/>
                    <a:ext cx="198" cy="8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lIns="274320" rIns="274320" anchor="ctr"/>
                  <a:lstStyle/>
                  <a:p>
                    <a:pPr eaLnBrk="0" hangingPunct="0"/>
                    <a:endParaRPr lang="en-CA" altLang="x-none" sz="2400" i="0"/>
                  </a:p>
                </p:txBody>
              </p:sp>
            </p:grpSp>
            <p:sp>
              <p:nvSpPr>
                <p:cNvPr id="2356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2294" y="2688"/>
                  <a:ext cx="906" cy="67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FF00FF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altLang="x-none" sz="3200" i="0"/>
                    <a:t>0 nodes</a:t>
                  </a:r>
                  <a:br>
                    <a:rPr lang="en-US" altLang="x-none" sz="3200" i="0"/>
                  </a:br>
                  <a:r>
                    <a:rPr lang="en-US" altLang="x-none" sz="3200" i="0"/>
                    <a:t>? edges</a:t>
                  </a:r>
                </a:p>
              </p:txBody>
            </p:sp>
          </p:grpSp>
        </p:grpSp>
        <p:sp>
          <p:nvSpPr>
            <p:cNvPr id="235621" name="Text Box 101"/>
            <p:cNvSpPr txBox="1">
              <a:spLocks noChangeArrowheads="1"/>
            </p:cNvSpPr>
            <p:nvPr/>
          </p:nvSpPr>
          <p:spPr bwMode="auto">
            <a:xfrm>
              <a:off x="1460" y="1699"/>
              <a:ext cx="142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Base Case </a:t>
              </a:r>
              <a:r>
                <a:rPr lang="en-US" altLang="x-none" sz="3200" i="0">
                  <a:solidFill>
                    <a:schemeClr val="accent1"/>
                  </a:solidFill>
                </a:rPr>
                <a:t>?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5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5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5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5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98" grpId="0" autoUpdateAnimBg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3757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3757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3757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57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3757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3757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57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23757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3758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58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23758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3758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58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3758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3758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58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3758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3758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59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3759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3759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59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23759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3759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59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23759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3759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59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23760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3760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60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23760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3760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60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23760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3760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60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23760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2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7621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38989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Work it out backwards</a:t>
            </a:r>
          </a:p>
        </p:txBody>
      </p:sp>
      <p:grpSp>
        <p:nvGrpSpPr>
          <p:cNvPr id="237640" name="Group 72"/>
          <p:cNvGrpSpPr>
            <a:grpSpLocks/>
          </p:cNvGrpSpPr>
          <p:nvPr/>
        </p:nvGrpSpPr>
        <p:grpSpPr bwMode="auto">
          <a:xfrm>
            <a:off x="2447925" y="4568825"/>
            <a:ext cx="2673350" cy="1527175"/>
            <a:chOff x="2064" y="2878"/>
            <a:chExt cx="1684" cy="962"/>
          </a:xfrm>
        </p:grpSpPr>
        <p:sp>
          <p:nvSpPr>
            <p:cNvPr id="237641" name="Freeform 73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7642" name="Group 74"/>
            <p:cNvGrpSpPr>
              <a:grpSpLocks/>
            </p:cNvGrpSpPr>
            <p:nvPr/>
          </p:nvGrpSpPr>
          <p:grpSpPr bwMode="auto">
            <a:xfrm>
              <a:off x="2544" y="2878"/>
              <a:ext cx="1204" cy="626"/>
              <a:chOff x="768" y="2064"/>
              <a:chExt cx="1204" cy="626"/>
            </a:xfrm>
          </p:grpSpPr>
          <p:grpSp>
            <p:nvGrpSpPr>
              <p:cNvPr id="237643" name="Group 75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237644" name="Group 76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37645" name="Freeform 77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46" name="Freeform 78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47" name="Freeform 79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48" name="Freeform 80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49" name="Freeform 81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7650" name="Freeform 82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7651" name="Freeform 83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652" name="Freeform 84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653" name="Oval 85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37654" name="Oval 86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37655" name="Oval 87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37656" name="Oval 88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37657" name="Oval 89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37658" name="Text Box 90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878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/>
                  <a:t>? edges</a:t>
                </a:r>
              </a:p>
            </p:txBody>
          </p:sp>
        </p:grpSp>
      </p:grpSp>
      <p:grpSp>
        <p:nvGrpSpPr>
          <p:cNvPr id="237680" name="Group 112"/>
          <p:cNvGrpSpPr>
            <a:grpSpLocks/>
          </p:cNvGrpSpPr>
          <p:nvPr/>
        </p:nvGrpSpPr>
        <p:grpSpPr bwMode="auto">
          <a:xfrm>
            <a:off x="100013" y="1477963"/>
            <a:ext cx="1887537" cy="4397375"/>
            <a:chOff x="63" y="931"/>
            <a:chExt cx="1189" cy="2770"/>
          </a:xfrm>
        </p:grpSpPr>
        <p:sp>
          <p:nvSpPr>
            <p:cNvPr id="237622" name="Freeform 54"/>
            <p:cNvSpPr>
              <a:spLocks/>
            </p:cNvSpPr>
            <p:nvPr/>
          </p:nvSpPr>
          <p:spPr bwMode="auto">
            <a:xfrm>
              <a:off x="63" y="3235"/>
              <a:ext cx="789" cy="466"/>
            </a:xfrm>
            <a:custGeom>
              <a:avLst/>
              <a:gdLst>
                <a:gd name="T0" fmla="*/ 355 w 789"/>
                <a:gd name="T1" fmla="*/ 0 h 466"/>
                <a:gd name="T2" fmla="*/ 0 w 789"/>
                <a:gd name="T3" fmla="*/ 466 h 466"/>
                <a:gd name="T4" fmla="*/ 789 w 789"/>
                <a:gd name="T5" fmla="*/ 458 h 466"/>
                <a:gd name="T6" fmla="*/ 355 w 789"/>
                <a:gd name="T7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9" h="466">
                  <a:moveTo>
                    <a:pt x="355" y="0"/>
                  </a:moveTo>
                  <a:lnTo>
                    <a:pt x="0" y="466"/>
                  </a:lnTo>
                  <a:lnTo>
                    <a:pt x="789" y="458"/>
                  </a:lnTo>
                  <a:lnTo>
                    <a:pt x="355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9" name="Text Box 91"/>
            <p:cNvSpPr txBox="1">
              <a:spLocks noChangeArrowheads="1"/>
            </p:cNvSpPr>
            <p:nvPr/>
          </p:nvSpPr>
          <p:spPr bwMode="auto">
            <a:xfrm>
              <a:off x="288" y="931"/>
              <a:ext cx="96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height =</a:t>
              </a:r>
              <a:endParaRPr lang="en-US" altLang="x-none" sz="3200" i="0">
                <a:solidFill>
                  <a:srgbClr val="FF99FF"/>
                </a:solidFill>
              </a:endParaRPr>
            </a:p>
          </p:txBody>
        </p:sp>
      </p:grpSp>
      <p:grpSp>
        <p:nvGrpSpPr>
          <p:cNvPr id="237683" name="Group 115"/>
          <p:cNvGrpSpPr>
            <a:grpSpLocks/>
          </p:cNvGrpSpPr>
          <p:nvPr/>
        </p:nvGrpSpPr>
        <p:grpSpPr bwMode="auto">
          <a:xfrm>
            <a:off x="76200" y="1981200"/>
            <a:ext cx="8197850" cy="4635500"/>
            <a:chOff x="48" y="1248"/>
            <a:chExt cx="5164" cy="2920"/>
          </a:xfrm>
        </p:grpSpPr>
        <p:sp>
          <p:nvSpPr>
            <p:cNvPr id="237660" name="Text Box 92"/>
            <p:cNvSpPr txBox="1">
              <a:spLocks noChangeArrowheads="1"/>
            </p:cNvSpPr>
            <p:nvPr/>
          </p:nvSpPr>
          <p:spPr bwMode="auto">
            <a:xfrm>
              <a:off x="984" y="1248"/>
              <a:ext cx="4228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= max(height of left,height on right) + 1</a:t>
              </a:r>
            </a:p>
            <a:p>
              <a:pPr algn="l"/>
              <a:r>
                <a:rPr lang="en-US" altLang="x-none" sz="3200" i="0"/>
                <a:t>= max(</a:t>
              </a:r>
              <a:r>
                <a:rPr lang="en-US" altLang="x-none" sz="3200" i="0">
                  <a:solidFill>
                    <a:srgbClr val="FF99FF"/>
                  </a:solidFill>
                </a:rPr>
                <a:t>?</a:t>
              </a:r>
              <a:r>
                <a:rPr lang="en-US" altLang="x-none" sz="3200" i="0"/>
                <a:t>,</a:t>
              </a:r>
              <a:r>
                <a:rPr lang="en-US" altLang="x-none" sz="3200" i="0">
                  <a:solidFill>
                    <a:srgbClr val="FF99FF"/>
                  </a:solidFill>
                </a:rPr>
                <a:t>?)</a:t>
              </a:r>
              <a:r>
                <a:rPr lang="en-US" altLang="x-none" sz="3200" i="0"/>
                <a:t> + </a:t>
              </a:r>
              <a:r>
                <a:rPr lang="en-US" altLang="x-none" sz="3200" i="0">
                  <a:solidFill>
                    <a:srgbClr val="33CC33"/>
                  </a:solidFill>
                </a:rPr>
                <a:t>1</a:t>
              </a:r>
              <a:r>
                <a:rPr lang="en-US" altLang="x-none" sz="3200" i="0"/>
                <a:t> </a:t>
              </a:r>
              <a:endParaRPr lang="en-US" altLang="x-none" sz="3200" i="0">
                <a:solidFill>
                  <a:srgbClr val="FF99FF"/>
                </a:solidFill>
              </a:endParaRPr>
            </a:p>
          </p:txBody>
        </p:sp>
        <p:grpSp>
          <p:nvGrpSpPr>
            <p:cNvPr id="237665" name="Group 97"/>
            <p:cNvGrpSpPr>
              <a:grpSpLocks/>
            </p:cNvGrpSpPr>
            <p:nvPr/>
          </p:nvGrpSpPr>
          <p:grpSpPr bwMode="auto">
            <a:xfrm>
              <a:off x="48" y="3780"/>
              <a:ext cx="747" cy="388"/>
              <a:chOff x="48" y="3780"/>
              <a:chExt cx="747" cy="388"/>
            </a:xfrm>
          </p:grpSpPr>
          <p:sp>
            <p:nvSpPr>
              <p:cNvPr id="237661" name="Freeform 93"/>
              <p:cNvSpPr>
                <a:spLocks/>
              </p:cNvSpPr>
              <p:nvPr/>
            </p:nvSpPr>
            <p:spPr bwMode="auto">
              <a:xfrm>
                <a:off x="432" y="3780"/>
                <a:ext cx="363" cy="307"/>
              </a:xfrm>
              <a:custGeom>
                <a:avLst/>
                <a:gdLst>
                  <a:gd name="T0" fmla="*/ 174 w 363"/>
                  <a:gd name="T1" fmla="*/ 0 h 307"/>
                  <a:gd name="T2" fmla="*/ 0 w 363"/>
                  <a:gd name="T3" fmla="*/ 307 h 307"/>
                  <a:gd name="T4" fmla="*/ 363 w 363"/>
                  <a:gd name="T5" fmla="*/ 307 h 307"/>
                  <a:gd name="T6" fmla="*/ 174 w 363"/>
                  <a:gd name="T7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3" h="307">
                    <a:moveTo>
                      <a:pt x="174" y="0"/>
                    </a:moveTo>
                    <a:lnTo>
                      <a:pt x="0" y="307"/>
                    </a:lnTo>
                    <a:lnTo>
                      <a:pt x="363" y="307"/>
                    </a:lnTo>
                    <a:lnTo>
                      <a:pt x="174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62" name="Rectangle 94"/>
              <p:cNvSpPr>
                <a:spLocks noChangeArrowheads="1"/>
              </p:cNvSpPr>
              <p:nvPr/>
            </p:nvSpPr>
            <p:spPr bwMode="auto">
              <a:xfrm>
                <a:off x="512" y="3792"/>
                <a:ext cx="23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?</a:t>
                </a:r>
              </a:p>
            </p:txBody>
          </p:sp>
          <p:sp>
            <p:nvSpPr>
              <p:cNvPr id="237663" name="Freeform 95"/>
              <p:cNvSpPr>
                <a:spLocks/>
              </p:cNvSpPr>
              <p:nvPr/>
            </p:nvSpPr>
            <p:spPr bwMode="auto">
              <a:xfrm>
                <a:off x="48" y="3791"/>
                <a:ext cx="363" cy="307"/>
              </a:xfrm>
              <a:custGeom>
                <a:avLst/>
                <a:gdLst>
                  <a:gd name="T0" fmla="*/ 174 w 363"/>
                  <a:gd name="T1" fmla="*/ 0 h 307"/>
                  <a:gd name="T2" fmla="*/ 0 w 363"/>
                  <a:gd name="T3" fmla="*/ 307 h 307"/>
                  <a:gd name="T4" fmla="*/ 363 w 363"/>
                  <a:gd name="T5" fmla="*/ 307 h 307"/>
                  <a:gd name="T6" fmla="*/ 174 w 363"/>
                  <a:gd name="T7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3" h="307">
                    <a:moveTo>
                      <a:pt x="174" y="0"/>
                    </a:moveTo>
                    <a:lnTo>
                      <a:pt x="0" y="307"/>
                    </a:lnTo>
                    <a:lnTo>
                      <a:pt x="363" y="307"/>
                    </a:lnTo>
                    <a:lnTo>
                      <a:pt x="174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64" name="Rectangle 96"/>
              <p:cNvSpPr>
                <a:spLocks noChangeArrowheads="1"/>
              </p:cNvSpPr>
              <p:nvPr/>
            </p:nvSpPr>
            <p:spPr bwMode="auto">
              <a:xfrm>
                <a:off x="128" y="3803"/>
                <a:ext cx="230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?</a:t>
                </a:r>
              </a:p>
            </p:txBody>
          </p:sp>
        </p:grpSp>
      </p:grpSp>
      <p:sp>
        <p:nvSpPr>
          <p:cNvPr id="237679" name="Rectangle 111"/>
          <p:cNvSpPr>
            <a:spLocks noChangeArrowheads="1"/>
          </p:cNvSpPr>
          <p:nvPr/>
        </p:nvSpPr>
        <p:spPr bwMode="auto">
          <a:xfrm>
            <a:off x="1905000" y="1447800"/>
            <a:ext cx="12573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0 edge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7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7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76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76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76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7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679" grpId="0" autoUpdateAnimBg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252931" name="Group 3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252932" name="Group 4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252933" name="Oval 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34" name="Rectangle 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52935" name="Group 7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252936" name="Oval 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37" name="Rectangle 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252938" name="Group 10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252939" name="Oval 1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40" name="Rectangle 1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252941" name="Group 13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252942" name="Oval 1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43" name="Rectangle 1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252944" name="Group 16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252945" name="Oval 1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46" name="Rectangle 1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52947" name="Group 19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252948" name="Oval 2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49" name="Rectangle 2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252950" name="Group 22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252951" name="Oval 2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52" name="Rectangle 2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252953" name="Group 25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252954" name="Oval 2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55" name="Rectangle 2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252956" name="Group 28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252957" name="Oval 2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58" name="Rectangle 3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252959" name="Group 31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252960" name="Oval 3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61" name="Rectangle 3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252962" name="Group 34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252963" name="Oval 3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64" name="Rectangle 3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252965" name="Group 37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252966" name="Oval 3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67" name="Rectangle 3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252968" name="Line 40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69" name="Line 41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0" name="Line 42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1" name="Line 43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2" name="Line 44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3" name="Line 45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4" name="Line 46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5" name="Line 47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6" name="Line 48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7" name="Line 49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8" name="Line 50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979" name="Line 51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2980" name="Text Box 52"/>
          <p:cNvSpPr txBox="1">
            <a:spLocks noChangeArrowheads="1"/>
          </p:cNvSpPr>
          <p:nvPr/>
        </p:nvSpPr>
        <p:spPr bwMode="auto">
          <a:xfrm>
            <a:off x="1066800" y="960438"/>
            <a:ext cx="38989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Work it out backwards</a:t>
            </a:r>
          </a:p>
        </p:txBody>
      </p:sp>
      <p:grpSp>
        <p:nvGrpSpPr>
          <p:cNvPr id="252981" name="Group 53"/>
          <p:cNvGrpSpPr>
            <a:grpSpLocks/>
          </p:cNvGrpSpPr>
          <p:nvPr/>
        </p:nvGrpSpPr>
        <p:grpSpPr bwMode="auto">
          <a:xfrm>
            <a:off x="2447925" y="4568825"/>
            <a:ext cx="2830513" cy="1527175"/>
            <a:chOff x="2064" y="2878"/>
            <a:chExt cx="1783" cy="962"/>
          </a:xfrm>
        </p:grpSpPr>
        <p:sp>
          <p:nvSpPr>
            <p:cNvPr id="252982" name="Freeform 54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2983" name="Group 55"/>
            <p:cNvGrpSpPr>
              <a:grpSpLocks/>
            </p:cNvGrpSpPr>
            <p:nvPr/>
          </p:nvGrpSpPr>
          <p:grpSpPr bwMode="auto">
            <a:xfrm>
              <a:off x="2544" y="2878"/>
              <a:ext cx="1303" cy="626"/>
              <a:chOff x="768" y="2064"/>
              <a:chExt cx="1303" cy="626"/>
            </a:xfrm>
          </p:grpSpPr>
          <p:grpSp>
            <p:nvGrpSpPr>
              <p:cNvPr id="252984" name="Group 56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252985" name="Group 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52986" name="Freeform 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2987" name="Freeform 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2988" name="Freeform 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2989" name="Freeform 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2990" name="Freeform 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52991" name="Freeform 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2992" name="Freeform 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93" name="Freeform 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2994" name="Oval 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52995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52996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52997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52998" name="Oval 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52999" name="Text Box 71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977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/>
                  <a:t>-1 edges</a:t>
                </a:r>
              </a:p>
            </p:txBody>
          </p:sp>
        </p:grpSp>
      </p:grpSp>
      <p:grpSp>
        <p:nvGrpSpPr>
          <p:cNvPr id="253000" name="Group 72"/>
          <p:cNvGrpSpPr>
            <a:grpSpLocks/>
          </p:cNvGrpSpPr>
          <p:nvPr/>
        </p:nvGrpSpPr>
        <p:grpSpPr bwMode="auto">
          <a:xfrm>
            <a:off x="100013" y="1477963"/>
            <a:ext cx="1887537" cy="4397375"/>
            <a:chOff x="63" y="931"/>
            <a:chExt cx="1189" cy="2770"/>
          </a:xfrm>
        </p:grpSpPr>
        <p:sp>
          <p:nvSpPr>
            <p:cNvPr id="253001" name="Freeform 73"/>
            <p:cNvSpPr>
              <a:spLocks/>
            </p:cNvSpPr>
            <p:nvPr/>
          </p:nvSpPr>
          <p:spPr bwMode="auto">
            <a:xfrm>
              <a:off x="63" y="3235"/>
              <a:ext cx="789" cy="466"/>
            </a:xfrm>
            <a:custGeom>
              <a:avLst/>
              <a:gdLst>
                <a:gd name="T0" fmla="*/ 355 w 789"/>
                <a:gd name="T1" fmla="*/ 0 h 466"/>
                <a:gd name="T2" fmla="*/ 0 w 789"/>
                <a:gd name="T3" fmla="*/ 466 h 466"/>
                <a:gd name="T4" fmla="*/ 789 w 789"/>
                <a:gd name="T5" fmla="*/ 458 h 466"/>
                <a:gd name="T6" fmla="*/ 355 w 789"/>
                <a:gd name="T7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9" h="466">
                  <a:moveTo>
                    <a:pt x="355" y="0"/>
                  </a:moveTo>
                  <a:lnTo>
                    <a:pt x="0" y="466"/>
                  </a:lnTo>
                  <a:lnTo>
                    <a:pt x="789" y="458"/>
                  </a:lnTo>
                  <a:lnTo>
                    <a:pt x="355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02" name="Text Box 74"/>
            <p:cNvSpPr txBox="1">
              <a:spLocks noChangeArrowheads="1"/>
            </p:cNvSpPr>
            <p:nvPr/>
          </p:nvSpPr>
          <p:spPr bwMode="auto">
            <a:xfrm>
              <a:off x="288" y="931"/>
              <a:ext cx="96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height =</a:t>
              </a:r>
              <a:endParaRPr lang="en-US" altLang="x-none" sz="3200" i="0">
                <a:solidFill>
                  <a:srgbClr val="FF99FF"/>
                </a:solidFill>
              </a:endParaRPr>
            </a:p>
          </p:txBody>
        </p:sp>
      </p:grpSp>
      <p:sp>
        <p:nvSpPr>
          <p:cNvPr id="253004" name="Text Box 76"/>
          <p:cNvSpPr txBox="1">
            <a:spLocks noChangeArrowheads="1"/>
          </p:cNvSpPr>
          <p:nvPr/>
        </p:nvSpPr>
        <p:spPr bwMode="auto">
          <a:xfrm>
            <a:off x="1584325" y="2133600"/>
            <a:ext cx="671195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max(height of left,height on right) + 1</a:t>
            </a:r>
          </a:p>
          <a:p>
            <a:pPr algn="l"/>
            <a:r>
              <a:rPr lang="en-US" altLang="x-none" sz="3200" i="0"/>
              <a:t>= max(</a:t>
            </a:r>
            <a:r>
              <a:rPr lang="en-US" altLang="x-none" sz="3200" i="0">
                <a:solidFill>
                  <a:srgbClr val="FF99FF"/>
                </a:solidFill>
              </a:rPr>
              <a:t>-1</a:t>
            </a:r>
            <a:r>
              <a:rPr lang="en-US" altLang="x-none" sz="3200" i="0"/>
              <a:t>,</a:t>
            </a:r>
            <a:r>
              <a:rPr lang="en-US" altLang="x-none" sz="3200" i="0">
                <a:solidFill>
                  <a:srgbClr val="FF99FF"/>
                </a:solidFill>
              </a:rPr>
              <a:t>-1</a:t>
            </a:r>
            <a:r>
              <a:rPr lang="en-US" altLang="x-none" sz="3200" i="0"/>
              <a:t>) + 1 </a:t>
            </a:r>
            <a:endParaRPr lang="en-US" altLang="x-none" sz="3200" i="0">
              <a:solidFill>
                <a:srgbClr val="FF99FF"/>
              </a:solidFill>
            </a:endParaRPr>
          </a:p>
        </p:txBody>
      </p:sp>
      <p:sp>
        <p:nvSpPr>
          <p:cNvPr id="253006" name="Freeform 78"/>
          <p:cNvSpPr>
            <a:spLocks/>
          </p:cNvSpPr>
          <p:nvPr/>
        </p:nvSpPr>
        <p:spPr bwMode="auto">
          <a:xfrm>
            <a:off x="685800" y="6000750"/>
            <a:ext cx="576263" cy="487363"/>
          </a:xfrm>
          <a:custGeom>
            <a:avLst/>
            <a:gdLst>
              <a:gd name="T0" fmla="*/ 174 w 363"/>
              <a:gd name="T1" fmla="*/ 0 h 307"/>
              <a:gd name="T2" fmla="*/ 0 w 363"/>
              <a:gd name="T3" fmla="*/ 307 h 307"/>
              <a:gd name="T4" fmla="*/ 363 w 363"/>
              <a:gd name="T5" fmla="*/ 307 h 307"/>
              <a:gd name="T6" fmla="*/ 174 w 363"/>
              <a:gd name="T7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3" h="307">
                <a:moveTo>
                  <a:pt x="174" y="0"/>
                </a:moveTo>
                <a:lnTo>
                  <a:pt x="0" y="307"/>
                </a:lnTo>
                <a:lnTo>
                  <a:pt x="363" y="307"/>
                </a:lnTo>
                <a:lnTo>
                  <a:pt x="174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07" name="Rectangle 79"/>
          <p:cNvSpPr>
            <a:spLocks noChangeArrowheads="1"/>
          </p:cNvSpPr>
          <p:nvPr/>
        </p:nvSpPr>
        <p:spPr bwMode="auto">
          <a:xfrm>
            <a:off x="711200" y="6019800"/>
            <a:ext cx="5222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-1</a:t>
            </a:r>
          </a:p>
        </p:txBody>
      </p:sp>
      <p:sp>
        <p:nvSpPr>
          <p:cNvPr id="253008" name="Freeform 80"/>
          <p:cNvSpPr>
            <a:spLocks/>
          </p:cNvSpPr>
          <p:nvPr/>
        </p:nvSpPr>
        <p:spPr bwMode="auto">
          <a:xfrm>
            <a:off x="76200" y="6018213"/>
            <a:ext cx="576263" cy="487362"/>
          </a:xfrm>
          <a:custGeom>
            <a:avLst/>
            <a:gdLst>
              <a:gd name="T0" fmla="*/ 174 w 363"/>
              <a:gd name="T1" fmla="*/ 0 h 307"/>
              <a:gd name="T2" fmla="*/ 0 w 363"/>
              <a:gd name="T3" fmla="*/ 307 h 307"/>
              <a:gd name="T4" fmla="*/ 363 w 363"/>
              <a:gd name="T5" fmla="*/ 307 h 307"/>
              <a:gd name="T6" fmla="*/ 174 w 363"/>
              <a:gd name="T7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3" h="307">
                <a:moveTo>
                  <a:pt x="174" y="0"/>
                </a:moveTo>
                <a:lnTo>
                  <a:pt x="0" y="307"/>
                </a:lnTo>
                <a:lnTo>
                  <a:pt x="363" y="307"/>
                </a:lnTo>
                <a:lnTo>
                  <a:pt x="174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009" name="Rectangle 81"/>
          <p:cNvSpPr>
            <a:spLocks noChangeArrowheads="1"/>
          </p:cNvSpPr>
          <p:nvPr/>
        </p:nvSpPr>
        <p:spPr bwMode="auto">
          <a:xfrm>
            <a:off x="101600" y="6037263"/>
            <a:ext cx="5222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-1</a:t>
            </a:r>
          </a:p>
        </p:txBody>
      </p:sp>
      <p:sp>
        <p:nvSpPr>
          <p:cNvPr id="253010" name="Rectangle 82"/>
          <p:cNvSpPr>
            <a:spLocks noChangeArrowheads="1"/>
          </p:cNvSpPr>
          <p:nvPr/>
        </p:nvSpPr>
        <p:spPr bwMode="auto">
          <a:xfrm>
            <a:off x="1905000" y="1447800"/>
            <a:ext cx="12573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0 edge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Text Box 2"/>
          <p:cNvSpPr txBox="1">
            <a:spLocks noChangeArrowheads="1"/>
          </p:cNvSpPr>
          <p:nvPr/>
        </p:nvSpPr>
        <p:spPr bwMode="auto">
          <a:xfrm>
            <a:off x="2638425" y="-93663"/>
            <a:ext cx="4527550" cy="7620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178184" name="Picture 8" descr="02-23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33400"/>
            <a:ext cx="7315200" cy="311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185" name="Picture 9" descr="02-230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3683000"/>
            <a:ext cx="7315200" cy="317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79203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359727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leaves = </a:t>
            </a:r>
            <a:r>
              <a:rPr lang="en-US" altLang="x-none" sz="3200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179204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79205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79206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07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79208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79209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10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79211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79212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13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79214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79215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16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79217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79218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19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9220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79221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22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79223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79224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25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79226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79227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28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79229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79230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31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79232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79233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34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79235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79236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37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79238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79239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40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79241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2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3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4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5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6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7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8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9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0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1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2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9253" name="Group 53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179254" name="Freeform 5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5" name="Freeform 5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6" name="Freeform 5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7" name="Freeform 5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8" name="Freeform 5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9" name="Freeform 5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9260" name="Group 60"/>
          <p:cNvGrpSpPr>
            <a:grpSpLocks/>
          </p:cNvGrpSpPr>
          <p:nvPr/>
        </p:nvGrpSpPr>
        <p:grpSpPr bwMode="auto">
          <a:xfrm>
            <a:off x="73025" y="1706563"/>
            <a:ext cx="8461375" cy="4999037"/>
            <a:chOff x="46" y="1075"/>
            <a:chExt cx="5330" cy="3149"/>
          </a:xfrm>
        </p:grpSpPr>
        <p:sp>
          <p:nvSpPr>
            <p:cNvPr id="179261" name="Freeform 61"/>
            <p:cNvSpPr>
              <a:spLocks/>
            </p:cNvSpPr>
            <p:nvPr/>
          </p:nvSpPr>
          <p:spPr bwMode="auto">
            <a:xfrm>
              <a:off x="46" y="2349"/>
              <a:ext cx="2925" cy="1486"/>
            </a:xfrm>
            <a:custGeom>
              <a:avLst/>
              <a:gdLst>
                <a:gd name="T0" fmla="*/ 1488 w 2928"/>
                <a:gd name="T1" fmla="*/ 0 h 1488"/>
                <a:gd name="T2" fmla="*/ 0 w 2928"/>
                <a:gd name="T3" fmla="*/ 1200 h 1488"/>
                <a:gd name="T4" fmla="*/ 288 w 2928"/>
                <a:gd name="T5" fmla="*/ 1488 h 1488"/>
                <a:gd name="T6" fmla="*/ 2592 w 2928"/>
                <a:gd name="T7" fmla="*/ 1488 h 1488"/>
                <a:gd name="T8" fmla="*/ 2928 w 2928"/>
                <a:gd name="T9" fmla="*/ 1104 h 1488"/>
                <a:gd name="T10" fmla="*/ 1488 w 2928"/>
                <a:gd name="T11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62" name="Freeform 62"/>
            <p:cNvSpPr>
              <a:spLocks/>
            </p:cNvSpPr>
            <p:nvPr/>
          </p:nvSpPr>
          <p:spPr bwMode="auto">
            <a:xfrm>
              <a:off x="3264" y="2256"/>
              <a:ext cx="2112" cy="1968"/>
            </a:xfrm>
            <a:custGeom>
              <a:avLst/>
              <a:gdLst>
                <a:gd name="T0" fmla="*/ 1152 w 2112"/>
                <a:gd name="T1" fmla="*/ 0 h 1968"/>
                <a:gd name="T2" fmla="*/ 0 w 2112"/>
                <a:gd name="T3" fmla="*/ 864 h 1968"/>
                <a:gd name="T4" fmla="*/ 288 w 2112"/>
                <a:gd name="T5" fmla="*/ 1968 h 1968"/>
                <a:gd name="T6" fmla="*/ 2064 w 2112"/>
                <a:gd name="T7" fmla="*/ 1968 h 1968"/>
                <a:gd name="T8" fmla="*/ 2112 w 2112"/>
                <a:gd name="T9" fmla="*/ 432 h 1968"/>
                <a:gd name="T10" fmla="*/ 1152 w 2112"/>
                <a:gd name="T11" fmla="*/ 0 h 1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2" h="1968">
                  <a:moveTo>
                    <a:pt x="1152" y="0"/>
                  </a:moveTo>
                  <a:lnTo>
                    <a:pt x="0" y="864"/>
                  </a:lnTo>
                  <a:lnTo>
                    <a:pt x="288" y="1968"/>
                  </a:lnTo>
                  <a:lnTo>
                    <a:pt x="2064" y="1968"/>
                  </a:lnTo>
                  <a:lnTo>
                    <a:pt x="2112" y="432"/>
                  </a:lnTo>
                  <a:lnTo>
                    <a:pt x="1152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9263" name="Group 63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179264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79265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66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67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68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69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70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9271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72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73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9274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9275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9276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9277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79278" name="Text Box 78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3</a:t>
              </a:r>
            </a:p>
          </p:txBody>
        </p:sp>
        <p:grpSp>
          <p:nvGrpSpPr>
            <p:cNvPr id="179279" name="Group 79"/>
            <p:cNvGrpSpPr>
              <a:grpSpLocks/>
            </p:cNvGrpSpPr>
            <p:nvPr/>
          </p:nvGrpSpPr>
          <p:grpSpPr bwMode="auto">
            <a:xfrm flipH="1">
              <a:off x="4758" y="1918"/>
              <a:ext cx="240" cy="626"/>
              <a:chOff x="2308" y="1513"/>
              <a:chExt cx="1162" cy="2570"/>
            </a:xfrm>
          </p:grpSpPr>
          <p:grpSp>
            <p:nvGrpSpPr>
              <p:cNvPr id="179280" name="Group 8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79281" name="Freeform 8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82" name="Freeform 8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83" name="Freeform 8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84" name="Freeform 8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85" name="Freeform 8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286" name="Freeform 8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9287" name="Freeform 8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88" name="Freeform 8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89" name="Oval 8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9290" name="Oval 9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9291" name="Oval 9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9292" name="Oval 9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79293" name="Oval 9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79294" name="Text Box 94"/>
            <p:cNvSpPr txBox="1">
              <a:spLocks noChangeArrowheads="1"/>
            </p:cNvSpPr>
            <p:nvPr/>
          </p:nvSpPr>
          <p:spPr bwMode="auto">
            <a:xfrm>
              <a:off x="5084" y="193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2</a:t>
              </a:r>
            </a:p>
          </p:txBody>
        </p:sp>
        <p:sp>
          <p:nvSpPr>
            <p:cNvPr id="179295" name="Text Box 9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help from friends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9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9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80227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29845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leaves</a:t>
            </a:r>
          </a:p>
        </p:txBody>
      </p:sp>
      <p:grpSp>
        <p:nvGrpSpPr>
          <p:cNvPr id="180228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80229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80230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31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80232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80233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34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80235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80236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37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80238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80239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40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80241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80242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43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80244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80245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46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80247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80248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49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80250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80251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52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80253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80254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55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80256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80257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58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80259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80260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61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80262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80263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64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80265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6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7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8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9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0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1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2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3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4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5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6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0277" name="Freeform 53"/>
          <p:cNvSpPr>
            <a:spLocks/>
          </p:cNvSpPr>
          <p:nvPr/>
        </p:nvSpPr>
        <p:spPr bwMode="auto">
          <a:xfrm>
            <a:off x="73025" y="3736975"/>
            <a:ext cx="4643438" cy="2359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0278" name="Freeform 54"/>
          <p:cNvSpPr>
            <a:spLocks/>
          </p:cNvSpPr>
          <p:nvPr/>
        </p:nvSpPr>
        <p:spPr bwMode="auto">
          <a:xfrm>
            <a:off x="5181600" y="3581400"/>
            <a:ext cx="3352800" cy="3124200"/>
          </a:xfrm>
          <a:custGeom>
            <a:avLst/>
            <a:gdLst>
              <a:gd name="T0" fmla="*/ 1152 w 2112"/>
              <a:gd name="T1" fmla="*/ 0 h 1968"/>
              <a:gd name="T2" fmla="*/ 0 w 2112"/>
              <a:gd name="T3" fmla="*/ 864 h 1968"/>
              <a:gd name="T4" fmla="*/ 288 w 2112"/>
              <a:gd name="T5" fmla="*/ 1968 h 1968"/>
              <a:gd name="T6" fmla="*/ 2064 w 2112"/>
              <a:gd name="T7" fmla="*/ 1968 h 1968"/>
              <a:gd name="T8" fmla="*/ 2112 w 2112"/>
              <a:gd name="T9" fmla="*/ 432 h 1968"/>
              <a:gd name="T10" fmla="*/ 1152 w 2112"/>
              <a:gd name="T11" fmla="*/ 0 h 1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12" h="1968">
                <a:moveTo>
                  <a:pt x="1152" y="0"/>
                </a:moveTo>
                <a:lnTo>
                  <a:pt x="0" y="864"/>
                </a:lnTo>
                <a:lnTo>
                  <a:pt x="288" y="1968"/>
                </a:lnTo>
                <a:lnTo>
                  <a:pt x="2064" y="1968"/>
                </a:lnTo>
                <a:lnTo>
                  <a:pt x="2112" y="432"/>
                </a:lnTo>
                <a:lnTo>
                  <a:pt x="1152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0279" name="Text Box 55"/>
          <p:cNvSpPr txBox="1">
            <a:spLocks noChangeArrowheads="1"/>
          </p:cNvSpPr>
          <p:nvPr/>
        </p:nvSpPr>
        <p:spPr bwMode="auto">
          <a:xfrm>
            <a:off x="1584325" y="1466850"/>
            <a:ext cx="60579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number on left  + number on right</a:t>
            </a:r>
          </a:p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solidFill>
                  <a:srgbClr val="FF99FF"/>
                </a:solidFill>
              </a:rPr>
              <a:t>3</a:t>
            </a:r>
            <a:r>
              <a:rPr lang="en-US" altLang="x-none" sz="3200" i="0"/>
              <a:t> + </a:t>
            </a:r>
            <a:r>
              <a:rPr lang="en-US" altLang="x-none" sz="3200" i="0">
                <a:solidFill>
                  <a:srgbClr val="FF99FF"/>
                </a:solidFill>
              </a:rPr>
              <a:t>2</a:t>
            </a:r>
            <a:r>
              <a:rPr lang="en-US" altLang="x-none" sz="3200" i="0"/>
              <a:t> = </a:t>
            </a:r>
            <a:r>
              <a:rPr lang="en-US" altLang="x-none" sz="3200" i="0">
                <a:solidFill>
                  <a:srgbClr val="FF99FF"/>
                </a:solidFill>
              </a:rPr>
              <a:t>5</a:t>
            </a:r>
          </a:p>
        </p:txBody>
      </p:sp>
      <p:grpSp>
        <p:nvGrpSpPr>
          <p:cNvPr id="180280" name="Group 56"/>
          <p:cNvGrpSpPr>
            <a:grpSpLocks/>
          </p:cNvGrpSpPr>
          <p:nvPr/>
        </p:nvGrpSpPr>
        <p:grpSpPr bwMode="auto">
          <a:xfrm>
            <a:off x="1219200" y="3276600"/>
            <a:ext cx="904875" cy="993775"/>
            <a:chOff x="768" y="2064"/>
            <a:chExt cx="570" cy="626"/>
          </a:xfrm>
        </p:grpSpPr>
        <p:grpSp>
          <p:nvGrpSpPr>
            <p:cNvPr id="180281" name="Group 57"/>
            <p:cNvGrpSpPr>
              <a:grpSpLocks/>
            </p:cNvGrpSpPr>
            <p:nvPr/>
          </p:nvGrpSpPr>
          <p:grpSpPr bwMode="auto">
            <a:xfrm flipH="1">
              <a:off x="768" y="2064"/>
              <a:ext cx="240" cy="626"/>
              <a:chOff x="2308" y="1513"/>
              <a:chExt cx="1162" cy="2570"/>
            </a:xfrm>
          </p:grpSpPr>
          <p:grpSp>
            <p:nvGrpSpPr>
              <p:cNvPr id="180282" name="Group 5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80283" name="Freeform 5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84" name="Freeform 6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85" name="Freeform 6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86" name="Freeform 6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87" name="Freeform 6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288" name="Freeform 6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0289" name="Freeform 6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90" name="Freeform 6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291" name="Oval 6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0292" name="Oval 6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0293" name="Oval 6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0294" name="Oval 7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0295" name="Oval 7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80296" name="Text Box 72"/>
            <p:cNvSpPr txBox="1">
              <a:spLocks noChangeArrowheads="1"/>
            </p:cNvSpPr>
            <p:nvPr/>
          </p:nvSpPr>
          <p:spPr bwMode="auto">
            <a:xfrm>
              <a:off x="1094" y="2076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3</a:t>
              </a:r>
            </a:p>
          </p:txBody>
        </p:sp>
      </p:grpSp>
      <p:grpSp>
        <p:nvGrpSpPr>
          <p:cNvPr id="180297" name="Group 73"/>
          <p:cNvGrpSpPr>
            <a:grpSpLocks/>
          </p:cNvGrpSpPr>
          <p:nvPr/>
        </p:nvGrpSpPr>
        <p:grpSpPr bwMode="auto">
          <a:xfrm flipH="1">
            <a:off x="7553325" y="3044825"/>
            <a:ext cx="381000" cy="993775"/>
            <a:chOff x="2308" y="1513"/>
            <a:chExt cx="1162" cy="2570"/>
          </a:xfrm>
        </p:grpSpPr>
        <p:grpSp>
          <p:nvGrpSpPr>
            <p:cNvPr id="180298" name="Group 74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80299" name="Freeform 75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00" name="Freeform 76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01" name="Freeform 77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02" name="Freeform 78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03" name="Freeform 79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304" name="Freeform 80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0305" name="Freeform 81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6" name="Freeform 82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7" name="Oval 83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80308" name="Oval 84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80309" name="Oval 85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80310" name="Oval 86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180311" name="Oval 87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180312" name="Text Box 88"/>
          <p:cNvSpPr txBox="1">
            <a:spLocks noChangeArrowheads="1"/>
          </p:cNvSpPr>
          <p:nvPr/>
        </p:nvSpPr>
        <p:spPr bwMode="auto">
          <a:xfrm>
            <a:off x="8070850" y="30638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2</a:t>
            </a:r>
          </a:p>
        </p:txBody>
      </p:sp>
      <p:grpSp>
        <p:nvGrpSpPr>
          <p:cNvPr id="180313" name="Group 89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180314" name="Freeform 9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5" name="Freeform 9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6" name="Freeform 9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7" name="Freeform 9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8" name="Freeform 9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9" name="Freeform 9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81251" name="Text Box 3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Base Case </a:t>
            </a:r>
            <a:r>
              <a:rPr lang="en-US" altLang="x-none" sz="3200" i="0">
                <a:solidFill>
                  <a:schemeClr val="accent1"/>
                </a:solidFill>
              </a:rPr>
              <a:t>? </a:t>
            </a:r>
          </a:p>
        </p:txBody>
      </p:sp>
      <p:grpSp>
        <p:nvGrpSpPr>
          <p:cNvPr id="181252" name="Group 4"/>
          <p:cNvGrpSpPr>
            <a:grpSpLocks/>
          </p:cNvGrpSpPr>
          <p:nvPr/>
        </p:nvGrpSpPr>
        <p:grpSpPr bwMode="auto">
          <a:xfrm>
            <a:off x="457200" y="3200400"/>
            <a:ext cx="7696200" cy="3352800"/>
            <a:chOff x="288" y="2016"/>
            <a:chExt cx="4848" cy="2112"/>
          </a:xfrm>
        </p:grpSpPr>
        <p:grpSp>
          <p:nvGrpSpPr>
            <p:cNvPr id="181253" name="Group 5"/>
            <p:cNvGrpSpPr>
              <a:grpSpLocks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181254" name="Oval 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55" name="Rectangle 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81256" name="Group 8"/>
            <p:cNvGrpSpPr>
              <a:grpSpLocks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181257" name="Oval 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58" name="Rectangle 1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8</a:t>
                </a:r>
                <a:endParaRPr lang="en-US" altLang="x-none" sz="2000" i="0"/>
              </a:p>
            </p:txBody>
          </p:sp>
        </p:grpSp>
        <p:grpSp>
          <p:nvGrpSpPr>
            <p:cNvPr id="181259" name="Group 11"/>
            <p:cNvGrpSpPr>
              <a:grpSpLocks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181260" name="Oval 12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61" name="Rectangle 13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grpSp>
          <p:nvGrpSpPr>
            <p:cNvPr id="181262" name="Group 14"/>
            <p:cNvGrpSpPr>
              <a:grpSpLocks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181263" name="Oval 15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64" name="Rectangle 16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3</a:t>
                </a:r>
                <a:endParaRPr lang="en-US" altLang="x-none" sz="2000" i="0"/>
              </a:p>
            </p:txBody>
          </p:sp>
        </p:grpSp>
        <p:grpSp>
          <p:nvGrpSpPr>
            <p:cNvPr id="181265" name="Group 17"/>
            <p:cNvGrpSpPr>
              <a:grpSpLocks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181266" name="Oval 18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67" name="Rectangle 19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81268" name="Group 20"/>
            <p:cNvGrpSpPr>
              <a:grpSpLocks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181269" name="Oval 21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70" name="Rectangle 22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2</a:t>
                </a:r>
                <a:endParaRPr lang="en-US" altLang="x-none" sz="2000" i="0"/>
              </a:p>
            </p:txBody>
          </p:sp>
        </p:grpSp>
        <p:grpSp>
          <p:nvGrpSpPr>
            <p:cNvPr id="181271" name="Group 23"/>
            <p:cNvGrpSpPr>
              <a:grpSpLocks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181272" name="Oval 24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73" name="Rectangle 25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7</a:t>
                </a:r>
                <a:endParaRPr lang="en-US" altLang="x-none" sz="2000" i="0"/>
              </a:p>
            </p:txBody>
          </p:sp>
        </p:grpSp>
        <p:grpSp>
          <p:nvGrpSpPr>
            <p:cNvPr id="181274" name="Group 26"/>
            <p:cNvGrpSpPr>
              <a:grpSpLocks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181275" name="Oval 27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76" name="Rectangle 28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6</a:t>
                </a:r>
                <a:endParaRPr lang="en-US" altLang="x-none" sz="2000" i="0"/>
              </a:p>
            </p:txBody>
          </p:sp>
        </p:grpSp>
        <p:grpSp>
          <p:nvGrpSpPr>
            <p:cNvPr id="181277" name="Group 29"/>
            <p:cNvGrpSpPr>
              <a:grpSpLocks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181278" name="Oval 30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79" name="Rectangle 31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5</a:t>
                </a:r>
                <a:endParaRPr lang="en-US" altLang="x-none" sz="2000" i="0"/>
              </a:p>
            </p:txBody>
          </p:sp>
        </p:grpSp>
        <p:grpSp>
          <p:nvGrpSpPr>
            <p:cNvPr id="181280" name="Group 32"/>
            <p:cNvGrpSpPr>
              <a:grpSpLocks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181281" name="Oval 33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82" name="Rectangle 34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9</a:t>
                </a:r>
                <a:endParaRPr lang="en-US" altLang="x-none" sz="2000" i="0"/>
              </a:p>
            </p:txBody>
          </p:sp>
        </p:grpSp>
        <p:grpSp>
          <p:nvGrpSpPr>
            <p:cNvPr id="181283" name="Group 35"/>
            <p:cNvGrpSpPr>
              <a:grpSpLocks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181284" name="Oval 36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85" name="Rectangle 37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4</a:t>
                </a:r>
                <a:endParaRPr lang="en-US" altLang="x-none" sz="2000" i="0"/>
              </a:p>
            </p:txBody>
          </p:sp>
        </p:grpSp>
        <p:grpSp>
          <p:nvGrpSpPr>
            <p:cNvPr id="181286" name="Group 38"/>
            <p:cNvGrpSpPr>
              <a:grpSpLocks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181287" name="Oval 39"/>
              <p:cNvSpPr>
                <a:spLocks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88" name="Rectangle 40"/>
              <p:cNvSpPr>
                <a:spLocks noChangeArrowheads="1"/>
              </p:cNvSpPr>
              <p:nvPr/>
            </p:nvSpPr>
            <p:spPr bwMode="auto">
              <a:xfrm>
                <a:off x="2414" y="974"/>
                <a:ext cx="184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2000" i="0"/>
                  <a:t>1</a:t>
                </a:r>
                <a:endParaRPr lang="en-US" altLang="x-none" sz="2000" i="0"/>
              </a:p>
            </p:txBody>
          </p:sp>
        </p:grpSp>
        <p:sp>
          <p:nvSpPr>
            <p:cNvPr id="181289" name="Line 41"/>
            <p:cNvSpPr>
              <a:spLocks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0" name="Line 42"/>
            <p:cNvSpPr>
              <a:spLocks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1" name="Line 43"/>
            <p:cNvSpPr>
              <a:spLocks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2" name="Line 44"/>
            <p:cNvSpPr>
              <a:spLocks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3" name="Line 45"/>
            <p:cNvSpPr>
              <a:spLocks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4" name="Line 46"/>
            <p:cNvSpPr>
              <a:spLocks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5" name="Line 47"/>
            <p:cNvSpPr>
              <a:spLocks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6" name="Line 48"/>
            <p:cNvSpPr>
              <a:spLocks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7" name="Line 49"/>
            <p:cNvSpPr>
              <a:spLocks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8" name="Line 50"/>
            <p:cNvSpPr>
              <a:spLocks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9" name="Line 51"/>
            <p:cNvSpPr>
              <a:spLocks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0" name="Line 52"/>
            <p:cNvSpPr>
              <a:spLocks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1301" name="Text Box 53"/>
          <p:cNvSpPr txBox="1">
            <a:spLocks noChangeArrowheads="1"/>
          </p:cNvSpPr>
          <p:nvPr/>
        </p:nvSpPr>
        <p:spPr bwMode="auto">
          <a:xfrm>
            <a:off x="1066800" y="960438"/>
            <a:ext cx="30861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number of leaves </a:t>
            </a:r>
            <a:endParaRPr lang="en-US" altLang="x-none" sz="3200" i="0">
              <a:solidFill>
                <a:schemeClr val="accent1"/>
              </a:solidFill>
            </a:endParaRPr>
          </a:p>
        </p:txBody>
      </p:sp>
      <p:grpSp>
        <p:nvGrpSpPr>
          <p:cNvPr id="181302" name="Group 54"/>
          <p:cNvGrpSpPr>
            <a:grpSpLocks/>
          </p:cNvGrpSpPr>
          <p:nvPr/>
        </p:nvGrpSpPr>
        <p:grpSpPr bwMode="auto">
          <a:xfrm>
            <a:off x="2447925" y="4568825"/>
            <a:ext cx="1666875" cy="1527175"/>
            <a:chOff x="2064" y="2878"/>
            <a:chExt cx="1050" cy="962"/>
          </a:xfrm>
        </p:grpSpPr>
        <p:sp>
          <p:nvSpPr>
            <p:cNvPr id="181303" name="Freeform 55"/>
            <p:cNvSpPr>
              <a:spLocks/>
            </p:cNvSpPr>
            <p:nvPr/>
          </p:nvSpPr>
          <p:spPr bwMode="auto">
            <a:xfrm>
              <a:off x="2064" y="3216"/>
              <a:ext cx="672" cy="624"/>
            </a:xfrm>
            <a:custGeom>
              <a:avLst/>
              <a:gdLst>
                <a:gd name="T0" fmla="*/ 384 w 672"/>
                <a:gd name="T1" fmla="*/ 0 h 624"/>
                <a:gd name="T2" fmla="*/ 0 w 672"/>
                <a:gd name="T3" fmla="*/ 336 h 624"/>
                <a:gd name="T4" fmla="*/ 432 w 672"/>
                <a:gd name="T5" fmla="*/ 624 h 624"/>
                <a:gd name="T6" fmla="*/ 672 w 672"/>
                <a:gd name="T7" fmla="*/ 240 h 624"/>
                <a:gd name="T8" fmla="*/ 384 w 672"/>
                <a:gd name="T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624">
                  <a:moveTo>
                    <a:pt x="384" y="0"/>
                  </a:moveTo>
                  <a:lnTo>
                    <a:pt x="0" y="336"/>
                  </a:lnTo>
                  <a:lnTo>
                    <a:pt x="432" y="624"/>
                  </a:lnTo>
                  <a:lnTo>
                    <a:pt x="672" y="240"/>
                  </a:lnTo>
                  <a:lnTo>
                    <a:pt x="384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1304" name="Group 56"/>
            <p:cNvGrpSpPr>
              <a:grpSpLocks/>
            </p:cNvGrpSpPr>
            <p:nvPr/>
          </p:nvGrpSpPr>
          <p:grpSpPr bwMode="auto">
            <a:xfrm>
              <a:off x="2544" y="2878"/>
              <a:ext cx="570" cy="626"/>
              <a:chOff x="768" y="2064"/>
              <a:chExt cx="570" cy="626"/>
            </a:xfrm>
          </p:grpSpPr>
          <p:grpSp>
            <p:nvGrpSpPr>
              <p:cNvPr id="181305" name="Group 57"/>
              <p:cNvGrpSpPr>
                <a:grpSpLocks/>
              </p:cNvGrpSpPr>
              <p:nvPr/>
            </p:nvGrpSpPr>
            <p:grpSpPr bwMode="auto">
              <a:xfrm flipH="1">
                <a:off x="768" y="2064"/>
                <a:ext cx="240" cy="626"/>
                <a:chOff x="2308" y="1513"/>
                <a:chExt cx="1162" cy="2570"/>
              </a:xfrm>
            </p:grpSpPr>
            <p:grpSp>
              <p:nvGrpSpPr>
                <p:cNvPr id="181306" name="Group 58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1307" name="Freeform 59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1308" name="Freeform 60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1309" name="Freeform 61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1310" name="Freeform 62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1311" name="Freeform 63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1312" name="Freeform 64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1313" name="Freeform 65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314" name="Freeform 66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315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1316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1317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1318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1319" name="Oval 71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1320" name="Text Box 72"/>
              <p:cNvSpPr txBox="1">
                <a:spLocks noChangeArrowheads="1"/>
              </p:cNvSpPr>
              <p:nvPr/>
            </p:nvSpPr>
            <p:spPr bwMode="auto">
              <a:xfrm>
                <a:off x="1094" y="2076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1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1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86371" name="Group 3"/>
          <p:cNvGrpSpPr>
            <a:grpSpLocks/>
          </p:cNvGrpSpPr>
          <p:nvPr/>
        </p:nvGrpSpPr>
        <p:grpSpPr bwMode="auto">
          <a:xfrm>
            <a:off x="2362200" y="1725613"/>
            <a:ext cx="533400" cy="457200"/>
            <a:chOff x="2352" y="960"/>
            <a:chExt cx="336" cy="288"/>
          </a:xfrm>
        </p:grpSpPr>
        <p:sp>
          <p:nvSpPr>
            <p:cNvPr id="186372" name="Oval 4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73" name="Rectangle 5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CA" altLang="x-none" sz="2000" i="0"/>
                <a:t>3</a:t>
              </a:r>
              <a:endParaRPr lang="en-US" altLang="x-none" sz="2000" i="0"/>
            </a:p>
          </p:txBody>
        </p:sp>
      </p:grpSp>
      <p:sp>
        <p:nvSpPr>
          <p:cNvPr id="186374" name="Freeform 6"/>
          <p:cNvSpPr>
            <a:spLocks/>
          </p:cNvSpPr>
          <p:nvPr/>
        </p:nvSpPr>
        <p:spPr bwMode="auto">
          <a:xfrm>
            <a:off x="1541463" y="2030413"/>
            <a:ext cx="820737" cy="414337"/>
          </a:xfrm>
          <a:custGeom>
            <a:avLst/>
            <a:gdLst>
              <a:gd name="T0" fmla="*/ 517 w 517"/>
              <a:gd name="T1" fmla="*/ 0 h 261"/>
              <a:gd name="T2" fmla="*/ 0 w 517"/>
              <a:gd name="T3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375" name="Freeform 7"/>
          <p:cNvSpPr>
            <a:spLocks/>
          </p:cNvSpPr>
          <p:nvPr/>
        </p:nvSpPr>
        <p:spPr bwMode="auto">
          <a:xfrm>
            <a:off x="2895600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538 w 538"/>
              <a:gd name="T3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6376" name="Group 8"/>
          <p:cNvGrpSpPr>
            <a:grpSpLocks/>
          </p:cNvGrpSpPr>
          <p:nvPr/>
        </p:nvGrpSpPr>
        <p:grpSpPr bwMode="auto">
          <a:xfrm>
            <a:off x="8077200" y="2514600"/>
            <a:ext cx="152400" cy="304800"/>
            <a:chOff x="1776" y="3408"/>
            <a:chExt cx="96" cy="192"/>
          </a:xfrm>
        </p:grpSpPr>
        <p:sp>
          <p:nvSpPr>
            <p:cNvPr id="186377" name="Oval 9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78" name="Line 10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6380" name="Group 12"/>
          <p:cNvGrpSpPr>
            <a:grpSpLocks/>
          </p:cNvGrpSpPr>
          <p:nvPr/>
        </p:nvGrpSpPr>
        <p:grpSpPr bwMode="auto">
          <a:xfrm>
            <a:off x="685800" y="2460625"/>
            <a:ext cx="1741488" cy="1398588"/>
            <a:chOff x="1927" y="2400"/>
            <a:chExt cx="1097" cy="881"/>
          </a:xfrm>
        </p:grpSpPr>
        <p:sp>
          <p:nvSpPr>
            <p:cNvPr id="186381" name="Freeform 13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2" name="Text Box 14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generic</a:t>
              </a:r>
            </a:p>
          </p:txBody>
        </p:sp>
      </p:grpSp>
      <p:grpSp>
        <p:nvGrpSpPr>
          <p:cNvPr id="186383" name="Group 15"/>
          <p:cNvGrpSpPr>
            <a:grpSpLocks/>
          </p:cNvGrpSpPr>
          <p:nvPr/>
        </p:nvGrpSpPr>
        <p:grpSpPr bwMode="auto">
          <a:xfrm>
            <a:off x="2895600" y="2487613"/>
            <a:ext cx="1741488" cy="1398587"/>
            <a:chOff x="1927" y="2400"/>
            <a:chExt cx="1097" cy="881"/>
          </a:xfrm>
        </p:grpSpPr>
        <p:sp>
          <p:nvSpPr>
            <p:cNvPr id="186384" name="Freeform 16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5" name="Text Box 17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generic</a:t>
              </a:r>
            </a:p>
          </p:txBody>
        </p:sp>
      </p:grpSp>
      <p:grpSp>
        <p:nvGrpSpPr>
          <p:cNvPr id="186386" name="Group 18"/>
          <p:cNvGrpSpPr>
            <a:grpSpLocks/>
          </p:cNvGrpSpPr>
          <p:nvPr/>
        </p:nvGrpSpPr>
        <p:grpSpPr bwMode="auto">
          <a:xfrm>
            <a:off x="6640513" y="1725613"/>
            <a:ext cx="533400" cy="457200"/>
            <a:chOff x="2352" y="960"/>
            <a:chExt cx="336" cy="288"/>
          </a:xfrm>
        </p:grpSpPr>
        <p:sp>
          <p:nvSpPr>
            <p:cNvPr id="186387" name="Oval 19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88" name="Rectangle 20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CA" altLang="x-none" sz="2000" i="0"/>
                <a:t>3</a:t>
              </a:r>
              <a:endParaRPr lang="en-US" altLang="x-none" sz="2000" i="0"/>
            </a:p>
          </p:txBody>
        </p:sp>
      </p:grpSp>
      <p:sp>
        <p:nvSpPr>
          <p:cNvPr id="186389" name="Freeform 21"/>
          <p:cNvSpPr>
            <a:spLocks/>
          </p:cNvSpPr>
          <p:nvPr/>
        </p:nvSpPr>
        <p:spPr bwMode="auto">
          <a:xfrm>
            <a:off x="5819775" y="2030413"/>
            <a:ext cx="820738" cy="414337"/>
          </a:xfrm>
          <a:custGeom>
            <a:avLst/>
            <a:gdLst>
              <a:gd name="T0" fmla="*/ 517 w 517"/>
              <a:gd name="T1" fmla="*/ 0 h 261"/>
              <a:gd name="T2" fmla="*/ 0 w 517"/>
              <a:gd name="T3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390" name="Freeform 22"/>
          <p:cNvSpPr>
            <a:spLocks/>
          </p:cNvSpPr>
          <p:nvPr/>
        </p:nvSpPr>
        <p:spPr bwMode="auto">
          <a:xfrm>
            <a:off x="7173913" y="2030413"/>
            <a:ext cx="854075" cy="460375"/>
          </a:xfrm>
          <a:custGeom>
            <a:avLst/>
            <a:gdLst>
              <a:gd name="T0" fmla="*/ 0 w 538"/>
              <a:gd name="T1" fmla="*/ 0 h 290"/>
              <a:gd name="T2" fmla="*/ 538 w 538"/>
              <a:gd name="T3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6391" name="Group 23"/>
          <p:cNvGrpSpPr>
            <a:grpSpLocks/>
          </p:cNvGrpSpPr>
          <p:nvPr/>
        </p:nvGrpSpPr>
        <p:grpSpPr bwMode="auto">
          <a:xfrm>
            <a:off x="4964113" y="2460625"/>
            <a:ext cx="1741487" cy="1398588"/>
            <a:chOff x="1927" y="2400"/>
            <a:chExt cx="1097" cy="881"/>
          </a:xfrm>
        </p:grpSpPr>
        <p:sp>
          <p:nvSpPr>
            <p:cNvPr id="186392" name="Freeform 24"/>
            <p:cNvSpPr>
              <a:spLocks/>
            </p:cNvSpPr>
            <p:nvPr/>
          </p:nvSpPr>
          <p:spPr bwMode="auto">
            <a:xfrm>
              <a:off x="1927" y="2400"/>
              <a:ext cx="1097" cy="881"/>
            </a:xfrm>
            <a:custGeom>
              <a:avLst/>
              <a:gdLst>
                <a:gd name="T0" fmla="*/ 538 w 1097"/>
                <a:gd name="T1" fmla="*/ 0 h 881"/>
                <a:gd name="T2" fmla="*/ 0 w 1097"/>
                <a:gd name="T3" fmla="*/ 881 h 881"/>
                <a:gd name="T4" fmla="*/ 1097 w 1097"/>
                <a:gd name="T5" fmla="*/ 881 h 881"/>
                <a:gd name="T6" fmla="*/ 538 w 1097"/>
                <a:gd name="T7" fmla="*/ 0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7" h="881">
                  <a:moveTo>
                    <a:pt x="538" y="0"/>
                  </a:moveTo>
                  <a:lnTo>
                    <a:pt x="0" y="881"/>
                  </a:lnTo>
                  <a:lnTo>
                    <a:pt x="1097" y="881"/>
                  </a:lnTo>
                  <a:lnTo>
                    <a:pt x="53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3" name="Text Box 25"/>
            <p:cNvSpPr txBox="1">
              <a:spLocks noChangeArrowheads="1"/>
            </p:cNvSpPr>
            <p:nvPr/>
          </p:nvSpPr>
          <p:spPr bwMode="auto">
            <a:xfrm>
              <a:off x="2006" y="2892"/>
              <a:ext cx="8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generic</a:t>
              </a:r>
            </a:p>
          </p:txBody>
        </p:sp>
      </p:grpSp>
      <p:grpSp>
        <p:nvGrpSpPr>
          <p:cNvPr id="186394" name="Group 26"/>
          <p:cNvGrpSpPr>
            <a:grpSpLocks/>
          </p:cNvGrpSpPr>
          <p:nvPr/>
        </p:nvGrpSpPr>
        <p:grpSpPr bwMode="auto">
          <a:xfrm>
            <a:off x="1295400" y="5410200"/>
            <a:ext cx="152400" cy="304800"/>
            <a:chOff x="1776" y="3408"/>
            <a:chExt cx="96" cy="192"/>
          </a:xfrm>
        </p:grpSpPr>
        <p:sp>
          <p:nvSpPr>
            <p:cNvPr id="186395" name="Oval 27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96" name="Line 28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6397" name="Group 29"/>
          <p:cNvGrpSpPr>
            <a:grpSpLocks/>
          </p:cNvGrpSpPr>
          <p:nvPr/>
        </p:nvGrpSpPr>
        <p:grpSpPr bwMode="auto">
          <a:xfrm>
            <a:off x="3810000" y="5486400"/>
            <a:ext cx="152400" cy="304800"/>
            <a:chOff x="1776" y="3408"/>
            <a:chExt cx="96" cy="192"/>
          </a:xfrm>
        </p:grpSpPr>
        <p:sp>
          <p:nvSpPr>
            <p:cNvPr id="186398" name="Oval 30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99" name="Line 31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6400" name="Group 32"/>
          <p:cNvGrpSpPr>
            <a:grpSpLocks/>
          </p:cNvGrpSpPr>
          <p:nvPr/>
        </p:nvGrpSpPr>
        <p:grpSpPr bwMode="auto">
          <a:xfrm>
            <a:off x="2373313" y="4697413"/>
            <a:ext cx="533400" cy="457200"/>
            <a:chOff x="2352" y="960"/>
            <a:chExt cx="336" cy="288"/>
          </a:xfrm>
        </p:grpSpPr>
        <p:sp>
          <p:nvSpPr>
            <p:cNvPr id="186401" name="Oval 33"/>
            <p:cNvSpPr>
              <a:spLocks noChangeArrowheads="1"/>
            </p:cNvSpPr>
            <p:nvPr/>
          </p:nvSpPr>
          <p:spPr bwMode="auto">
            <a:xfrm>
              <a:off x="2352" y="960"/>
              <a:ext cx="33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402" name="Rectangle 34"/>
            <p:cNvSpPr>
              <a:spLocks noChangeArrowheads="1"/>
            </p:cNvSpPr>
            <p:nvPr/>
          </p:nvSpPr>
          <p:spPr bwMode="auto">
            <a:xfrm>
              <a:off x="2414" y="974"/>
              <a:ext cx="18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CA" altLang="x-none" sz="2000" i="0"/>
                <a:t>3</a:t>
              </a:r>
              <a:endParaRPr lang="en-US" altLang="x-none" sz="2000" i="0"/>
            </a:p>
          </p:txBody>
        </p:sp>
      </p:grpSp>
      <p:sp>
        <p:nvSpPr>
          <p:cNvPr id="186403" name="Freeform 35"/>
          <p:cNvSpPr>
            <a:spLocks/>
          </p:cNvSpPr>
          <p:nvPr/>
        </p:nvSpPr>
        <p:spPr bwMode="auto">
          <a:xfrm>
            <a:off x="1552575" y="5002213"/>
            <a:ext cx="820738" cy="414337"/>
          </a:xfrm>
          <a:custGeom>
            <a:avLst/>
            <a:gdLst>
              <a:gd name="T0" fmla="*/ 517 w 517"/>
              <a:gd name="T1" fmla="*/ 0 h 261"/>
              <a:gd name="T2" fmla="*/ 0 w 517"/>
              <a:gd name="T3" fmla="*/ 261 h 26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17" h="261">
                <a:moveTo>
                  <a:pt x="517" y="0"/>
                </a:moveTo>
                <a:lnTo>
                  <a:pt x="0" y="261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404" name="Freeform 36"/>
          <p:cNvSpPr>
            <a:spLocks/>
          </p:cNvSpPr>
          <p:nvPr/>
        </p:nvSpPr>
        <p:spPr bwMode="auto">
          <a:xfrm>
            <a:off x="2906713" y="5002213"/>
            <a:ext cx="854075" cy="460375"/>
          </a:xfrm>
          <a:custGeom>
            <a:avLst/>
            <a:gdLst>
              <a:gd name="T0" fmla="*/ 0 w 538"/>
              <a:gd name="T1" fmla="*/ 0 h 290"/>
              <a:gd name="T2" fmla="*/ 538 w 538"/>
              <a:gd name="T3" fmla="*/ 290 h 29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38" h="290">
                <a:moveTo>
                  <a:pt x="0" y="0"/>
                </a:moveTo>
                <a:lnTo>
                  <a:pt x="538" y="29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6405" name="Group 37"/>
          <p:cNvGrpSpPr>
            <a:grpSpLocks/>
          </p:cNvGrpSpPr>
          <p:nvPr/>
        </p:nvGrpSpPr>
        <p:grpSpPr bwMode="auto">
          <a:xfrm>
            <a:off x="7010400" y="4800600"/>
            <a:ext cx="152400" cy="304800"/>
            <a:chOff x="1776" y="3408"/>
            <a:chExt cx="96" cy="192"/>
          </a:xfrm>
        </p:grpSpPr>
        <p:sp>
          <p:nvSpPr>
            <p:cNvPr id="186406" name="Oval 38"/>
            <p:cNvSpPr>
              <a:spLocks noChangeArrowheads="1"/>
            </p:cNvSpPr>
            <p:nvPr/>
          </p:nvSpPr>
          <p:spPr bwMode="auto">
            <a:xfrm>
              <a:off x="1776" y="3456"/>
              <a:ext cx="96" cy="96"/>
            </a:xfrm>
            <a:prstGeom prst="ellips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407" name="Line 39"/>
            <p:cNvSpPr>
              <a:spLocks noChangeShapeType="1"/>
            </p:cNvSpPr>
            <p:nvPr/>
          </p:nvSpPr>
          <p:spPr bwMode="auto">
            <a:xfrm flipH="1">
              <a:off x="1776" y="3408"/>
              <a:ext cx="96" cy="192"/>
            </a:xfrm>
            <a:prstGeom prst="line">
              <a:avLst/>
            </a:prstGeom>
            <a:noFill/>
            <a:ln w="38100">
              <a:solidFill>
                <a:srgbClr val="33CC3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6408" name="Group 40"/>
          <p:cNvGrpSpPr>
            <a:grpSpLocks/>
          </p:cNvGrpSpPr>
          <p:nvPr/>
        </p:nvGrpSpPr>
        <p:grpSpPr bwMode="auto">
          <a:xfrm>
            <a:off x="7162800" y="4572000"/>
            <a:ext cx="695325" cy="993775"/>
            <a:chOff x="4512" y="2880"/>
            <a:chExt cx="438" cy="626"/>
          </a:xfrm>
        </p:grpSpPr>
        <p:grpSp>
          <p:nvGrpSpPr>
            <p:cNvPr id="186409" name="Group 41"/>
            <p:cNvGrpSpPr>
              <a:grpSpLocks/>
            </p:cNvGrpSpPr>
            <p:nvPr/>
          </p:nvGrpSpPr>
          <p:grpSpPr bwMode="auto">
            <a:xfrm flipH="1">
              <a:off x="4710" y="2880"/>
              <a:ext cx="240" cy="626"/>
              <a:chOff x="2308" y="1513"/>
              <a:chExt cx="1162" cy="2570"/>
            </a:xfrm>
          </p:grpSpPr>
          <p:grpSp>
            <p:nvGrpSpPr>
              <p:cNvPr id="186410" name="Group 4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86411" name="Freeform 4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2" name="Freeform 4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3" name="Freeform 4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4" name="Freeform 4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5" name="Freeform 4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6" name="Freeform 4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6417" name="Freeform 4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8" name="Freeform 5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419" name="Oval 5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6420" name="Oval 5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6421" name="Oval 5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6422" name="Oval 5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86423" name="Oval 5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86424" name="Text Box 56"/>
            <p:cNvSpPr txBox="1">
              <a:spLocks noChangeArrowheads="1"/>
            </p:cNvSpPr>
            <p:nvPr/>
          </p:nvSpPr>
          <p:spPr bwMode="auto">
            <a:xfrm>
              <a:off x="4512" y="289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0</a:t>
              </a:r>
            </a:p>
          </p:txBody>
        </p:sp>
      </p:grpSp>
      <p:grpSp>
        <p:nvGrpSpPr>
          <p:cNvPr id="186425" name="Group 57"/>
          <p:cNvGrpSpPr>
            <a:grpSpLocks/>
          </p:cNvGrpSpPr>
          <p:nvPr/>
        </p:nvGrpSpPr>
        <p:grpSpPr bwMode="auto">
          <a:xfrm>
            <a:off x="381000" y="1295400"/>
            <a:ext cx="3048000" cy="2441575"/>
            <a:chOff x="240" y="816"/>
            <a:chExt cx="1920" cy="1538"/>
          </a:xfrm>
        </p:grpSpPr>
        <p:grpSp>
          <p:nvGrpSpPr>
            <p:cNvPr id="186426" name="Group 58"/>
            <p:cNvGrpSpPr>
              <a:grpSpLocks/>
            </p:cNvGrpSpPr>
            <p:nvPr/>
          </p:nvGrpSpPr>
          <p:grpSpPr bwMode="auto">
            <a:xfrm>
              <a:off x="240" y="1728"/>
              <a:ext cx="438" cy="626"/>
              <a:chOff x="4512" y="2880"/>
              <a:chExt cx="438" cy="626"/>
            </a:xfrm>
          </p:grpSpPr>
          <p:grpSp>
            <p:nvGrpSpPr>
              <p:cNvPr id="186427" name="Group 59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6428" name="Group 60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6429" name="Freeform 61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0" name="Freeform 62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1" name="Freeform 63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2" name="Freeform 64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3" name="Freeform 65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34" name="Freeform 66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35" name="Freeform 67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6" name="Freeform 68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7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38" name="Oval 70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39" name="Oval 71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40" name="Oval 72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41" name="Oval 73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6442" name="Text Box 74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56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L</a:t>
                </a:r>
                <a:r>
                  <a:rPr lang="en-US" altLang="x-none" sz="3200" i="0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grpSp>
          <p:nvGrpSpPr>
            <p:cNvPr id="186443" name="Group 75"/>
            <p:cNvGrpSpPr>
              <a:grpSpLocks/>
            </p:cNvGrpSpPr>
            <p:nvPr/>
          </p:nvGrpSpPr>
          <p:grpSpPr bwMode="auto">
            <a:xfrm>
              <a:off x="1722" y="1728"/>
              <a:ext cx="438" cy="626"/>
              <a:chOff x="4512" y="2880"/>
              <a:chExt cx="438" cy="626"/>
            </a:xfrm>
          </p:grpSpPr>
          <p:grpSp>
            <p:nvGrpSpPr>
              <p:cNvPr id="186444" name="Group 76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6445" name="Group 7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6446" name="Freeform 7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47" name="Freeform 7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48" name="Freeform 8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49" name="Freeform 8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50" name="Freeform 8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51" name="Freeform 8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52" name="Freeform 8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3" name="Freeform 8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4" name="Oval 8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55" name="Oval 8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56" name="Oval 8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57" name="Oval 8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58" name="Oval 9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6459" name="Text Box 91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56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L</a:t>
                </a:r>
                <a:r>
                  <a:rPr lang="en-US" altLang="x-none" sz="3200" i="0" baseline="-25000">
                    <a:solidFill>
                      <a:srgbClr val="FF99FF"/>
                    </a:solidFill>
                  </a:rPr>
                  <a:t>2</a:t>
                </a:r>
              </a:p>
            </p:txBody>
          </p:sp>
        </p:grpSp>
        <p:sp>
          <p:nvSpPr>
            <p:cNvPr id="186460" name="Rectangle 92"/>
            <p:cNvSpPr>
              <a:spLocks noChangeArrowheads="1"/>
            </p:cNvSpPr>
            <p:nvPr/>
          </p:nvSpPr>
          <p:spPr bwMode="auto">
            <a:xfrm>
              <a:off x="528" y="816"/>
              <a:ext cx="86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L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1 </a:t>
              </a:r>
              <a:r>
                <a:rPr lang="en-US" altLang="x-none" sz="3200" i="0">
                  <a:solidFill>
                    <a:srgbClr val="FF99FF"/>
                  </a:solidFill>
                </a:rPr>
                <a:t>+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 </a:t>
              </a:r>
              <a:r>
                <a:rPr lang="en-US" altLang="x-none" sz="3200" i="0">
                  <a:solidFill>
                    <a:srgbClr val="FF99FF"/>
                  </a:solidFill>
                </a:rPr>
                <a:t>L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2 </a:t>
              </a:r>
            </a:p>
          </p:txBody>
        </p:sp>
      </p:grpSp>
      <p:grpSp>
        <p:nvGrpSpPr>
          <p:cNvPr id="186461" name="Group 93"/>
          <p:cNvGrpSpPr>
            <a:grpSpLocks/>
          </p:cNvGrpSpPr>
          <p:nvPr/>
        </p:nvGrpSpPr>
        <p:grpSpPr bwMode="auto">
          <a:xfrm>
            <a:off x="4867275" y="1295400"/>
            <a:ext cx="3971925" cy="2441575"/>
            <a:chOff x="3066" y="816"/>
            <a:chExt cx="2502" cy="1538"/>
          </a:xfrm>
        </p:grpSpPr>
        <p:grpSp>
          <p:nvGrpSpPr>
            <p:cNvPr id="186462" name="Group 94"/>
            <p:cNvGrpSpPr>
              <a:grpSpLocks/>
            </p:cNvGrpSpPr>
            <p:nvPr/>
          </p:nvGrpSpPr>
          <p:grpSpPr bwMode="auto">
            <a:xfrm>
              <a:off x="5130" y="1632"/>
              <a:ext cx="438" cy="626"/>
              <a:chOff x="4512" y="2880"/>
              <a:chExt cx="438" cy="626"/>
            </a:xfrm>
          </p:grpSpPr>
          <p:grpSp>
            <p:nvGrpSpPr>
              <p:cNvPr id="186463" name="Group 95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6464" name="Group 96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6465" name="Freeform 97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6" name="Freeform 98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7" name="Freeform 99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8" name="Freeform 100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69" name="Freeform 101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70" name="Freeform 102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71" name="Freeform 103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2" name="Freeform 104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3" name="Oval 105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74" name="Oval 106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75" name="Oval 107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76" name="Oval 108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77" name="Oval 109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6478" name="Text Box 110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186479" name="Group 111"/>
            <p:cNvGrpSpPr>
              <a:grpSpLocks/>
            </p:cNvGrpSpPr>
            <p:nvPr/>
          </p:nvGrpSpPr>
          <p:grpSpPr bwMode="auto">
            <a:xfrm>
              <a:off x="3066" y="1728"/>
              <a:ext cx="438" cy="626"/>
              <a:chOff x="4512" y="2880"/>
              <a:chExt cx="438" cy="626"/>
            </a:xfrm>
          </p:grpSpPr>
          <p:grpSp>
            <p:nvGrpSpPr>
              <p:cNvPr id="186480" name="Group 112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6481" name="Group 113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6482" name="Freeform 114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83" name="Freeform 115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84" name="Freeform 116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85" name="Freeform 117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86" name="Freeform 118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487" name="Freeform 119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488" name="Freeform 120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9" name="Freeform 121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0" name="Oval 122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91" name="Oval 123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92" name="Oval 124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93" name="Oval 125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494" name="Oval 126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6495" name="Text Box 127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356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L</a:t>
                </a:r>
                <a:r>
                  <a:rPr lang="en-US" altLang="x-none" sz="3200" i="0" baseline="-25000">
                    <a:solidFill>
                      <a:srgbClr val="FF99FF"/>
                    </a:solidFill>
                  </a:rPr>
                  <a:t>1</a:t>
                </a:r>
              </a:p>
            </p:txBody>
          </p:sp>
        </p:grpSp>
        <p:sp>
          <p:nvSpPr>
            <p:cNvPr id="186496" name="Rectangle 128"/>
            <p:cNvSpPr>
              <a:spLocks noChangeArrowheads="1"/>
            </p:cNvSpPr>
            <p:nvPr/>
          </p:nvSpPr>
          <p:spPr bwMode="auto">
            <a:xfrm>
              <a:off x="3564" y="816"/>
              <a:ext cx="39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L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1 </a:t>
              </a:r>
            </a:p>
          </p:txBody>
        </p:sp>
      </p:grpSp>
      <p:grpSp>
        <p:nvGrpSpPr>
          <p:cNvPr id="186497" name="Group 129"/>
          <p:cNvGrpSpPr>
            <a:grpSpLocks/>
          </p:cNvGrpSpPr>
          <p:nvPr/>
        </p:nvGrpSpPr>
        <p:grpSpPr bwMode="auto">
          <a:xfrm>
            <a:off x="600075" y="4267200"/>
            <a:ext cx="4057650" cy="2060575"/>
            <a:chOff x="378" y="2688"/>
            <a:chExt cx="2556" cy="1298"/>
          </a:xfrm>
        </p:grpSpPr>
        <p:grpSp>
          <p:nvGrpSpPr>
            <p:cNvPr id="186498" name="Group 130"/>
            <p:cNvGrpSpPr>
              <a:grpSpLocks/>
            </p:cNvGrpSpPr>
            <p:nvPr/>
          </p:nvGrpSpPr>
          <p:grpSpPr bwMode="auto">
            <a:xfrm>
              <a:off x="2496" y="3360"/>
              <a:ext cx="438" cy="626"/>
              <a:chOff x="4512" y="2880"/>
              <a:chExt cx="438" cy="626"/>
            </a:xfrm>
          </p:grpSpPr>
          <p:grpSp>
            <p:nvGrpSpPr>
              <p:cNvPr id="186499" name="Group 131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6500" name="Group 13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6501" name="Freeform 13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02" name="Freeform 13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03" name="Freeform 13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04" name="Freeform 13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05" name="Freeform 13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06" name="Freeform 13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507" name="Freeform 13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8" name="Freeform 14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9" name="Oval 14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510" name="Oval 14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511" name="Oval 14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512" name="Oval 14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513" name="Oval 14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6514" name="Text Box 146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grpSp>
          <p:nvGrpSpPr>
            <p:cNvPr id="186515" name="Group 147"/>
            <p:cNvGrpSpPr>
              <a:grpSpLocks/>
            </p:cNvGrpSpPr>
            <p:nvPr/>
          </p:nvGrpSpPr>
          <p:grpSpPr bwMode="auto">
            <a:xfrm>
              <a:off x="378" y="3264"/>
              <a:ext cx="438" cy="626"/>
              <a:chOff x="4512" y="2880"/>
              <a:chExt cx="438" cy="626"/>
            </a:xfrm>
          </p:grpSpPr>
          <p:grpSp>
            <p:nvGrpSpPr>
              <p:cNvPr id="186516" name="Group 148"/>
              <p:cNvGrpSpPr>
                <a:grpSpLocks/>
              </p:cNvGrpSpPr>
              <p:nvPr/>
            </p:nvGrpSpPr>
            <p:grpSpPr bwMode="auto">
              <a:xfrm flipH="1">
                <a:off x="4710" y="2880"/>
                <a:ext cx="240" cy="626"/>
                <a:chOff x="2308" y="1513"/>
                <a:chExt cx="1162" cy="2570"/>
              </a:xfrm>
            </p:grpSpPr>
            <p:grpSp>
              <p:nvGrpSpPr>
                <p:cNvPr id="186517" name="Group 149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86518" name="Freeform 150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19" name="Freeform 151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20" name="Freeform 152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21" name="Freeform 153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22" name="Freeform 154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6523" name="Freeform 155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6524" name="Freeform 156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5" name="Freeform 157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6" name="Oval 158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527" name="Oval 159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528" name="Oval 160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529" name="Oval 161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274320" rIns="274320" anchor="ctr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86530" name="Oval 162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186531" name="Text Box 163"/>
              <p:cNvSpPr txBox="1">
                <a:spLocks noChangeArrowheads="1"/>
              </p:cNvSpPr>
              <p:nvPr/>
            </p:nvSpPr>
            <p:spPr bwMode="auto">
              <a:xfrm>
                <a:off x="4512" y="2892"/>
                <a:ext cx="244" cy="3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FF00FF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3200" i="0">
                    <a:solidFill>
                      <a:srgbClr val="FF99FF"/>
                    </a:solidFill>
                  </a:rPr>
                  <a:t>0</a:t>
                </a:r>
              </a:p>
            </p:txBody>
          </p:sp>
        </p:grpSp>
        <p:sp>
          <p:nvSpPr>
            <p:cNvPr id="186532" name="Text Box 164"/>
            <p:cNvSpPr txBox="1">
              <a:spLocks noChangeArrowheads="1"/>
            </p:cNvSpPr>
            <p:nvPr/>
          </p:nvSpPr>
          <p:spPr bwMode="auto">
            <a:xfrm>
              <a:off x="912" y="2688"/>
              <a:ext cx="91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0+0 = 0</a:t>
              </a:r>
            </a:p>
          </p:txBody>
        </p:sp>
      </p:grpSp>
      <p:sp>
        <p:nvSpPr>
          <p:cNvPr id="186533" name="Text Box 165"/>
          <p:cNvSpPr txBox="1">
            <a:spLocks noChangeArrowheads="1"/>
          </p:cNvSpPr>
          <p:nvPr/>
        </p:nvSpPr>
        <p:spPr bwMode="auto">
          <a:xfrm>
            <a:off x="1514475" y="5715000"/>
            <a:ext cx="31337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Needs to be </a:t>
            </a:r>
            <a:br>
              <a:rPr lang="en-US" altLang="x-none" sz="3200" i="0"/>
            </a:br>
            <a:r>
              <a:rPr lang="en-US" altLang="x-none" sz="3200" i="0"/>
              <a:t>another base case.</a:t>
            </a:r>
          </a:p>
        </p:txBody>
      </p:sp>
      <p:grpSp>
        <p:nvGrpSpPr>
          <p:cNvPr id="186537" name="Group 169"/>
          <p:cNvGrpSpPr>
            <a:grpSpLocks/>
          </p:cNvGrpSpPr>
          <p:nvPr/>
        </p:nvGrpSpPr>
        <p:grpSpPr bwMode="auto">
          <a:xfrm>
            <a:off x="2590800" y="4038600"/>
            <a:ext cx="1501775" cy="685800"/>
            <a:chOff x="1632" y="2544"/>
            <a:chExt cx="946" cy="432"/>
          </a:xfrm>
        </p:grpSpPr>
        <p:sp>
          <p:nvSpPr>
            <p:cNvPr id="186534" name="Rectangle 166"/>
            <p:cNvSpPr>
              <a:spLocks noChangeArrowheads="1"/>
            </p:cNvSpPr>
            <p:nvPr/>
          </p:nvSpPr>
          <p:spPr bwMode="auto">
            <a:xfrm>
              <a:off x="1824" y="2592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1</a:t>
              </a:r>
            </a:p>
          </p:txBody>
        </p:sp>
        <p:sp>
          <p:nvSpPr>
            <p:cNvPr id="186535" name="Rectangle 167"/>
            <p:cNvSpPr>
              <a:spLocks noChangeArrowheads="1"/>
            </p:cNvSpPr>
            <p:nvPr/>
          </p:nvSpPr>
          <p:spPr bwMode="auto">
            <a:xfrm>
              <a:off x="2064" y="2544"/>
              <a:ext cx="51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No!</a:t>
              </a:r>
            </a:p>
          </p:txBody>
        </p:sp>
        <p:sp>
          <p:nvSpPr>
            <p:cNvPr id="186536" name="Line 168"/>
            <p:cNvSpPr>
              <a:spLocks noChangeShapeType="1"/>
            </p:cNvSpPr>
            <p:nvPr/>
          </p:nvSpPr>
          <p:spPr bwMode="auto">
            <a:xfrm flipH="1">
              <a:off x="1632" y="2736"/>
              <a:ext cx="14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6538" name="Text Box 170"/>
          <p:cNvSpPr txBox="1">
            <a:spLocks noChangeArrowheads="1"/>
          </p:cNvSpPr>
          <p:nvPr/>
        </p:nvSpPr>
        <p:spPr bwMode="auto">
          <a:xfrm>
            <a:off x="2286000" y="685800"/>
            <a:ext cx="52212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Designing Program/Test Cases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6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6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6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6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6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6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6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6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6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6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6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6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533" grpId="0" autoUpdateAnimBg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182278" name="Picture 6" descr="02-23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" y="1435100"/>
            <a:ext cx="9029700" cy="398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300" name="Text Box 4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183305" name="Picture 9" descr="02-23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38200"/>
            <a:ext cx="9144000" cy="5961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8435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36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18437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18438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39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18444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8445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5" name="Text Box 3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187398" name="Picture 6" descr="02-23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225550"/>
            <a:ext cx="8686800" cy="4406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50" name="Picture 10" descr="02-23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00" y="1454150"/>
            <a:ext cx="8559800" cy="3949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9443" name="Text Box 3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grpSp>
        <p:nvGrpSpPr>
          <p:cNvPr id="189449" name="Group 9"/>
          <p:cNvGrpSpPr>
            <a:grpSpLocks/>
          </p:cNvGrpSpPr>
          <p:nvPr/>
        </p:nvGrpSpPr>
        <p:grpSpPr bwMode="auto">
          <a:xfrm>
            <a:off x="1158875" y="3733800"/>
            <a:ext cx="593725" cy="838200"/>
            <a:chOff x="730" y="2352"/>
            <a:chExt cx="374" cy="528"/>
          </a:xfrm>
        </p:grpSpPr>
        <p:sp>
          <p:nvSpPr>
            <p:cNvPr id="189446" name="Freeform 6"/>
            <p:cNvSpPr>
              <a:spLocks/>
            </p:cNvSpPr>
            <p:nvPr/>
          </p:nvSpPr>
          <p:spPr bwMode="auto">
            <a:xfrm>
              <a:off x="952" y="2352"/>
              <a:ext cx="152" cy="528"/>
            </a:xfrm>
            <a:custGeom>
              <a:avLst/>
              <a:gdLst>
                <a:gd name="T0" fmla="*/ 104 w 152"/>
                <a:gd name="T1" fmla="*/ 528 h 528"/>
                <a:gd name="T2" fmla="*/ 8 w 152"/>
                <a:gd name="T3" fmla="*/ 336 h 528"/>
                <a:gd name="T4" fmla="*/ 152 w 152"/>
                <a:gd name="T5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528">
                  <a:moveTo>
                    <a:pt x="104" y="528"/>
                  </a:moveTo>
                  <a:cubicBezTo>
                    <a:pt x="52" y="476"/>
                    <a:pt x="0" y="424"/>
                    <a:pt x="8" y="336"/>
                  </a:cubicBezTo>
                  <a:cubicBezTo>
                    <a:pt x="16" y="248"/>
                    <a:pt x="84" y="124"/>
                    <a:pt x="152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47" name="Text Box 7"/>
            <p:cNvSpPr txBox="1">
              <a:spLocks noChangeArrowheads="1"/>
            </p:cNvSpPr>
            <p:nvPr/>
          </p:nvSpPr>
          <p:spPr bwMode="auto">
            <a:xfrm>
              <a:off x="730" y="2419"/>
              <a:ext cx="23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?</a:t>
              </a:r>
            </a:p>
          </p:txBody>
        </p:sp>
      </p:grpSp>
      <p:sp>
        <p:nvSpPr>
          <p:cNvPr id="189448" name="Text Box 8"/>
          <p:cNvSpPr txBox="1">
            <a:spLocks noChangeArrowheads="1"/>
          </p:cNvSpPr>
          <p:nvPr/>
        </p:nvSpPr>
        <p:spPr bwMode="auto">
          <a:xfrm>
            <a:off x="2574925" y="5505450"/>
            <a:ext cx="25892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Drops the tree.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9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9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9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9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9448" grpId="0" autoUpdateAnimBg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58" name="Group 2"/>
          <p:cNvGrpSpPr>
            <a:grpSpLocks/>
          </p:cNvGrpSpPr>
          <p:nvPr/>
        </p:nvGrpSpPr>
        <p:grpSpPr bwMode="auto">
          <a:xfrm>
            <a:off x="2057400" y="2362200"/>
            <a:ext cx="4076700" cy="2209800"/>
            <a:chOff x="240" y="1392"/>
            <a:chExt cx="5208" cy="2640"/>
          </a:xfrm>
        </p:grpSpPr>
        <p:sp>
          <p:nvSpPr>
            <p:cNvPr id="198659" name="Oval 3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38</a:t>
              </a:r>
            </a:p>
          </p:txBody>
        </p:sp>
        <p:sp>
          <p:nvSpPr>
            <p:cNvPr id="198660" name="Oval 4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25</a:t>
              </a:r>
            </a:p>
          </p:txBody>
        </p:sp>
        <p:cxnSp>
          <p:nvCxnSpPr>
            <p:cNvPr id="198661" name="AutoShape 5"/>
            <p:cNvCxnSpPr>
              <a:cxnSpLocks noChangeShapeType="1"/>
              <a:stCxn id="198659" idx="4"/>
              <a:endCxn id="198660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98662" name="Oval 6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17</a:t>
              </a:r>
            </a:p>
          </p:txBody>
        </p:sp>
        <p:sp>
          <p:nvSpPr>
            <p:cNvPr id="198663" name="Oval 7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</a:t>
              </a:r>
            </a:p>
          </p:txBody>
        </p:sp>
        <p:sp>
          <p:nvSpPr>
            <p:cNvPr id="198664" name="Oval 8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21</a:t>
              </a:r>
            </a:p>
          </p:txBody>
        </p:sp>
        <p:cxnSp>
          <p:nvCxnSpPr>
            <p:cNvPr id="198665" name="AutoShape 9"/>
            <p:cNvCxnSpPr>
              <a:cxnSpLocks noChangeShapeType="1"/>
              <a:stCxn id="198662" idx="4"/>
              <a:endCxn id="198663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98666" name="AutoShape 10"/>
            <p:cNvCxnSpPr>
              <a:cxnSpLocks noChangeShapeType="1"/>
              <a:stCxn id="198662" idx="4"/>
              <a:endCxn id="198664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98667" name="AutoShape 11"/>
            <p:cNvCxnSpPr>
              <a:cxnSpLocks noChangeShapeType="1"/>
              <a:stCxn id="198660" idx="4"/>
              <a:endCxn id="198662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98668" name="Oval 12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31</a:t>
              </a:r>
            </a:p>
          </p:txBody>
        </p:sp>
        <p:sp>
          <p:nvSpPr>
            <p:cNvPr id="198669" name="Oval 13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28</a:t>
              </a:r>
            </a:p>
          </p:txBody>
        </p:sp>
        <p:sp>
          <p:nvSpPr>
            <p:cNvPr id="198670" name="Oval 14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35</a:t>
              </a:r>
            </a:p>
          </p:txBody>
        </p:sp>
        <p:cxnSp>
          <p:nvCxnSpPr>
            <p:cNvPr id="198671" name="AutoShape 15"/>
            <p:cNvCxnSpPr>
              <a:cxnSpLocks noChangeShapeType="1"/>
              <a:stCxn id="198668" idx="4"/>
              <a:endCxn id="198669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98672" name="AutoShape 16"/>
            <p:cNvCxnSpPr>
              <a:cxnSpLocks noChangeShapeType="1"/>
              <a:stCxn id="198668" idx="4"/>
              <a:endCxn id="198670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98673" name="AutoShape 17"/>
            <p:cNvCxnSpPr>
              <a:cxnSpLocks noChangeShapeType="1"/>
              <a:stCxn id="198660" idx="4"/>
              <a:endCxn id="198668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98674" name="Oval 18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51</a:t>
              </a:r>
            </a:p>
          </p:txBody>
        </p:sp>
        <p:cxnSp>
          <p:nvCxnSpPr>
            <p:cNvPr id="198675" name="AutoShape 19"/>
            <p:cNvCxnSpPr>
              <a:cxnSpLocks noChangeShapeType="1"/>
              <a:stCxn id="198659" idx="4"/>
              <a:endCxn id="198674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98676" name="Oval 20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42</a:t>
              </a:r>
            </a:p>
          </p:txBody>
        </p:sp>
        <p:sp>
          <p:nvSpPr>
            <p:cNvPr id="198677" name="Oval 21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40</a:t>
              </a:r>
            </a:p>
          </p:txBody>
        </p:sp>
        <p:sp>
          <p:nvSpPr>
            <p:cNvPr id="198678" name="Oval 22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49</a:t>
              </a:r>
            </a:p>
          </p:txBody>
        </p:sp>
        <p:cxnSp>
          <p:nvCxnSpPr>
            <p:cNvPr id="198679" name="AutoShape 23"/>
            <p:cNvCxnSpPr>
              <a:cxnSpLocks noChangeShapeType="1"/>
              <a:stCxn id="198676" idx="4"/>
              <a:endCxn id="198677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98680" name="AutoShape 24"/>
            <p:cNvCxnSpPr>
              <a:cxnSpLocks noChangeShapeType="1"/>
              <a:stCxn id="198676" idx="4"/>
              <a:endCxn id="198678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98681" name="AutoShape 25"/>
            <p:cNvCxnSpPr>
              <a:cxnSpLocks noChangeShapeType="1"/>
              <a:stCxn id="198674" idx="4"/>
              <a:endCxn id="198676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98682" name="Oval 26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63</a:t>
              </a:r>
            </a:p>
          </p:txBody>
        </p:sp>
        <p:sp>
          <p:nvSpPr>
            <p:cNvPr id="198683" name="Oval 27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55</a:t>
              </a:r>
            </a:p>
          </p:txBody>
        </p:sp>
        <p:sp>
          <p:nvSpPr>
            <p:cNvPr id="198684" name="Oval 28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71</a:t>
              </a:r>
            </a:p>
          </p:txBody>
        </p:sp>
        <p:cxnSp>
          <p:nvCxnSpPr>
            <p:cNvPr id="198685" name="AutoShape 29"/>
            <p:cNvCxnSpPr>
              <a:cxnSpLocks noChangeShapeType="1"/>
              <a:stCxn id="198682" idx="4"/>
              <a:endCxn id="198683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98686" name="AutoShape 30"/>
            <p:cNvCxnSpPr>
              <a:cxnSpLocks noChangeShapeType="1"/>
              <a:stCxn id="198682" idx="4"/>
              <a:endCxn id="198684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98687" name="AutoShape 31"/>
            <p:cNvCxnSpPr>
              <a:cxnSpLocks noChangeShapeType="1"/>
              <a:stCxn id="198674" idx="4"/>
              <a:endCxn id="198682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sp>
        <p:nvSpPr>
          <p:cNvPr id="198688" name="Rectangle 3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Define Problem: </a:t>
            </a:r>
            <a:r>
              <a:rPr lang="en-US" altLang="x-none" sz="3600">
                <a:solidFill>
                  <a:schemeClr val="tx1"/>
                </a:solidFill>
              </a:rPr>
              <a:t>Binary Search Tree</a:t>
            </a:r>
            <a:endParaRPr lang="en-CA" altLang="x-none" sz="3600">
              <a:solidFill>
                <a:schemeClr val="tx1"/>
              </a:solidFill>
            </a:endParaRPr>
          </a:p>
        </p:txBody>
      </p:sp>
      <p:sp>
        <p:nvSpPr>
          <p:cNvPr id="198689" name="Rectangle 33"/>
          <p:cNvSpPr>
            <a:spLocks noChangeArrowheads="1"/>
          </p:cNvSpPr>
          <p:nvPr/>
        </p:nvSpPr>
        <p:spPr bwMode="auto">
          <a:xfrm>
            <a:off x="685800" y="6096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spcBef>
                <a:spcPct val="20000"/>
              </a:spcBef>
              <a:buFontTx/>
              <a:buChar char="•"/>
            </a:pPr>
            <a:r>
              <a:rPr lang="en-US" altLang="x-none" sz="3200" i="0"/>
              <a:t>&lt;preCond&gt;</a:t>
            </a:r>
          </a:p>
          <a:p>
            <a:pPr lvl="1">
              <a:spcBef>
                <a:spcPct val="20000"/>
              </a:spcBef>
              <a:buFontTx/>
              <a:buChar char="–"/>
            </a:pPr>
            <a:r>
              <a:rPr lang="en-US" altLang="x-none" sz="2800" i="0"/>
              <a:t>Key       </a:t>
            </a:r>
            <a:r>
              <a:rPr lang="en-US" altLang="x-none" sz="2800" i="0">
                <a:solidFill>
                  <a:schemeClr val="accent2"/>
                </a:solidFill>
              </a:rPr>
              <a:t>25</a:t>
            </a:r>
          </a:p>
          <a:p>
            <a:pPr lvl="1">
              <a:spcBef>
                <a:spcPct val="20000"/>
              </a:spcBef>
              <a:buFontTx/>
              <a:buChar char="–"/>
            </a:pPr>
            <a:r>
              <a:rPr lang="en-US" altLang="x-none" sz="2800" i="0"/>
              <a:t>A binary search tree.</a:t>
            </a:r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>
              <a:spcBef>
                <a:spcPct val="20000"/>
              </a:spcBef>
              <a:buFontTx/>
              <a:buChar char="–"/>
            </a:pPr>
            <a:r>
              <a:rPr lang="en-US" altLang="x-none" sz="2800" i="0"/>
              <a:t>&lt;postCond&gt;</a:t>
            </a:r>
          </a:p>
          <a:p>
            <a:pPr lvl="1">
              <a:spcBef>
                <a:spcPct val="20000"/>
              </a:spcBef>
              <a:buFontTx/>
              <a:buChar char="–"/>
            </a:pPr>
            <a:r>
              <a:rPr lang="en-US" altLang="x-none" sz="2800" i="0"/>
              <a:t>Find key in BST (if there).</a:t>
            </a:r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>
              <a:spcBef>
                <a:spcPct val="20000"/>
              </a:spcBef>
              <a:buFontTx/>
              <a:buChar char="•"/>
            </a:pPr>
            <a:endParaRPr lang="en-CA" altLang="x-none" sz="3200" i="0"/>
          </a:p>
        </p:txBody>
      </p:sp>
      <p:sp>
        <p:nvSpPr>
          <p:cNvPr id="198690" name="Freeform 34"/>
          <p:cNvSpPr>
            <a:spLocks/>
          </p:cNvSpPr>
          <p:nvPr/>
        </p:nvSpPr>
        <p:spPr bwMode="auto">
          <a:xfrm>
            <a:off x="1589088" y="3162300"/>
            <a:ext cx="1323975" cy="2247900"/>
          </a:xfrm>
          <a:custGeom>
            <a:avLst/>
            <a:gdLst>
              <a:gd name="T0" fmla="*/ 151 w 834"/>
              <a:gd name="T1" fmla="*/ 1416 h 1416"/>
              <a:gd name="T2" fmla="*/ 93 w 834"/>
              <a:gd name="T3" fmla="*/ 327 h 1416"/>
              <a:gd name="T4" fmla="*/ 712 w 834"/>
              <a:gd name="T5" fmla="*/ 50 h 1416"/>
              <a:gd name="T6" fmla="*/ 823 w 834"/>
              <a:gd name="T7" fmla="*/ 24 h 1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34" h="1416">
                <a:moveTo>
                  <a:pt x="151" y="1416"/>
                </a:moveTo>
                <a:cubicBezTo>
                  <a:pt x="141" y="1235"/>
                  <a:pt x="0" y="555"/>
                  <a:pt x="93" y="327"/>
                </a:cubicBezTo>
                <a:cubicBezTo>
                  <a:pt x="186" y="99"/>
                  <a:pt x="590" y="100"/>
                  <a:pt x="712" y="50"/>
                </a:cubicBezTo>
                <a:cubicBezTo>
                  <a:pt x="834" y="0"/>
                  <a:pt x="800" y="30"/>
                  <a:pt x="823" y="24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Oval 2"/>
          <p:cNvSpPr>
            <a:spLocks noChangeArrowheads="1"/>
          </p:cNvSpPr>
          <p:nvPr/>
        </p:nvSpPr>
        <p:spPr bwMode="auto">
          <a:xfrm>
            <a:off x="4152900" y="22098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38</a:t>
            </a:r>
          </a:p>
        </p:txBody>
      </p:sp>
      <p:sp>
        <p:nvSpPr>
          <p:cNvPr id="199683" name="Oval 3"/>
          <p:cNvSpPr>
            <a:spLocks noChangeArrowheads="1"/>
          </p:cNvSpPr>
          <p:nvPr/>
        </p:nvSpPr>
        <p:spPr bwMode="auto">
          <a:xfrm>
            <a:off x="2019300" y="3429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25</a:t>
            </a:r>
          </a:p>
        </p:txBody>
      </p:sp>
      <p:cxnSp>
        <p:nvCxnSpPr>
          <p:cNvPr id="199684" name="AutoShape 4"/>
          <p:cNvCxnSpPr>
            <a:cxnSpLocks noChangeShapeType="1"/>
            <a:stCxn id="199682" idx="4"/>
            <a:endCxn id="199683" idx="0"/>
          </p:cNvCxnSpPr>
          <p:nvPr/>
        </p:nvCxnSpPr>
        <p:spPr bwMode="auto">
          <a:xfrm flipH="1">
            <a:off x="2305050" y="2676525"/>
            <a:ext cx="2133600" cy="7429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99685" name="Oval 5"/>
          <p:cNvSpPr>
            <a:spLocks noChangeArrowheads="1"/>
          </p:cNvSpPr>
          <p:nvPr/>
        </p:nvSpPr>
        <p:spPr bwMode="auto">
          <a:xfrm>
            <a:off x="914400" y="4572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17</a:t>
            </a:r>
          </a:p>
        </p:txBody>
      </p:sp>
      <p:sp>
        <p:nvSpPr>
          <p:cNvPr id="199686" name="Oval 6"/>
          <p:cNvSpPr>
            <a:spLocks noChangeArrowheads="1"/>
          </p:cNvSpPr>
          <p:nvPr/>
        </p:nvSpPr>
        <p:spPr bwMode="auto">
          <a:xfrm>
            <a:off x="38100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4</a:t>
            </a:r>
          </a:p>
        </p:txBody>
      </p:sp>
      <p:sp>
        <p:nvSpPr>
          <p:cNvPr id="199687" name="Oval 7"/>
          <p:cNvSpPr>
            <a:spLocks noChangeArrowheads="1"/>
          </p:cNvSpPr>
          <p:nvPr/>
        </p:nvSpPr>
        <p:spPr bwMode="auto">
          <a:xfrm>
            <a:off x="140970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21</a:t>
            </a:r>
          </a:p>
        </p:txBody>
      </p:sp>
      <p:cxnSp>
        <p:nvCxnSpPr>
          <p:cNvPr id="199688" name="AutoShape 8"/>
          <p:cNvCxnSpPr>
            <a:cxnSpLocks noChangeShapeType="1"/>
            <a:stCxn id="199685" idx="4"/>
            <a:endCxn id="199686" idx="0"/>
          </p:cNvCxnSpPr>
          <p:nvPr/>
        </p:nvCxnSpPr>
        <p:spPr bwMode="auto">
          <a:xfrm flipH="1">
            <a:off x="666750" y="503872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99689" name="AutoShape 9"/>
          <p:cNvCxnSpPr>
            <a:cxnSpLocks noChangeShapeType="1"/>
            <a:stCxn id="199685" idx="4"/>
            <a:endCxn id="199687" idx="0"/>
          </p:cNvCxnSpPr>
          <p:nvPr/>
        </p:nvCxnSpPr>
        <p:spPr bwMode="auto">
          <a:xfrm>
            <a:off x="1200150" y="503872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99690" name="AutoShape 10"/>
          <p:cNvCxnSpPr>
            <a:cxnSpLocks noChangeShapeType="1"/>
            <a:stCxn id="199683" idx="4"/>
            <a:endCxn id="199685" idx="0"/>
          </p:cNvCxnSpPr>
          <p:nvPr/>
        </p:nvCxnSpPr>
        <p:spPr bwMode="auto">
          <a:xfrm flipH="1">
            <a:off x="1200150" y="3895725"/>
            <a:ext cx="110490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99691" name="Oval 11"/>
          <p:cNvSpPr>
            <a:spLocks noChangeArrowheads="1"/>
          </p:cNvSpPr>
          <p:nvPr/>
        </p:nvSpPr>
        <p:spPr bwMode="auto">
          <a:xfrm>
            <a:off x="3181350" y="4572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31</a:t>
            </a:r>
          </a:p>
        </p:txBody>
      </p:sp>
      <p:sp>
        <p:nvSpPr>
          <p:cNvPr id="199692" name="Oval 12"/>
          <p:cNvSpPr>
            <a:spLocks noChangeArrowheads="1"/>
          </p:cNvSpPr>
          <p:nvPr/>
        </p:nvSpPr>
        <p:spPr bwMode="auto">
          <a:xfrm>
            <a:off x="264795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28</a:t>
            </a:r>
          </a:p>
        </p:txBody>
      </p:sp>
      <p:sp>
        <p:nvSpPr>
          <p:cNvPr id="199693" name="Oval 13"/>
          <p:cNvSpPr>
            <a:spLocks noChangeArrowheads="1"/>
          </p:cNvSpPr>
          <p:nvPr/>
        </p:nvSpPr>
        <p:spPr bwMode="auto">
          <a:xfrm>
            <a:off x="367665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35</a:t>
            </a:r>
          </a:p>
        </p:txBody>
      </p:sp>
      <p:cxnSp>
        <p:nvCxnSpPr>
          <p:cNvPr id="199694" name="AutoShape 14"/>
          <p:cNvCxnSpPr>
            <a:cxnSpLocks noChangeShapeType="1"/>
            <a:stCxn id="199691" idx="4"/>
            <a:endCxn id="199692" idx="0"/>
          </p:cNvCxnSpPr>
          <p:nvPr/>
        </p:nvCxnSpPr>
        <p:spPr bwMode="auto">
          <a:xfrm flipH="1">
            <a:off x="2933700" y="503872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99695" name="AutoShape 15"/>
          <p:cNvCxnSpPr>
            <a:cxnSpLocks noChangeShapeType="1"/>
            <a:stCxn id="199691" idx="4"/>
            <a:endCxn id="199693" idx="0"/>
          </p:cNvCxnSpPr>
          <p:nvPr/>
        </p:nvCxnSpPr>
        <p:spPr bwMode="auto">
          <a:xfrm>
            <a:off x="3467100" y="503872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99696" name="AutoShape 16"/>
          <p:cNvCxnSpPr>
            <a:cxnSpLocks noChangeShapeType="1"/>
            <a:stCxn id="199683" idx="4"/>
            <a:endCxn id="199691" idx="0"/>
          </p:cNvCxnSpPr>
          <p:nvPr/>
        </p:nvCxnSpPr>
        <p:spPr bwMode="auto">
          <a:xfrm>
            <a:off x="2305050" y="3895725"/>
            <a:ext cx="116205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99697" name="Oval 17"/>
          <p:cNvSpPr>
            <a:spLocks noChangeArrowheads="1"/>
          </p:cNvSpPr>
          <p:nvPr/>
        </p:nvSpPr>
        <p:spPr bwMode="auto">
          <a:xfrm>
            <a:off x="6419850" y="3429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51</a:t>
            </a:r>
          </a:p>
        </p:txBody>
      </p:sp>
      <p:cxnSp>
        <p:nvCxnSpPr>
          <p:cNvPr id="199698" name="AutoShape 18"/>
          <p:cNvCxnSpPr>
            <a:cxnSpLocks noChangeShapeType="1"/>
            <a:stCxn id="199682" idx="4"/>
            <a:endCxn id="199697" idx="0"/>
          </p:cNvCxnSpPr>
          <p:nvPr/>
        </p:nvCxnSpPr>
        <p:spPr bwMode="auto">
          <a:xfrm>
            <a:off x="4438650" y="2676525"/>
            <a:ext cx="2266950" cy="7429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99699" name="Oval 19"/>
          <p:cNvSpPr>
            <a:spLocks noChangeArrowheads="1"/>
          </p:cNvSpPr>
          <p:nvPr/>
        </p:nvSpPr>
        <p:spPr bwMode="auto">
          <a:xfrm>
            <a:off x="5314950" y="4572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42</a:t>
            </a:r>
          </a:p>
        </p:txBody>
      </p:sp>
      <p:sp>
        <p:nvSpPr>
          <p:cNvPr id="199700" name="Oval 20"/>
          <p:cNvSpPr>
            <a:spLocks noChangeArrowheads="1"/>
          </p:cNvSpPr>
          <p:nvPr/>
        </p:nvSpPr>
        <p:spPr bwMode="auto">
          <a:xfrm>
            <a:off x="478155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40</a:t>
            </a:r>
          </a:p>
        </p:txBody>
      </p:sp>
      <p:sp>
        <p:nvSpPr>
          <p:cNvPr id="199701" name="Oval 21"/>
          <p:cNvSpPr>
            <a:spLocks noChangeArrowheads="1"/>
          </p:cNvSpPr>
          <p:nvPr/>
        </p:nvSpPr>
        <p:spPr bwMode="auto">
          <a:xfrm>
            <a:off x="581025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49</a:t>
            </a:r>
          </a:p>
        </p:txBody>
      </p:sp>
      <p:cxnSp>
        <p:nvCxnSpPr>
          <p:cNvPr id="199702" name="AutoShape 22"/>
          <p:cNvCxnSpPr>
            <a:cxnSpLocks noChangeShapeType="1"/>
            <a:stCxn id="199699" idx="4"/>
            <a:endCxn id="199700" idx="0"/>
          </p:cNvCxnSpPr>
          <p:nvPr/>
        </p:nvCxnSpPr>
        <p:spPr bwMode="auto">
          <a:xfrm flipH="1">
            <a:off x="5067300" y="503872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99703" name="AutoShape 23"/>
          <p:cNvCxnSpPr>
            <a:cxnSpLocks noChangeShapeType="1"/>
            <a:stCxn id="199699" idx="4"/>
            <a:endCxn id="199701" idx="0"/>
          </p:cNvCxnSpPr>
          <p:nvPr/>
        </p:nvCxnSpPr>
        <p:spPr bwMode="auto">
          <a:xfrm>
            <a:off x="5600700" y="503872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99704" name="AutoShape 24"/>
          <p:cNvCxnSpPr>
            <a:cxnSpLocks noChangeShapeType="1"/>
            <a:stCxn id="199697" idx="4"/>
            <a:endCxn id="199699" idx="0"/>
          </p:cNvCxnSpPr>
          <p:nvPr/>
        </p:nvCxnSpPr>
        <p:spPr bwMode="auto">
          <a:xfrm flipH="1">
            <a:off x="5600700" y="3895725"/>
            <a:ext cx="110490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99705" name="Oval 25"/>
          <p:cNvSpPr>
            <a:spLocks noChangeArrowheads="1"/>
          </p:cNvSpPr>
          <p:nvPr/>
        </p:nvSpPr>
        <p:spPr bwMode="auto">
          <a:xfrm>
            <a:off x="7581900" y="45720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63</a:t>
            </a:r>
          </a:p>
        </p:txBody>
      </p:sp>
      <p:sp>
        <p:nvSpPr>
          <p:cNvPr id="199706" name="Oval 26"/>
          <p:cNvSpPr>
            <a:spLocks noChangeArrowheads="1"/>
          </p:cNvSpPr>
          <p:nvPr/>
        </p:nvSpPr>
        <p:spPr bwMode="auto">
          <a:xfrm>
            <a:off x="704850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55</a:t>
            </a:r>
          </a:p>
        </p:txBody>
      </p:sp>
      <p:sp>
        <p:nvSpPr>
          <p:cNvPr id="199707" name="Oval 27"/>
          <p:cNvSpPr>
            <a:spLocks noChangeArrowheads="1"/>
          </p:cNvSpPr>
          <p:nvPr/>
        </p:nvSpPr>
        <p:spPr bwMode="auto">
          <a:xfrm>
            <a:off x="8077200" y="5943600"/>
            <a:ext cx="571500" cy="4572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2400" i="0"/>
              <a:t>71</a:t>
            </a:r>
          </a:p>
        </p:txBody>
      </p:sp>
      <p:cxnSp>
        <p:nvCxnSpPr>
          <p:cNvPr id="199708" name="AutoShape 28"/>
          <p:cNvCxnSpPr>
            <a:cxnSpLocks noChangeShapeType="1"/>
            <a:stCxn id="199705" idx="4"/>
            <a:endCxn id="199706" idx="0"/>
          </p:cNvCxnSpPr>
          <p:nvPr/>
        </p:nvCxnSpPr>
        <p:spPr bwMode="auto">
          <a:xfrm flipH="1">
            <a:off x="7334250" y="5038725"/>
            <a:ext cx="5334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99709" name="AutoShape 29"/>
          <p:cNvCxnSpPr>
            <a:cxnSpLocks noChangeShapeType="1"/>
            <a:stCxn id="199705" idx="4"/>
            <a:endCxn id="199707" idx="0"/>
          </p:cNvCxnSpPr>
          <p:nvPr/>
        </p:nvCxnSpPr>
        <p:spPr bwMode="auto">
          <a:xfrm>
            <a:off x="7867650" y="5038725"/>
            <a:ext cx="495300" cy="8953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99710" name="AutoShape 30"/>
          <p:cNvCxnSpPr>
            <a:cxnSpLocks noChangeShapeType="1"/>
            <a:stCxn id="199697" idx="4"/>
            <a:endCxn id="199705" idx="0"/>
          </p:cNvCxnSpPr>
          <p:nvPr/>
        </p:nvCxnSpPr>
        <p:spPr bwMode="auto">
          <a:xfrm>
            <a:off x="6705600" y="3895725"/>
            <a:ext cx="1162050" cy="66675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99711" name="Rectangle 31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Binary Search Tree</a:t>
            </a:r>
            <a:endParaRPr lang="en-CA" altLang="x-none">
              <a:solidFill>
                <a:schemeClr val="tx1"/>
              </a:solidFill>
            </a:endParaRPr>
          </a:p>
        </p:txBody>
      </p:sp>
      <p:sp>
        <p:nvSpPr>
          <p:cNvPr id="199712" name="Rectangle 32"/>
          <p:cNvSpPr>
            <a:spLocks noChangeArrowheads="1"/>
          </p:cNvSpPr>
          <p:nvPr/>
        </p:nvSpPr>
        <p:spPr bwMode="auto">
          <a:xfrm>
            <a:off x="76200" y="609600"/>
            <a:ext cx="91440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marL="742950" indent="-285750"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marL="1143000" indent="-228600"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marL="1600200" indent="-228600"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marL="2057400" indent="-228600"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>
              <a:spcBef>
                <a:spcPct val="20000"/>
              </a:spcBef>
            </a:pPr>
            <a:r>
              <a:rPr lang="en-US" altLang="x-none" sz="3200" i="0">
                <a:ea typeface="Times New Roman" charset="0"/>
                <a:cs typeface="Times New Roman" charset="0"/>
              </a:rPr>
              <a:t>Its left children</a:t>
            </a:r>
            <a:r>
              <a:rPr lang="en-US" altLang="x-none" sz="32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  </a:t>
            </a:r>
            <a:r>
              <a:rPr lang="en-CA" altLang="x-none" sz="32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≤</a:t>
            </a:r>
            <a:r>
              <a:rPr lang="en-US" altLang="x-none" sz="32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 </a:t>
            </a:r>
            <a:r>
              <a:rPr lang="en-US" altLang="x-none" sz="3200" i="0"/>
              <a:t> Any node  </a:t>
            </a:r>
            <a:r>
              <a:rPr lang="en-CA" altLang="x-none" sz="32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≤  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Its right children</a:t>
            </a:r>
            <a:r>
              <a:rPr lang="en-US" altLang="x-none" sz="54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 </a:t>
            </a:r>
            <a:endParaRPr lang="en-US" altLang="x-none" sz="3200" i="0"/>
          </a:p>
          <a:p>
            <a:pPr>
              <a:spcBef>
                <a:spcPct val="20000"/>
              </a:spcBef>
            </a:pPr>
            <a:endParaRPr lang="en-US" altLang="x-none" sz="2800" i="0"/>
          </a:p>
          <a:p>
            <a:pPr lvl="1">
              <a:spcBef>
                <a:spcPct val="20000"/>
              </a:spcBef>
              <a:buFontTx/>
              <a:buChar char="–"/>
            </a:pPr>
            <a:endParaRPr lang="en-US" altLang="x-none" sz="2800" i="0"/>
          </a:p>
          <a:p>
            <a:pPr>
              <a:spcBef>
                <a:spcPct val="20000"/>
              </a:spcBef>
              <a:buFontTx/>
              <a:buChar char="•"/>
            </a:pPr>
            <a:endParaRPr lang="en-CA" altLang="x-none" sz="3200" i="0"/>
          </a:p>
        </p:txBody>
      </p:sp>
      <p:sp>
        <p:nvSpPr>
          <p:cNvPr id="199713" name="AutoShape 33"/>
          <p:cNvSpPr>
            <a:spLocks noChangeArrowheads="1"/>
          </p:cNvSpPr>
          <p:nvPr/>
        </p:nvSpPr>
        <p:spPr bwMode="auto">
          <a:xfrm>
            <a:off x="76200" y="4267200"/>
            <a:ext cx="2286000" cy="22098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50000"/>
              </a:spcBef>
            </a:pPr>
            <a:endParaRPr lang="x-none" altLang="x-none" sz="3000" i="0"/>
          </a:p>
        </p:txBody>
      </p:sp>
      <p:sp>
        <p:nvSpPr>
          <p:cNvPr id="199714" name="AutoShape 34"/>
          <p:cNvSpPr>
            <a:spLocks noChangeArrowheads="1"/>
          </p:cNvSpPr>
          <p:nvPr/>
        </p:nvSpPr>
        <p:spPr bwMode="auto">
          <a:xfrm>
            <a:off x="2286000" y="4267200"/>
            <a:ext cx="2286000" cy="22098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50000"/>
              </a:spcBef>
            </a:pPr>
            <a:endParaRPr lang="x-none" altLang="x-none" sz="3000" i="0"/>
          </a:p>
        </p:txBody>
      </p:sp>
      <p:sp>
        <p:nvSpPr>
          <p:cNvPr id="199715" name="Text Box 35"/>
          <p:cNvSpPr txBox="1">
            <a:spLocks noChangeArrowheads="1"/>
          </p:cNvSpPr>
          <p:nvPr/>
        </p:nvSpPr>
        <p:spPr bwMode="auto">
          <a:xfrm>
            <a:off x="1295400" y="3406775"/>
            <a:ext cx="560388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CA" altLang="x-none" sz="54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199716" name="Text Box 36"/>
          <p:cNvSpPr txBox="1">
            <a:spLocks noChangeArrowheads="1"/>
          </p:cNvSpPr>
          <p:nvPr/>
        </p:nvSpPr>
        <p:spPr bwMode="auto">
          <a:xfrm>
            <a:off x="2743200" y="3429000"/>
            <a:ext cx="560388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CA" altLang="x-none" sz="5400" i="0">
                <a:solidFill>
                  <a:schemeClr val="hlink"/>
                </a:solidFill>
                <a:ea typeface="Times New Roman" charset="0"/>
                <a:cs typeface="Times New Roman" charset="0"/>
              </a:rPr>
              <a:t>≤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AutoShape 2" descr="Green marble"/>
          <p:cNvSpPr>
            <a:spLocks noChangeArrowheads="1"/>
          </p:cNvSpPr>
          <p:nvPr/>
        </p:nvSpPr>
        <p:spPr bwMode="auto">
          <a:xfrm>
            <a:off x="1752600" y="3276600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50000"/>
              </a:spcBef>
            </a:pPr>
            <a:endParaRPr lang="x-none" altLang="x-none" sz="3000" i="0"/>
          </a:p>
        </p:txBody>
      </p:sp>
      <p:sp>
        <p:nvSpPr>
          <p:cNvPr id="200707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x-none"/>
              <a:t>Define Loop Invariant</a:t>
            </a:r>
            <a:endParaRPr lang="en-CA" altLang="x-none"/>
          </a:p>
        </p:txBody>
      </p:sp>
      <p:sp>
        <p:nvSpPr>
          <p:cNvPr id="200708" name="Rectangle 4"/>
          <p:cNvSpPr>
            <a:spLocks noGrp="1" noChangeArrowheads="1"/>
          </p:cNvSpPr>
          <p:nvPr>
            <p:ph idx="1"/>
          </p:nvPr>
        </p:nvSpPr>
        <p:spPr>
          <a:xfrm>
            <a:off x="304800" y="990600"/>
            <a:ext cx="8001000" cy="1676400"/>
          </a:xfrm>
        </p:spPr>
        <p:txBody>
          <a:bodyPr/>
          <a:lstStyle/>
          <a:p>
            <a:r>
              <a:rPr lang="en-US" altLang="x-none"/>
              <a:t>Maintain a sub-tree.</a:t>
            </a:r>
          </a:p>
          <a:p>
            <a:r>
              <a:rPr lang="en-CA" altLang="x-none"/>
              <a:t>If the key is contained in the original </a:t>
            </a:r>
            <a:r>
              <a:rPr lang="en-US" altLang="x-none"/>
              <a:t>tree</a:t>
            </a:r>
            <a:r>
              <a:rPr lang="en-CA" altLang="x-none"/>
              <a:t>, then the key is contained in the sub</a:t>
            </a:r>
            <a:r>
              <a:rPr lang="en-US" altLang="x-none"/>
              <a:t>-tree.</a:t>
            </a:r>
            <a:endParaRPr lang="en-CA" altLang="x-none"/>
          </a:p>
        </p:txBody>
      </p:sp>
      <p:sp>
        <p:nvSpPr>
          <p:cNvPr id="200709" name="Text Box 5"/>
          <p:cNvSpPr txBox="1">
            <a:spLocks noChangeArrowheads="1"/>
          </p:cNvSpPr>
          <p:nvPr/>
        </p:nvSpPr>
        <p:spPr bwMode="auto">
          <a:xfrm>
            <a:off x="1874838" y="31083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17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grpSp>
        <p:nvGrpSpPr>
          <p:cNvPr id="200710" name="Group 6"/>
          <p:cNvGrpSpPr>
            <a:grpSpLocks/>
          </p:cNvGrpSpPr>
          <p:nvPr/>
        </p:nvGrpSpPr>
        <p:grpSpPr bwMode="auto">
          <a:xfrm>
            <a:off x="7315200" y="381000"/>
            <a:ext cx="1227138" cy="619125"/>
            <a:chOff x="3456" y="2677"/>
            <a:chExt cx="773" cy="390"/>
          </a:xfrm>
        </p:grpSpPr>
        <p:sp>
          <p:nvSpPr>
            <p:cNvPr id="200711" name="Freeform 7" descr="Green marble"/>
            <p:cNvSpPr>
              <a:spLocks noChangeAspect="1"/>
            </p:cNvSpPr>
            <p:nvPr/>
          </p:nvSpPr>
          <p:spPr bwMode="auto">
            <a:xfrm rot="2360341">
              <a:off x="3456" y="2677"/>
              <a:ext cx="493" cy="390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712" name="Freeform 8" descr="Green marble"/>
            <p:cNvSpPr>
              <a:spLocks noChangeAspect="1"/>
            </p:cNvSpPr>
            <p:nvPr/>
          </p:nvSpPr>
          <p:spPr bwMode="auto">
            <a:xfrm rot="2360341">
              <a:off x="3945" y="2719"/>
              <a:ext cx="284" cy="283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2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0713" name="Group 9"/>
          <p:cNvGrpSpPr>
            <a:grpSpLocks/>
          </p:cNvGrpSpPr>
          <p:nvPr/>
        </p:nvGrpSpPr>
        <p:grpSpPr bwMode="auto">
          <a:xfrm>
            <a:off x="2057400" y="2819400"/>
            <a:ext cx="4495800" cy="2819400"/>
            <a:chOff x="240" y="1392"/>
            <a:chExt cx="5208" cy="2640"/>
          </a:xfrm>
        </p:grpSpPr>
        <p:sp>
          <p:nvSpPr>
            <p:cNvPr id="200714" name="Oval 10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38</a:t>
              </a:r>
            </a:p>
          </p:txBody>
        </p:sp>
        <p:sp>
          <p:nvSpPr>
            <p:cNvPr id="200715" name="Oval 11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25</a:t>
              </a:r>
            </a:p>
          </p:txBody>
        </p:sp>
        <p:cxnSp>
          <p:nvCxnSpPr>
            <p:cNvPr id="200716" name="AutoShape 12"/>
            <p:cNvCxnSpPr>
              <a:cxnSpLocks noChangeShapeType="1"/>
              <a:stCxn id="200714" idx="4"/>
              <a:endCxn id="200715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0717" name="Oval 13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17</a:t>
              </a:r>
            </a:p>
          </p:txBody>
        </p:sp>
        <p:sp>
          <p:nvSpPr>
            <p:cNvPr id="200718" name="Oval 14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</a:t>
              </a:r>
            </a:p>
          </p:txBody>
        </p:sp>
        <p:sp>
          <p:nvSpPr>
            <p:cNvPr id="200719" name="Oval 15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21</a:t>
              </a:r>
            </a:p>
          </p:txBody>
        </p:sp>
        <p:cxnSp>
          <p:nvCxnSpPr>
            <p:cNvPr id="200720" name="AutoShape 16"/>
            <p:cNvCxnSpPr>
              <a:cxnSpLocks noChangeShapeType="1"/>
              <a:stCxn id="200717" idx="4"/>
              <a:endCxn id="200718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0721" name="AutoShape 17"/>
            <p:cNvCxnSpPr>
              <a:cxnSpLocks noChangeShapeType="1"/>
              <a:stCxn id="200717" idx="4"/>
              <a:endCxn id="200719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0722" name="AutoShape 18"/>
            <p:cNvCxnSpPr>
              <a:cxnSpLocks noChangeShapeType="1"/>
              <a:stCxn id="200715" idx="4"/>
              <a:endCxn id="200717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0723" name="Oval 19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31</a:t>
              </a:r>
            </a:p>
          </p:txBody>
        </p:sp>
        <p:sp>
          <p:nvSpPr>
            <p:cNvPr id="200724" name="Oval 20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28</a:t>
              </a:r>
            </a:p>
          </p:txBody>
        </p:sp>
        <p:sp>
          <p:nvSpPr>
            <p:cNvPr id="200725" name="Oval 21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35</a:t>
              </a:r>
            </a:p>
          </p:txBody>
        </p:sp>
        <p:cxnSp>
          <p:nvCxnSpPr>
            <p:cNvPr id="200726" name="AutoShape 22"/>
            <p:cNvCxnSpPr>
              <a:cxnSpLocks noChangeShapeType="1"/>
              <a:stCxn id="200723" idx="4"/>
              <a:endCxn id="200724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0727" name="AutoShape 23"/>
            <p:cNvCxnSpPr>
              <a:cxnSpLocks noChangeShapeType="1"/>
              <a:stCxn id="200723" idx="4"/>
              <a:endCxn id="200725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0728" name="AutoShape 24"/>
            <p:cNvCxnSpPr>
              <a:cxnSpLocks noChangeShapeType="1"/>
              <a:stCxn id="200715" idx="4"/>
              <a:endCxn id="200723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0729" name="Oval 25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51</a:t>
              </a:r>
            </a:p>
          </p:txBody>
        </p:sp>
        <p:cxnSp>
          <p:nvCxnSpPr>
            <p:cNvPr id="200730" name="AutoShape 26"/>
            <p:cNvCxnSpPr>
              <a:cxnSpLocks noChangeShapeType="1"/>
              <a:stCxn id="200714" idx="4"/>
              <a:endCxn id="200729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0731" name="Oval 27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42</a:t>
              </a:r>
            </a:p>
          </p:txBody>
        </p:sp>
        <p:sp>
          <p:nvSpPr>
            <p:cNvPr id="200732" name="Oval 28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40</a:t>
              </a:r>
            </a:p>
          </p:txBody>
        </p:sp>
        <p:sp>
          <p:nvSpPr>
            <p:cNvPr id="200733" name="Oval 29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49</a:t>
              </a:r>
            </a:p>
          </p:txBody>
        </p:sp>
        <p:cxnSp>
          <p:nvCxnSpPr>
            <p:cNvPr id="200734" name="AutoShape 30"/>
            <p:cNvCxnSpPr>
              <a:cxnSpLocks noChangeShapeType="1"/>
              <a:stCxn id="200731" idx="4"/>
              <a:endCxn id="200732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0735" name="AutoShape 31"/>
            <p:cNvCxnSpPr>
              <a:cxnSpLocks noChangeShapeType="1"/>
              <a:stCxn id="200731" idx="4"/>
              <a:endCxn id="200733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0736" name="AutoShape 32"/>
            <p:cNvCxnSpPr>
              <a:cxnSpLocks noChangeShapeType="1"/>
              <a:stCxn id="200729" idx="4"/>
              <a:endCxn id="200731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0737" name="Oval 33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63</a:t>
              </a:r>
            </a:p>
          </p:txBody>
        </p:sp>
        <p:sp>
          <p:nvSpPr>
            <p:cNvPr id="200738" name="Oval 34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55</a:t>
              </a:r>
            </a:p>
          </p:txBody>
        </p:sp>
        <p:sp>
          <p:nvSpPr>
            <p:cNvPr id="200739" name="Oval 35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71</a:t>
              </a:r>
            </a:p>
          </p:txBody>
        </p:sp>
        <p:cxnSp>
          <p:nvCxnSpPr>
            <p:cNvPr id="200740" name="AutoShape 36"/>
            <p:cNvCxnSpPr>
              <a:cxnSpLocks noChangeShapeType="1"/>
              <a:stCxn id="200737" idx="4"/>
              <a:endCxn id="200738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0741" name="AutoShape 37"/>
            <p:cNvCxnSpPr>
              <a:cxnSpLocks noChangeShapeType="1"/>
              <a:stCxn id="200737" idx="4"/>
              <a:endCxn id="200739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0742" name="AutoShape 38"/>
            <p:cNvCxnSpPr>
              <a:cxnSpLocks noChangeShapeType="1"/>
              <a:stCxn id="200729" idx="4"/>
              <a:endCxn id="200737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AutoShape 2" descr="Green marble"/>
          <p:cNvSpPr>
            <a:spLocks noChangeArrowheads="1"/>
          </p:cNvSpPr>
          <p:nvPr/>
        </p:nvSpPr>
        <p:spPr bwMode="auto">
          <a:xfrm>
            <a:off x="1752600" y="3048000"/>
            <a:ext cx="2743200" cy="2438400"/>
          </a:xfrm>
          <a:prstGeom prst="triangle">
            <a:avLst>
              <a:gd name="adj" fmla="val 50000"/>
            </a:avLst>
          </a:pr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50000"/>
              </a:spcBef>
            </a:pPr>
            <a:endParaRPr lang="x-none" altLang="x-none" sz="3000" i="0"/>
          </a:p>
        </p:txBody>
      </p:sp>
      <p:sp>
        <p:nvSpPr>
          <p:cNvPr id="201731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r>
              <a:rPr lang="en-US" altLang="x-none"/>
              <a:t>Define Step</a:t>
            </a:r>
            <a:endParaRPr lang="en-CA" altLang="x-none"/>
          </a:p>
        </p:txBody>
      </p:sp>
      <p:sp>
        <p:nvSpPr>
          <p:cNvPr id="201732" name="Rectangle 4"/>
          <p:cNvSpPr>
            <a:spLocks noGrp="1" noChangeArrowheads="1"/>
          </p:cNvSpPr>
          <p:nvPr>
            <p:ph idx="1"/>
          </p:nvPr>
        </p:nvSpPr>
        <p:spPr>
          <a:xfrm>
            <a:off x="304800" y="990600"/>
            <a:ext cx="8001000" cy="16764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x-none"/>
              <a:t>Cut sub-tree in half.</a:t>
            </a:r>
          </a:p>
          <a:p>
            <a:pPr>
              <a:lnSpc>
                <a:spcPct val="90000"/>
              </a:lnSpc>
            </a:pPr>
            <a:r>
              <a:rPr lang="en-US" altLang="x-none"/>
              <a:t>Determine which half the key would be in.</a:t>
            </a:r>
          </a:p>
          <a:p>
            <a:pPr>
              <a:lnSpc>
                <a:spcPct val="90000"/>
              </a:lnSpc>
            </a:pPr>
            <a:r>
              <a:rPr lang="en-US" altLang="x-none"/>
              <a:t>Keep that half.</a:t>
            </a:r>
            <a:endParaRPr lang="en-CA" altLang="x-none"/>
          </a:p>
        </p:txBody>
      </p:sp>
      <p:sp>
        <p:nvSpPr>
          <p:cNvPr id="201733" name="Text Box 5"/>
          <p:cNvSpPr txBox="1">
            <a:spLocks noChangeArrowheads="1"/>
          </p:cNvSpPr>
          <p:nvPr/>
        </p:nvSpPr>
        <p:spPr bwMode="auto">
          <a:xfrm>
            <a:off x="1874838" y="2879725"/>
            <a:ext cx="8683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key </a:t>
            </a:r>
            <a:r>
              <a:rPr lang="en-US" altLang="x-none" sz="2000" i="0">
                <a:solidFill>
                  <a:schemeClr val="accent2"/>
                </a:solidFill>
              </a:rPr>
              <a:t>17</a:t>
            </a:r>
            <a:endParaRPr lang="en-CA" altLang="x-none" sz="2000" i="0">
              <a:solidFill>
                <a:schemeClr val="accent2"/>
              </a:solidFill>
            </a:endParaRPr>
          </a:p>
        </p:txBody>
      </p:sp>
      <p:grpSp>
        <p:nvGrpSpPr>
          <p:cNvPr id="201734" name="Group 6"/>
          <p:cNvGrpSpPr>
            <a:grpSpLocks/>
          </p:cNvGrpSpPr>
          <p:nvPr/>
        </p:nvGrpSpPr>
        <p:grpSpPr bwMode="auto">
          <a:xfrm>
            <a:off x="2057400" y="2590800"/>
            <a:ext cx="4495800" cy="2819400"/>
            <a:chOff x="240" y="1392"/>
            <a:chExt cx="5208" cy="2640"/>
          </a:xfrm>
        </p:grpSpPr>
        <p:sp>
          <p:nvSpPr>
            <p:cNvPr id="201735" name="Oval 7"/>
            <p:cNvSpPr>
              <a:spLocks noChangeArrowheads="1"/>
            </p:cNvSpPr>
            <p:nvPr/>
          </p:nvSpPr>
          <p:spPr bwMode="auto">
            <a:xfrm>
              <a:off x="2616" y="1392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38</a:t>
              </a:r>
            </a:p>
          </p:txBody>
        </p:sp>
        <p:sp>
          <p:nvSpPr>
            <p:cNvPr id="201736" name="Oval 8"/>
            <p:cNvSpPr>
              <a:spLocks noChangeArrowheads="1"/>
            </p:cNvSpPr>
            <p:nvPr/>
          </p:nvSpPr>
          <p:spPr bwMode="auto">
            <a:xfrm>
              <a:off x="1272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25</a:t>
              </a:r>
            </a:p>
          </p:txBody>
        </p:sp>
        <p:cxnSp>
          <p:nvCxnSpPr>
            <p:cNvPr id="201737" name="AutoShape 9"/>
            <p:cNvCxnSpPr>
              <a:cxnSpLocks noChangeShapeType="1"/>
              <a:stCxn id="201735" idx="4"/>
              <a:endCxn id="201736" idx="0"/>
            </p:cNvCxnSpPr>
            <p:nvPr/>
          </p:nvCxnSpPr>
          <p:spPr bwMode="auto">
            <a:xfrm flipH="1">
              <a:off x="1452" y="1686"/>
              <a:ext cx="1344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1738" name="Oval 10"/>
            <p:cNvSpPr>
              <a:spLocks noChangeArrowheads="1"/>
            </p:cNvSpPr>
            <p:nvPr/>
          </p:nvSpPr>
          <p:spPr bwMode="auto">
            <a:xfrm>
              <a:off x="5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17</a:t>
              </a:r>
            </a:p>
          </p:txBody>
        </p:sp>
        <p:sp>
          <p:nvSpPr>
            <p:cNvPr id="201739" name="Oval 11"/>
            <p:cNvSpPr>
              <a:spLocks noChangeArrowheads="1"/>
            </p:cNvSpPr>
            <p:nvPr/>
          </p:nvSpPr>
          <p:spPr bwMode="auto">
            <a:xfrm>
              <a:off x="2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</a:t>
              </a:r>
            </a:p>
          </p:txBody>
        </p:sp>
        <p:sp>
          <p:nvSpPr>
            <p:cNvPr id="201740" name="Oval 12"/>
            <p:cNvSpPr>
              <a:spLocks noChangeArrowheads="1"/>
            </p:cNvSpPr>
            <p:nvPr/>
          </p:nvSpPr>
          <p:spPr bwMode="auto">
            <a:xfrm>
              <a:off x="8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21</a:t>
              </a:r>
            </a:p>
          </p:txBody>
        </p:sp>
        <p:cxnSp>
          <p:nvCxnSpPr>
            <p:cNvPr id="201741" name="AutoShape 13"/>
            <p:cNvCxnSpPr>
              <a:cxnSpLocks noChangeShapeType="1"/>
              <a:stCxn id="201738" idx="4"/>
              <a:endCxn id="201739" idx="0"/>
            </p:cNvCxnSpPr>
            <p:nvPr/>
          </p:nvCxnSpPr>
          <p:spPr bwMode="auto">
            <a:xfrm flipH="1">
              <a:off x="4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1742" name="AutoShape 14"/>
            <p:cNvCxnSpPr>
              <a:cxnSpLocks noChangeShapeType="1"/>
              <a:stCxn id="201738" idx="4"/>
              <a:endCxn id="201740" idx="0"/>
            </p:cNvCxnSpPr>
            <p:nvPr/>
          </p:nvCxnSpPr>
          <p:spPr bwMode="auto">
            <a:xfrm>
              <a:off x="7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1743" name="AutoShape 15"/>
            <p:cNvCxnSpPr>
              <a:cxnSpLocks noChangeShapeType="1"/>
              <a:stCxn id="201736" idx="4"/>
              <a:endCxn id="201738" idx="0"/>
            </p:cNvCxnSpPr>
            <p:nvPr/>
          </p:nvCxnSpPr>
          <p:spPr bwMode="auto">
            <a:xfrm flipH="1">
              <a:off x="756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1744" name="Oval 16"/>
            <p:cNvSpPr>
              <a:spLocks noChangeArrowheads="1"/>
            </p:cNvSpPr>
            <p:nvPr/>
          </p:nvSpPr>
          <p:spPr bwMode="auto">
            <a:xfrm>
              <a:off x="2004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31</a:t>
              </a:r>
            </a:p>
          </p:txBody>
        </p:sp>
        <p:sp>
          <p:nvSpPr>
            <p:cNvPr id="201745" name="Oval 17"/>
            <p:cNvSpPr>
              <a:spLocks noChangeArrowheads="1"/>
            </p:cNvSpPr>
            <p:nvPr/>
          </p:nvSpPr>
          <p:spPr bwMode="auto">
            <a:xfrm>
              <a:off x="166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28</a:t>
              </a:r>
            </a:p>
          </p:txBody>
        </p:sp>
        <p:sp>
          <p:nvSpPr>
            <p:cNvPr id="201746" name="Oval 18"/>
            <p:cNvSpPr>
              <a:spLocks noChangeArrowheads="1"/>
            </p:cNvSpPr>
            <p:nvPr/>
          </p:nvSpPr>
          <p:spPr bwMode="auto">
            <a:xfrm>
              <a:off x="2316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35</a:t>
              </a:r>
            </a:p>
          </p:txBody>
        </p:sp>
        <p:cxnSp>
          <p:nvCxnSpPr>
            <p:cNvPr id="201747" name="AutoShape 19"/>
            <p:cNvCxnSpPr>
              <a:cxnSpLocks noChangeShapeType="1"/>
              <a:stCxn id="201744" idx="4"/>
              <a:endCxn id="201745" idx="0"/>
            </p:cNvCxnSpPr>
            <p:nvPr/>
          </p:nvCxnSpPr>
          <p:spPr bwMode="auto">
            <a:xfrm flipH="1">
              <a:off x="1848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1748" name="AutoShape 20"/>
            <p:cNvCxnSpPr>
              <a:cxnSpLocks noChangeShapeType="1"/>
              <a:stCxn id="201744" idx="4"/>
              <a:endCxn id="201746" idx="0"/>
            </p:cNvCxnSpPr>
            <p:nvPr/>
          </p:nvCxnSpPr>
          <p:spPr bwMode="auto">
            <a:xfrm>
              <a:off x="2184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1749" name="AutoShape 21"/>
            <p:cNvCxnSpPr>
              <a:cxnSpLocks noChangeShapeType="1"/>
              <a:stCxn id="201736" idx="4"/>
              <a:endCxn id="201744" idx="0"/>
            </p:cNvCxnSpPr>
            <p:nvPr/>
          </p:nvCxnSpPr>
          <p:spPr bwMode="auto">
            <a:xfrm>
              <a:off x="1452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1750" name="Oval 22"/>
            <p:cNvSpPr>
              <a:spLocks noChangeArrowheads="1"/>
            </p:cNvSpPr>
            <p:nvPr/>
          </p:nvSpPr>
          <p:spPr bwMode="auto">
            <a:xfrm>
              <a:off x="4044" y="216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51</a:t>
              </a:r>
            </a:p>
          </p:txBody>
        </p:sp>
        <p:cxnSp>
          <p:nvCxnSpPr>
            <p:cNvPr id="201751" name="AutoShape 23"/>
            <p:cNvCxnSpPr>
              <a:cxnSpLocks noChangeShapeType="1"/>
              <a:stCxn id="201735" idx="4"/>
              <a:endCxn id="201750" idx="0"/>
            </p:cNvCxnSpPr>
            <p:nvPr/>
          </p:nvCxnSpPr>
          <p:spPr bwMode="auto">
            <a:xfrm>
              <a:off x="2796" y="1686"/>
              <a:ext cx="1428" cy="468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1752" name="Oval 24"/>
            <p:cNvSpPr>
              <a:spLocks noChangeArrowheads="1"/>
            </p:cNvSpPr>
            <p:nvPr/>
          </p:nvSpPr>
          <p:spPr bwMode="auto">
            <a:xfrm>
              <a:off x="3348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42</a:t>
              </a:r>
            </a:p>
          </p:txBody>
        </p:sp>
        <p:sp>
          <p:nvSpPr>
            <p:cNvPr id="201753" name="Oval 25"/>
            <p:cNvSpPr>
              <a:spLocks noChangeArrowheads="1"/>
            </p:cNvSpPr>
            <p:nvPr/>
          </p:nvSpPr>
          <p:spPr bwMode="auto">
            <a:xfrm>
              <a:off x="3012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40</a:t>
              </a:r>
            </a:p>
          </p:txBody>
        </p:sp>
        <p:sp>
          <p:nvSpPr>
            <p:cNvPr id="201754" name="Oval 26"/>
            <p:cNvSpPr>
              <a:spLocks noChangeArrowheads="1"/>
            </p:cNvSpPr>
            <p:nvPr/>
          </p:nvSpPr>
          <p:spPr bwMode="auto">
            <a:xfrm>
              <a:off x="366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49</a:t>
              </a:r>
            </a:p>
          </p:txBody>
        </p:sp>
        <p:cxnSp>
          <p:nvCxnSpPr>
            <p:cNvPr id="201755" name="AutoShape 27"/>
            <p:cNvCxnSpPr>
              <a:cxnSpLocks noChangeShapeType="1"/>
              <a:stCxn id="201752" idx="4"/>
              <a:endCxn id="201753" idx="0"/>
            </p:cNvCxnSpPr>
            <p:nvPr/>
          </p:nvCxnSpPr>
          <p:spPr bwMode="auto">
            <a:xfrm flipH="1">
              <a:off x="3192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1756" name="AutoShape 28"/>
            <p:cNvCxnSpPr>
              <a:cxnSpLocks noChangeShapeType="1"/>
              <a:stCxn id="201752" idx="4"/>
              <a:endCxn id="201754" idx="0"/>
            </p:cNvCxnSpPr>
            <p:nvPr/>
          </p:nvCxnSpPr>
          <p:spPr bwMode="auto">
            <a:xfrm>
              <a:off x="3528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1757" name="AutoShape 29"/>
            <p:cNvCxnSpPr>
              <a:cxnSpLocks noChangeShapeType="1"/>
              <a:stCxn id="201750" idx="4"/>
              <a:endCxn id="201752" idx="0"/>
            </p:cNvCxnSpPr>
            <p:nvPr/>
          </p:nvCxnSpPr>
          <p:spPr bwMode="auto">
            <a:xfrm flipH="1">
              <a:off x="3528" y="2454"/>
              <a:ext cx="696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01758" name="Oval 30"/>
            <p:cNvSpPr>
              <a:spLocks noChangeArrowheads="1"/>
            </p:cNvSpPr>
            <p:nvPr/>
          </p:nvSpPr>
          <p:spPr bwMode="auto">
            <a:xfrm>
              <a:off x="4776" y="2880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63</a:t>
              </a:r>
            </a:p>
          </p:txBody>
        </p:sp>
        <p:sp>
          <p:nvSpPr>
            <p:cNvPr id="201759" name="Oval 31"/>
            <p:cNvSpPr>
              <a:spLocks noChangeArrowheads="1"/>
            </p:cNvSpPr>
            <p:nvPr/>
          </p:nvSpPr>
          <p:spPr bwMode="auto">
            <a:xfrm>
              <a:off x="4440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55</a:t>
              </a:r>
            </a:p>
          </p:txBody>
        </p:sp>
        <p:sp>
          <p:nvSpPr>
            <p:cNvPr id="201760" name="Oval 32"/>
            <p:cNvSpPr>
              <a:spLocks noChangeArrowheads="1"/>
            </p:cNvSpPr>
            <p:nvPr/>
          </p:nvSpPr>
          <p:spPr bwMode="auto">
            <a:xfrm>
              <a:off x="5088" y="3744"/>
              <a:ext cx="360" cy="288"/>
            </a:xfrm>
            <a:prstGeom prst="ellipse">
              <a:avLst/>
            </a:prstGeom>
            <a:solidFill>
              <a:schemeClr val="accent1"/>
            </a:solidFill>
            <a:ln w="190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r>
                <a:rPr lang="en-US" altLang="x-none" sz="1400" i="0"/>
                <a:t>71</a:t>
              </a:r>
            </a:p>
          </p:txBody>
        </p:sp>
        <p:cxnSp>
          <p:nvCxnSpPr>
            <p:cNvPr id="201761" name="AutoShape 33"/>
            <p:cNvCxnSpPr>
              <a:cxnSpLocks noChangeShapeType="1"/>
              <a:stCxn id="201758" idx="4"/>
              <a:endCxn id="201759" idx="0"/>
            </p:cNvCxnSpPr>
            <p:nvPr/>
          </p:nvCxnSpPr>
          <p:spPr bwMode="auto">
            <a:xfrm flipH="1">
              <a:off x="4620" y="3174"/>
              <a:ext cx="336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1762" name="AutoShape 34"/>
            <p:cNvCxnSpPr>
              <a:cxnSpLocks noChangeShapeType="1"/>
              <a:stCxn id="201758" idx="4"/>
              <a:endCxn id="201760" idx="0"/>
            </p:cNvCxnSpPr>
            <p:nvPr/>
          </p:nvCxnSpPr>
          <p:spPr bwMode="auto">
            <a:xfrm>
              <a:off x="4956" y="3174"/>
              <a:ext cx="312" cy="564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01763" name="AutoShape 35"/>
            <p:cNvCxnSpPr>
              <a:cxnSpLocks noChangeShapeType="1"/>
              <a:stCxn id="201750" idx="4"/>
              <a:endCxn id="201758" idx="0"/>
            </p:cNvCxnSpPr>
            <p:nvPr/>
          </p:nvCxnSpPr>
          <p:spPr bwMode="auto">
            <a:xfrm>
              <a:off x="4224" y="2454"/>
              <a:ext cx="732" cy="420"/>
            </a:xfrm>
            <a:prstGeom prst="straightConnector1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201764" name="Group 36"/>
          <p:cNvGrpSpPr>
            <a:grpSpLocks/>
          </p:cNvGrpSpPr>
          <p:nvPr/>
        </p:nvGrpSpPr>
        <p:grpSpPr bwMode="auto">
          <a:xfrm>
            <a:off x="7391400" y="304800"/>
            <a:ext cx="1439863" cy="1439863"/>
            <a:chOff x="1829" y="3170"/>
            <a:chExt cx="907" cy="907"/>
          </a:xfrm>
        </p:grpSpPr>
        <p:sp>
          <p:nvSpPr>
            <p:cNvPr id="201765" name="Oval 37" descr="Green marble"/>
            <p:cNvSpPr>
              <a:spLocks noChangeAspect="1" noChangeArrowheads="1"/>
            </p:cNvSpPr>
            <p:nvPr/>
          </p:nvSpPr>
          <p:spPr bwMode="auto">
            <a:xfrm>
              <a:off x="1829" y="3170"/>
              <a:ext cx="907" cy="907"/>
            </a:xfrm>
            <a:prstGeom prst="ellipse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01766" name="Group 38"/>
            <p:cNvGrpSpPr>
              <a:grpSpLocks noChangeAspect="1"/>
            </p:cNvGrpSpPr>
            <p:nvPr/>
          </p:nvGrpSpPr>
          <p:grpSpPr bwMode="auto">
            <a:xfrm rot="-4017361">
              <a:off x="2175" y="3875"/>
              <a:ext cx="138" cy="156"/>
              <a:chOff x="1584" y="3072"/>
              <a:chExt cx="816" cy="961"/>
            </a:xfrm>
          </p:grpSpPr>
          <p:grpSp>
            <p:nvGrpSpPr>
              <p:cNvPr id="201767" name="Group 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768" name="Freeform 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69" name="Freeform 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70" name="Freeform 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71" name="Freeform 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72" name="Freeform 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73" name="Freeform 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774" name="Line 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775" name="Group 47"/>
            <p:cNvGrpSpPr>
              <a:grpSpLocks noChangeAspect="1"/>
            </p:cNvGrpSpPr>
            <p:nvPr/>
          </p:nvGrpSpPr>
          <p:grpSpPr bwMode="auto">
            <a:xfrm rot="325367" flipH="1">
              <a:off x="2580" y="3601"/>
              <a:ext cx="141" cy="153"/>
              <a:chOff x="1584" y="3072"/>
              <a:chExt cx="816" cy="961"/>
            </a:xfrm>
          </p:grpSpPr>
          <p:grpSp>
            <p:nvGrpSpPr>
              <p:cNvPr id="201776" name="Group 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777" name="Freeform 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78" name="Freeform 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79" name="Freeform 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80" name="Freeform 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81" name="Freeform 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82" name="Freeform 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783" name="Line 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01784" name="Picture 5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7" y="3416"/>
              <a:ext cx="289" cy="2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  <p:grpSp>
          <p:nvGrpSpPr>
            <p:cNvPr id="201785" name="Group 57"/>
            <p:cNvGrpSpPr>
              <a:grpSpLocks noChangeAspect="1"/>
            </p:cNvGrpSpPr>
            <p:nvPr/>
          </p:nvGrpSpPr>
          <p:grpSpPr bwMode="auto">
            <a:xfrm rot="1710829">
              <a:off x="1908" y="3431"/>
              <a:ext cx="141" cy="154"/>
              <a:chOff x="1584" y="3072"/>
              <a:chExt cx="816" cy="961"/>
            </a:xfrm>
          </p:grpSpPr>
          <p:grpSp>
            <p:nvGrpSpPr>
              <p:cNvPr id="201786" name="Group 5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787" name="Freeform 5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88" name="Freeform 6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89" name="Freeform 6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90" name="Freeform 6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91" name="Freeform 6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92" name="Freeform 6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793" name="Line 6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794" name="Group 66"/>
            <p:cNvGrpSpPr>
              <a:grpSpLocks noChangeAspect="1"/>
            </p:cNvGrpSpPr>
            <p:nvPr/>
          </p:nvGrpSpPr>
          <p:grpSpPr bwMode="auto">
            <a:xfrm rot="4130845" flipH="1">
              <a:off x="2370" y="3699"/>
              <a:ext cx="138" cy="156"/>
              <a:chOff x="1584" y="3072"/>
              <a:chExt cx="816" cy="961"/>
            </a:xfrm>
          </p:grpSpPr>
          <p:grpSp>
            <p:nvGrpSpPr>
              <p:cNvPr id="201795" name="Group 6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796" name="Freeform 6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97" name="Freeform 6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98" name="Freeform 7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799" name="Freeform 7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00" name="Freeform 7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01" name="Freeform 7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02" name="Line 7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803" name="Group 75"/>
            <p:cNvGrpSpPr>
              <a:grpSpLocks noChangeAspect="1"/>
            </p:cNvGrpSpPr>
            <p:nvPr/>
          </p:nvGrpSpPr>
          <p:grpSpPr bwMode="auto">
            <a:xfrm rot="-1335947">
              <a:off x="1986" y="3754"/>
              <a:ext cx="140" cy="154"/>
              <a:chOff x="1584" y="3072"/>
              <a:chExt cx="816" cy="961"/>
            </a:xfrm>
          </p:grpSpPr>
          <p:grpSp>
            <p:nvGrpSpPr>
              <p:cNvPr id="201804" name="Group 7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805" name="Freeform 7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06" name="Freeform 7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07" name="Freeform 7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08" name="Freeform 8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09" name="Freeform 8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10" name="Freeform 8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11" name="Line 8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812" name="Group 84"/>
            <p:cNvGrpSpPr>
              <a:grpSpLocks noChangeAspect="1"/>
            </p:cNvGrpSpPr>
            <p:nvPr/>
          </p:nvGrpSpPr>
          <p:grpSpPr bwMode="auto">
            <a:xfrm rot="-1480534">
              <a:off x="2158" y="3677"/>
              <a:ext cx="141" cy="154"/>
              <a:chOff x="1584" y="3072"/>
              <a:chExt cx="816" cy="961"/>
            </a:xfrm>
          </p:grpSpPr>
          <p:grpSp>
            <p:nvGrpSpPr>
              <p:cNvPr id="201813" name="Group 8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814" name="Freeform 8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15" name="Freeform 8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16" name="Freeform 8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17" name="Freeform 8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18" name="Freeform 9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19" name="Freeform 9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20" name="Line 9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821" name="Group 93"/>
            <p:cNvGrpSpPr>
              <a:grpSpLocks noChangeAspect="1"/>
            </p:cNvGrpSpPr>
            <p:nvPr/>
          </p:nvGrpSpPr>
          <p:grpSpPr bwMode="auto">
            <a:xfrm rot="19336688" flipH="1">
              <a:off x="2487" y="3339"/>
              <a:ext cx="140" cy="154"/>
              <a:chOff x="1584" y="3072"/>
              <a:chExt cx="816" cy="961"/>
            </a:xfrm>
          </p:grpSpPr>
          <p:grpSp>
            <p:nvGrpSpPr>
              <p:cNvPr id="201822" name="Group 9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823" name="Freeform 9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24" name="Freeform 9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25" name="Freeform 9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26" name="Freeform 9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27" name="Freeform 9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28" name="Freeform 10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29" name="Line 10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830" name="Group 102"/>
            <p:cNvGrpSpPr>
              <a:grpSpLocks noChangeAspect="1"/>
            </p:cNvGrpSpPr>
            <p:nvPr/>
          </p:nvGrpSpPr>
          <p:grpSpPr bwMode="auto">
            <a:xfrm rot="2850186">
              <a:off x="2041" y="3223"/>
              <a:ext cx="139" cy="156"/>
              <a:chOff x="1584" y="3072"/>
              <a:chExt cx="816" cy="961"/>
            </a:xfrm>
          </p:grpSpPr>
          <p:grpSp>
            <p:nvGrpSpPr>
              <p:cNvPr id="201831" name="Group 10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832" name="Freeform 10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33" name="Freeform 10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34" name="Freeform 10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35" name="Freeform 10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36" name="Freeform 10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37" name="Freeform 10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38" name="Line 11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839" name="Group 111"/>
            <p:cNvGrpSpPr>
              <a:grpSpLocks noChangeAspect="1"/>
            </p:cNvGrpSpPr>
            <p:nvPr/>
          </p:nvGrpSpPr>
          <p:grpSpPr bwMode="auto">
            <a:xfrm rot="-16441141">
              <a:off x="2276" y="3253"/>
              <a:ext cx="139" cy="157"/>
              <a:chOff x="1584" y="3072"/>
              <a:chExt cx="816" cy="961"/>
            </a:xfrm>
          </p:grpSpPr>
          <p:grpSp>
            <p:nvGrpSpPr>
              <p:cNvPr id="201840" name="Group 11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841" name="Freeform 11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42" name="Freeform 11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43" name="Freeform 11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44" name="Freeform 11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45" name="Freeform 11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46" name="Freeform 11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47" name="Line 11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848" name="Group 120"/>
            <p:cNvGrpSpPr>
              <a:grpSpLocks noChangeAspect="1"/>
            </p:cNvGrpSpPr>
            <p:nvPr/>
          </p:nvGrpSpPr>
          <p:grpSpPr bwMode="auto">
            <a:xfrm rot="1981365">
              <a:off x="2095" y="3385"/>
              <a:ext cx="141" cy="153"/>
              <a:chOff x="1584" y="3072"/>
              <a:chExt cx="816" cy="961"/>
            </a:xfrm>
          </p:grpSpPr>
          <p:grpSp>
            <p:nvGrpSpPr>
              <p:cNvPr id="201849" name="Group 12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850" name="Freeform 12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51" name="Freeform 12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52" name="Freeform 12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53" name="Freeform 12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54" name="Freeform 12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55" name="Freeform 12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56" name="Line 12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857" name="Group 129"/>
            <p:cNvGrpSpPr>
              <a:grpSpLocks noChangeAspect="1"/>
            </p:cNvGrpSpPr>
            <p:nvPr/>
          </p:nvGrpSpPr>
          <p:grpSpPr bwMode="auto">
            <a:xfrm>
              <a:off x="1861" y="3616"/>
              <a:ext cx="141" cy="153"/>
              <a:chOff x="1584" y="3072"/>
              <a:chExt cx="816" cy="961"/>
            </a:xfrm>
          </p:grpSpPr>
          <p:grpSp>
            <p:nvGrpSpPr>
              <p:cNvPr id="201858" name="Group 13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859" name="Freeform 13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60" name="Freeform 13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61" name="Freeform 13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62" name="Freeform 13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63" name="Freeform 13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64" name="Freeform 13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65" name="Line 13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866" name="Group 138"/>
            <p:cNvGrpSpPr>
              <a:grpSpLocks noChangeAspect="1"/>
            </p:cNvGrpSpPr>
            <p:nvPr/>
          </p:nvGrpSpPr>
          <p:grpSpPr bwMode="auto">
            <a:xfrm>
              <a:off x="2033" y="3538"/>
              <a:ext cx="141" cy="154"/>
              <a:chOff x="1584" y="3072"/>
              <a:chExt cx="816" cy="961"/>
            </a:xfrm>
          </p:grpSpPr>
          <p:grpSp>
            <p:nvGrpSpPr>
              <p:cNvPr id="201867" name="Group 13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868" name="Freeform 14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69" name="Freeform 14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70" name="Freeform 14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71" name="Freeform 14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72" name="Freeform 14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73" name="Freeform 14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74" name="Line 14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875" name="Group 147"/>
            <p:cNvGrpSpPr>
              <a:grpSpLocks noChangeAspect="1"/>
            </p:cNvGrpSpPr>
            <p:nvPr/>
          </p:nvGrpSpPr>
          <p:grpSpPr bwMode="auto">
            <a:xfrm rot="2694288" flipH="1">
              <a:off x="2455" y="3800"/>
              <a:ext cx="141" cy="154"/>
              <a:chOff x="1584" y="3072"/>
              <a:chExt cx="816" cy="961"/>
            </a:xfrm>
          </p:grpSpPr>
          <p:grpSp>
            <p:nvGrpSpPr>
              <p:cNvPr id="201876" name="Group 14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1877" name="Freeform 14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388 w 600"/>
                    <a:gd name="T1" fmla="*/ 289 h 608"/>
                    <a:gd name="T2" fmla="*/ 372 w 600"/>
                    <a:gd name="T3" fmla="*/ 177 h 608"/>
                    <a:gd name="T4" fmla="*/ 341 w 600"/>
                    <a:gd name="T5" fmla="*/ 78 h 608"/>
                    <a:gd name="T6" fmla="*/ 284 w 600"/>
                    <a:gd name="T7" fmla="*/ 24 h 608"/>
                    <a:gd name="T8" fmla="*/ 185 w 600"/>
                    <a:gd name="T9" fmla="*/ 0 h 608"/>
                    <a:gd name="T10" fmla="*/ 100 w 600"/>
                    <a:gd name="T11" fmla="*/ 24 h 608"/>
                    <a:gd name="T12" fmla="*/ 19 w 600"/>
                    <a:gd name="T13" fmla="*/ 123 h 608"/>
                    <a:gd name="T14" fmla="*/ 0 w 600"/>
                    <a:gd name="T15" fmla="*/ 243 h 608"/>
                    <a:gd name="T16" fmla="*/ 19 w 600"/>
                    <a:gd name="T17" fmla="*/ 370 h 608"/>
                    <a:gd name="T18" fmla="*/ 50 w 600"/>
                    <a:gd name="T19" fmla="*/ 447 h 608"/>
                    <a:gd name="T20" fmla="*/ 88 w 600"/>
                    <a:gd name="T21" fmla="*/ 528 h 608"/>
                    <a:gd name="T22" fmla="*/ 130 w 600"/>
                    <a:gd name="T23" fmla="*/ 582 h 608"/>
                    <a:gd name="T24" fmla="*/ 177 w 600"/>
                    <a:gd name="T25" fmla="*/ 608 h 608"/>
                    <a:gd name="T26" fmla="*/ 242 w 600"/>
                    <a:gd name="T27" fmla="*/ 585 h 608"/>
                    <a:gd name="T28" fmla="*/ 307 w 600"/>
                    <a:gd name="T29" fmla="*/ 531 h 608"/>
                    <a:gd name="T30" fmla="*/ 349 w 600"/>
                    <a:gd name="T31" fmla="*/ 455 h 608"/>
                    <a:gd name="T32" fmla="*/ 388 w 600"/>
                    <a:gd name="T33" fmla="*/ 390 h 608"/>
                    <a:gd name="T34" fmla="*/ 400 w 600"/>
                    <a:gd name="T35" fmla="*/ 351 h 608"/>
                    <a:gd name="T36" fmla="*/ 565 w 600"/>
                    <a:gd name="T37" fmla="*/ 293 h 608"/>
                    <a:gd name="T38" fmla="*/ 600 w 600"/>
                    <a:gd name="T39" fmla="*/ 270 h 608"/>
                    <a:gd name="T40" fmla="*/ 580 w 600"/>
                    <a:gd name="T41" fmla="*/ 235 h 608"/>
                    <a:gd name="T42" fmla="*/ 388 w 600"/>
                    <a:gd name="T43" fmla="*/ 289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78" name="Freeform 15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208 w 619"/>
                    <a:gd name="T1" fmla="*/ 161 h 1085"/>
                    <a:gd name="T2" fmla="*/ 284 w 619"/>
                    <a:gd name="T3" fmla="*/ 80 h 1085"/>
                    <a:gd name="T4" fmla="*/ 411 w 619"/>
                    <a:gd name="T5" fmla="*/ 3 h 1085"/>
                    <a:gd name="T6" fmla="*/ 469 w 619"/>
                    <a:gd name="T7" fmla="*/ 0 h 1085"/>
                    <a:gd name="T8" fmla="*/ 573 w 619"/>
                    <a:gd name="T9" fmla="*/ 34 h 1085"/>
                    <a:gd name="T10" fmla="*/ 619 w 619"/>
                    <a:gd name="T11" fmla="*/ 85 h 1085"/>
                    <a:gd name="T12" fmla="*/ 619 w 619"/>
                    <a:gd name="T13" fmla="*/ 161 h 1085"/>
                    <a:gd name="T14" fmla="*/ 542 w 619"/>
                    <a:gd name="T15" fmla="*/ 304 h 1085"/>
                    <a:gd name="T16" fmla="*/ 458 w 619"/>
                    <a:gd name="T17" fmla="*/ 415 h 1085"/>
                    <a:gd name="T18" fmla="*/ 422 w 619"/>
                    <a:gd name="T19" fmla="*/ 508 h 1085"/>
                    <a:gd name="T20" fmla="*/ 399 w 619"/>
                    <a:gd name="T21" fmla="*/ 615 h 1085"/>
                    <a:gd name="T22" fmla="*/ 422 w 619"/>
                    <a:gd name="T23" fmla="*/ 719 h 1085"/>
                    <a:gd name="T24" fmla="*/ 445 w 619"/>
                    <a:gd name="T25" fmla="*/ 820 h 1085"/>
                    <a:gd name="T26" fmla="*/ 445 w 619"/>
                    <a:gd name="T27" fmla="*/ 935 h 1085"/>
                    <a:gd name="T28" fmla="*/ 411 w 619"/>
                    <a:gd name="T29" fmla="*/ 1005 h 1085"/>
                    <a:gd name="T30" fmla="*/ 334 w 619"/>
                    <a:gd name="T31" fmla="*/ 1043 h 1085"/>
                    <a:gd name="T32" fmla="*/ 242 w 619"/>
                    <a:gd name="T33" fmla="*/ 1085 h 1085"/>
                    <a:gd name="T34" fmla="*/ 157 w 619"/>
                    <a:gd name="T35" fmla="*/ 1085 h 1085"/>
                    <a:gd name="T36" fmla="*/ 100 w 619"/>
                    <a:gd name="T37" fmla="*/ 1054 h 1085"/>
                    <a:gd name="T38" fmla="*/ 23 w 619"/>
                    <a:gd name="T39" fmla="*/ 927 h 1085"/>
                    <a:gd name="T40" fmla="*/ 0 w 619"/>
                    <a:gd name="T41" fmla="*/ 797 h 1085"/>
                    <a:gd name="T42" fmla="*/ 8 w 619"/>
                    <a:gd name="T43" fmla="*/ 628 h 1085"/>
                    <a:gd name="T44" fmla="*/ 65 w 619"/>
                    <a:gd name="T45" fmla="*/ 415 h 1085"/>
                    <a:gd name="T46" fmla="*/ 123 w 619"/>
                    <a:gd name="T47" fmla="*/ 277 h 1085"/>
                    <a:gd name="T48" fmla="*/ 208 w 619"/>
                    <a:gd name="T49" fmla="*/ 161 h 10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79" name="Freeform 15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76 h 808"/>
                    <a:gd name="T2" fmla="*/ 66 w 782"/>
                    <a:gd name="T3" fmla="*/ 0 h 808"/>
                    <a:gd name="T4" fmla="*/ 163 w 782"/>
                    <a:gd name="T5" fmla="*/ 0 h 808"/>
                    <a:gd name="T6" fmla="*/ 343 w 782"/>
                    <a:gd name="T7" fmla="*/ 19 h 808"/>
                    <a:gd name="T8" fmla="*/ 555 w 782"/>
                    <a:gd name="T9" fmla="*/ 30 h 808"/>
                    <a:gd name="T10" fmla="*/ 636 w 782"/>
                    <a:gd name="T11" fmla="*/ 65 h 808"/>
                    <a:gd name="T12" fmla="*/ 670 w 782"/>
                    <a:gd name="T13" fmla="*/ 110 h 808"/>
                    <a:gd name="T14" fmla="*/ 678 w 782"/>
                    <a:gd name="T15" fmla="*/ 180 h 808"/>
                    <a:gd name="T16" fmla="*/ 654 w 782"/>
                    <a:gd name="T17" fmla="*/ 253 h 808"/>
                    <a:gd name="T18" fmla="*/ 589 w 782"/>
                    <a:gd name="T19" fmla="*/ 365 h 808"/>
                    <a:gd name="T20" fmla="*/ 504 w 782"/>
                    <a:gd name="T21" fmla="*/ 457 h 808"/>
                    <a:gd name="T22" fmla="*/ 439 w 782"/>
                    <a:gd name="T23" fmla="*/ 541 h 808"/>
                    <a:gd name="T24" fmla="*/ 412 w 782"/>
                    <a:gd name="T25" fmla="*/ 607 h 808"/>
                    <a:gd name="T26" fmla="*/ 393 w 782"/>
                    <a:gd name="T27" fmla="*/ 653 h 808"/>
                    <a:gd name="T28" fmla="*/ 400 w 782"/>
                    <a:gd name="T29" fmla="*/ 689 h 808"/>
                    <a:gd name="T30" fmla="*/ 405 w 782"/>
                    <a:gd name="T31" fmla="*/ 711 h 808"/>
                    <a:gd name="T32" fmla="*/ 482 w 782"/>
                    <a:gd name="T33" fmla="*/ 711 h 808"/>
                    <a:gd name="T34" fmla="*/ 601 w 782"/>
                    <a:gd name="T35" fmla="*/ 692 h 808"/>
                    <a:gd name="T36" fmla="*/ 678 w 782"/>
                    <a:gd name="T37" fmla="*/ 692 h 808"/>
                    <a:gd name="T38" fmla="*/ 758 w 782"/>
                    <a:gd name="T39" fmla="*/ 723 h 808"/>
                    <a:gd name="T40" fmla="*/ 782 w 782"/>
                    <a:gd name="T41" fmla="*/ 761 h 808"/>
                    <a:gd name="T42" fmla="*/ 758 w 782"/>
                    <a:gd name="T43" fmla="*/ 796 h 808"/>
                    <a:gd name="T44" fmla="*/ 724 w 782"/>
                    <a:gd name="T45" fmla="*/ 808 h 808"/>
                    <a:gd name="T46" fmla="*/ 670 w 782"/>
                    <a:gd name="T47" fmla="*/ 792 h 808"/>
                    <a:gd name="T48" fmla="*/ 597 w 782"/>
                    <a:gd name="T49" fmla="*/ 749 h 808"/>
                    <a:gd name="T50" fmla="*/ 520 w 782"/>
                    <a:gd name="T51" fmla="*/ 757 h 808"/>
                    <a:gd name="T52" fmla="*/ 393 w 782"/>
                    <a:gd name="T53" fmla="*/ 780 h 808"/>
                    <a:gd name="T54" fmla="*/ 355 w 782"/>
                    <a:gd name="T55" fmla="*/ 773 h 808"/>
                    <a:gd name="T56" fmla="*/ 335 w 782"/>
                    <a:gd name="T57" fmla="*/ 746 h 808"/>
                    <a:gd name="T58" fmla="*/ 335 w 782"/>
                    <a:gd name="T59" fmla="*/ 681 h 808"/>
                    <a:gd name="T60" fmla="*/ 335 w 782"/>
                    <a:gd name="T61" fmla="*/ 588 h 808"/>
                    <a:gd name="T62" fmla="*/ 389 w 782"/>
                    <a:gd name="T63" fmla="*/ 518 h 808"/>
                    <a:gd name="T64" fmla="*/ 470 w 782"/>
                    <a:gd name="T65" fmla="*/ 414 h 808"/>
                    <a:gd name="T66" fmla="*/ 540 w 782"/>
                    <a:gd name="T67" fmla="*/ 323 h 808"/>
                    <a:gd name="T68" fmla="*/ 586 w 782"/>
                    <a:gd name="T69" fmla="*/ 253 h 808"/>
                    <a:gd name="T70" fmla="*/ 609 w 782"/>
                    <a:gd name="T71" fmla="*/ 192 h 808"/>
                    <a:gd name="T72" fmla="*/ 597 w 782"/>
                    <a:gd name="T73" fmla="*/ 157 h 808"/>
                    <a:gd name="T74" fmla="*/ 566 w 782"/>
                    <a:gd name="T75" fmla="*/ 115 h 808"/>
                    <a:gd name="T76" fmla="*/ 520 w 782"/>
                    <a:gd name="T77" fmla="*/ 103 h 808"/>
                    <a:gd name="T78" fmla="*/ 470 w 782"/>
                    <a:gd name="T79" fmla="*/ 103 h 808"/>
                    <a:gd name="T80" fmla="*/ 358 w 782"/>
                    <a:gd name="T81" fmla="*/ 103 h 808"/>
                    <a:gd name="T82" fmla="*/ 193 w 782"/>
                    <a:gd name="T83" fmla="*/ 134 h 808"/>
                    <a:gd name="T84" fmla="*/ 70 w 782"/>
                    <a:gd name="T85" fmla="*/ 146 h 808"/>
                    <a:gd name="T86" fmla="*/ 20 w 782"/>
                    <a:gd name="T87" fmla="*/ 134 h 808"/>
                    <a:gd name="T88" fmla="*/ 0 w 782"/>
                    <a:gd name="T89" fmla="*/ 115 h 808"/>
                    <a:gd name="T90" fmla="*/ 0 w 782"/>
                    <a:gd name="T91" fmla="*/ 76 h 8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80" name="Freeform 15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808 w 992"/>
                    <a:gd name="T1" fmla="*/ 320 h 770"/>
                    <a:gd name="T2" fmla="*/ 823 w 992"/>
                    <a:gd name="T3" fmla="*/ 219 h 770"/>
                    <a:gd name="T4" fmla="*/ 881 w 992"/>
                    <a:gd name="T5" fmla="*/ 181 h 770"/>
                    <a:gd name="T6" fmla="*/ 950 w 992"/>
                    <a:gd name="T7" fmla="*/ 174 h 770"/>
                    <a:gd name="T8" fmla="*/ 992 w 992"/>
                    <a:gd name="T9" fmla="*/ 219 h 770"/>
                    <a:gd name="T10" fmla="*/ 973 w 992"/>
                    <a:gd name="T11" fmla="*/ 308 h 770"/>
                    <a:gd name="T12" fmla="*/ 935 w 992"/>
                    <a:gd name="T13" fmla="*/ 427 h 770"/>
                    <a:gd name="T14" fmla="*/ 857 w 992"/>
                    <a:gd name="T15" fmla="*/ 562 h 770"/>
                    <a:gd name="T16" fmla="*/ 761 w 992"/>
                    <a:gd name="T17" fmla="*/ 677 h 770"/>
                    <a:gd name="T18" fmla="*/ 681 w 992"/>
                    <a:gd name="T19" fmla="*/ 739 h 770"/>
                    <a:gd name="T20" fmla="*/ 592 w 992"/>
                    <a:gd name="T21" fmla="*/ 770 h 770"/>
                    <a:gd name="T22" fmla="*/ 507 w 992"/>
                    <a:gd name="T23" fmla="*/ 759 h 770"/>
                    <a:gd name="T24" fmla="*/ 442 w 992"/>
                    <a:gd name="T25" fmla="*/ 723 h 770"/>
                    <a:gd name="T26" fmla="*/ 419 w 992"/>
                    <a:gd name="T27" fmla="*/ 666 h 770"/>
                    <a:gd name="T28" fmla="*/ 392 w 992"/>
                    <a:gd name="T29" fmla="*/ 566 h 770"/>
                    <a:gd name="T30" fmla="*/ 361 w 992"/>
                    <a:gd name="T31" fmla="*/ 382 h 770"/>
                    <a:gd name="T32" fmla="*/ 338 w 992"/>
                    <a:gd name="T33" fmla="*/ 254 h 770"/>
                    <a:gd name="T34" fmla="*/ 338 w 992"/>
                    <a:gd name="T35" fmla="*/ 104 h 770"/>
                    <a:gd name="T36" fmla="*/ 323 w 992"/>
                    <a:gd name="T37" fmla="*/ 78 h 770"/>
                    <a:gd name="T38" fmla="*/ 277 w 992"/>
                    <a:gd name="T39" fmla="*/ 70 h 770"/>
                    <a:gd name="T40" fmla="*/ 223 w 992"/>
                    <a:gd name="T41" fmla="*/ 112 h 770"/>
                    <a:gd name="T42" fmla="*/ 173 w 992"/>
                    <a:gd name="T43" fmla="*/ 181 h 770"/>
                    <a:gd name="T44" fmla="*/ 115 w 992"/>
                    <a:gd name="T45" fmla="*/ 219 h 770"/>
                    <a:gd name="T46" fmla="*/ 27 w 992"/>
                    <a:gd name="T47" fmla="*/ 219 h 770"/>
                    <a:gd name="T48" fmla="*/ 0 w 992"/>
                    <a:gd name="T49" fmla="*/ 196 h 770"/>
                    <a:gd name="T50" fmla="*/ 0 w 992"/>
                    <a:gd name="T51" fmla="*/ 158 h 770"/>
                    <a:gd name="T52" fmla="*/ 39 w 992"/>
                    <a:gd name="T53" fmla="*/ 123 h 770"/>
                    <a:gd name="T54" fmla="*/ 81 w 992"/>
                    <a:gd name="T55" fmla="*/ 135 h 770"/>
                    <a:gd name="T56" fmla="*/ 119 w 992"/>
                    <a:gd name="T57" fmla="*/ 127 h 770"/>
                    <a:gd name="T58" fmla="*/ 189 w 992"/>
                    <a:gd name="T59" fmla="*/ 78 h 770"/>
                    <a:gd name="T60" fmla="*/ 257 w 992"/>
                    <a:gd name="T61" fmla="*/ 23 h 770"/>
                    <a:gd name="T62" fmla="*/ 323 w 992"/>
                    <a:gd name="T63" fmla="*/ 8 h 770"/>
                    <a:gd name="T64" fmla="*/ 415 w 992"/>
                    <a:gd name="T65" fmla="*/ 0 h 770"/>
                    <a:gd name="T66" fmla="*/ 419 w 992"/>
                    <a:gd name="T67" fmla="*/ 42 h 770"/>
                    <a:gd name="T68" fmla="*/ 397 w 992"/>
                    <a:gd name="T69" fmla="*/ 89 h 770"/>
                    <a:gd name="T70" fmla="*/ 392 w 992"/>
                    <a:gd name="T71" fmla="*/ 208 h 770"/>
                    <a:gd name="T72" fmla="*/ 419 w 992"/>
                    <a:gd name="T73" fmla="*/ 366 h 770"/>
                    <a:gd name="T74" fmla="*/ 462 w 992"/>
                    <a:gd name="T75" fmla="*/ 520 h 770"/>
                    <a:gd name="T76" fmla="*/ 499 w 992"/>
                    <a:gd name="T77" fmla="*/ 612 h 770"/>
                    <a:gd name="T78" fmla="*/ 558 w 992"/>
                    <a:gd name="T79" fmla="*/ 655 h 770"/>
                    <a:gd name="T80" fmla="*/ 615 w 992"/>
                    <a:gd name="T81" fmla="*/ 655 h 770"/>
                    <a:gd name="T82" fmla="*/ 673 w 992"/>
                    <a:gd name="T83" fmla="*/ 612 h 770"/>
                    <a:gd name="T84" fmla="*/ 750 w 992"/>
                    <a:gd name="T85" fmla="*/ 515 h 770"/>
                    <a:gd name="T86" fmla="*/ 800 w 992"/>
                    <a:gd name="T87" fmla="*/ 377 h 770"/>
                    <a:gd name="T88" fmla="*/ 808 w 992"/>
                    <a:gd name="T89" fmla="*/ 320 h 7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81" name="Freeform 15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445 w 699"/>
                    <a:gd name="T1" fmla="*/ 923 h 1216"/>
                    <a:gd name="T2" fmla="*/ 560 w 699"/>
                    <a:gd name="T3" fmla="*/ 1039 h 1216"/>
                    <a:gd name="T4" fmla="*/ 606 w 699"/>
                    <a:gd name="T5" fmla="*/ 1039 h 1216"/>
                    <a:gd name="T6" fmla="*/ 684 w 699"/>
                    <a:gd name="T7" fmla="*/ 1086 h 1216"/>
                    <a:gd name="T8" fmla="*/ 699 w 699"/>
                    <a:gd name="T9" fmla="*/ 1139 h 1216"/>
                    <a:gd name="T10" fmla="*/ 676 w 699"/>
                    <a:gd name="T11" fmla="*/ 1208 h 1216"/>
                    <a:gd name="T12" fmla="*/ 614 w 699"/>
                    <a:gd name="T13" fmla="*/ 1216 h 1216"/>
                    <a:gd name="T14" fmla="*/ 537 w 699"/>
                    <a:gd name="T15" fmla="*/ 1162 h 1216"/>
                    <a:gd name="T16" fmla="*/ 383 w 699"/>
                    <a:gd name="T17" fmla="*/ 1016 h 1216"/>
                    <a:gd name="T18" fmla="*/ 284 w 699"/>
                    <a:gd name="T19" fmla="*/ 878 h 1216"/>
                    <a:gd name="T20" fmla="*/ 237 w 699"/>
                    <a:gd name="T21" fmla="*/ 769 h 1216"/>
                    <a:gd name="T22" fmla="*/ 206 w 699"/>
                    <a:gd name="T23" fmla="*/ 585 h 1216"/>
                    <a:gd name="T24" fmla="*/ 206 w 699"/>
                    <a:gd name="T25" fmla="*/ 346 h 1216"/>
                    <a:gd name="T26" fmla="*/ 198 w 699"/>
                    <a:gd name="T27" fmla="*/ 285 h 1216"/>
                    <a:gd name="T28" fmla="*/ 153 w 699"/>
                    <a:gd name="T29" fmla="*/ 239 h 1216"/>
                    <a:gd name="T30" fmla="*/ 22 w 699"/>
                    <a:gd name="T31" fmla="*/ 247 h 1216"/>
                    <a:gd name="T32" fmla="*/ 0 w 699"/>
                    <a:gd name="T33" fmla="*/ 223 h 1216"/>
                    <a:gd name="T34" fmla="*/ 29 w 699"/>
                    <a:gd name="T35" fmla="*/ 208 h 1216"/>
                    <a:gd name="T36" fmla="*/ 122 w 699"/>
                    <a:gd name="T37" fmla="*/ 200 h 1216"/>
                    <a:gd name="T38" fmla="*/ 138 w 699"/>
                    <a:gd name="T39" fmla="*/ 185 h 1216"/>
                    <a:gd name="T40" fmla="*/ 6 w 699"/>
                    <a:gd name="T41" fmla="*/ 107 h 1216"/>
                    <a:gd name="T42" fmla="*/ 6 w 699"/>
                    <a:gd name="T43" fmla="*/ 77 h 1216"/>
                    <a:gd name="T44" fmla="*/ 29 w 699"/>
                    <a:gd name="T45" fmla="*/ 70 h 1216"/>
                    <a:gd name="T46" fmla="*/ 138 w 699"/>
                    <a:gd name="T47" fmla="*/ 130 h 1216"/>
                    <a:gd name="T48" fmla="*/ 161 w 699"/>
                    <a:gd name="T49" fmla="*/ 123 h 1216"/>
                    <a:gd name="T50" fmla="*/ 138 w 699"/>
                    <a:gd name="T51" fmla="*/ 8 h 1216"/>
                    <a:gd name="T52" fmla="*/ 153 w 699"/>
                    <a:gd name="T53" fmla="*/ 0 h 1216"/>
                    <a:gd name="T54" fmla="*/ 169 w 699"/>
                    <a:gd name="T55" fmla="*/ 8 h 1216"/>
                    <a:gd name="T56" fmla="*/ 198 w 699"/>
                    <a:gd name="T57" fmla="*/ 123 h 1216"/>
                    <a:gd name="T58" fmla="*/ 222 w 699"/>
                    <a:gd name="T59" fmla="*/ 130 h 1216"/>
                    <a:gd name="T60" fmla="*/ 284 w 699"/>
                    <a:gd name="T61" fmla="*/ 8 h 1216"/>
                    <a:gd name="T62" fmla="*/ 299 w 699"/>
                    <a:gd name="T63" fmla="*/ 8 h 1216"/>
                    <a:gd name="T64" fmla="*/ 299 w 699"/>
                    <a:gd name="T65" fmla="*/ 46 h 1216"/>
                    <a:gd name="T66" fmla="*/ 260 w 699"/>
                    <a:gd name="T67" fmla="*/ 146 h 1216"/>
                    <a:gd name="T68" fmla="*/ 260 w 699"/>
                    <a:gd name="T69" fmla="*/ 200 h 1216"/>
                    <a:gd name="T70" fmla="*/ 276 w 699"/>
                    <a:gd name="T71" fmla="*/ 270 h 1216"/>
                    <a:gd name="T72" fmla="*/ 268 w 699"/>
                    <a:gd name="T73" fmla="*/ 361 h 1216"/>
                    <a:gd name="T74" fmla="*/ 276 w 699"/>
                    <a:gd name="T75" fmla="*/ 531 h 1216"/>
                    <a:gd name="T76" fmla="*/ 291 w 699"/>
                    <a:gd name="T77" fmla="*/ 639 h 1216"/>
                    <a:gd name="T78" fmla="*/ 330 w 699"/>
                    <a:gd name="T79" fmla="*/ 762 h 1216"/>
                    <a:gd name="T80" fmla="*/ 383 w 699"/>
                    <a:gd name="T81" fmla="*/ 855 h 1216"/>
                    <a:gd name="T82" fmla="*/ 445 w 699"/>
                    <a:gd name="T83" fmla="*/ 923 h 1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82" name="Freeform 15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15 w 915"/>
                    <a:gd name="T1" fmla="*/ 1008 h 1139"/>
                    <a:gd name="T2" fmla="*/ 0 w 915"/>
                    <a:gd name="T3" fmla="*/ 1061 h 1139"/>
                    <a:gd name="T4" fmla="*/ 15 w 915"/>
                    <a:gd name="T5" fmla="*/ 1139 h 1139"/>
                    <a:gd name="T6" fmla="*/ 70 w 915"/>
                    <a:gd name="T7" fmla="*/ 1139 h 1139"/>
                    <a:gd name="T8" fmla="*/ 231 w 915"/>
                    <a:gd name="T9" fmla="*/ 1108 h 1139"/>
                    <a:gd name="T10" fmla="*/ 408 w 915"/>
                    <a:gd name="T11" fmla="*/ 1046 h 1139"/>
                    <a:gd name="T12" fmla="*/ 554 w 915"/>
                    <a:gd name="T13" fmla="*/ 946 h 1139"/>
                    <a:gd name="T14" fmla="*/ 639 w 915"/>
                    <a:gd name="T15" fmla="*/ 816 h 1139"/>
                    <a:gd name="T16" fmla="*/ 715 w 915"/>
                    <a:gd name="T17" fmla="*/ 593 h 1139"/>
                    <a:gd name="T18" fmla="*/ 738 w 915"/>
                    <a:gd name="T19" fmla="*/ 385 h 1139"/>
                    <a:gd name="T20" fmla="*/ 738 w 915"/>
                    <a:gd name="T21" fmla="*/ 285 h 1139"/>
                    <a:gd name="T22" fmla="*/ 777 w 915"/>
                    <a:gd name="T23" fmla="*/ 224 h 1139"/>
                    <a:gd name="T24" fmla="*/ 845 w 915"/>
                    <a:gd name="T25" fmla="*/ 200 h 1139"/>
                    <a:gd name="T26" fmla="*/ 907 w 915"/>
                    <a:gd name="T27" fmla="*/ 200 h 1139"/>
                    <a:gd name="T28" fmla="*/ 915 w 915"/>
                    <a:gd name="T29" fmla="*/ 169 h 1139"/>
                    <a:gd name="T30" fmla="*/ 823 w 915"/>
                    <a:gd name="T31" fmla="*/ 177 h 1139"/>
                    <a:gd name="T32" fmla="*/ 808 w 915"/>
                    <a:gd name="T33" fmla="*/ 154 h 1139"/>
                    <a:gd name="T34" fmla="*/ 884 w 915"/>
                    <a:gd name="T35" fmla="*/ 70 h 1139"/>
                    <a:gd name="T36" fmla="*/ 868 w 915"/>
                    <a:gd name="T37" fmla="*/ 47 h 1139"/>
                    <a:gd name="T38" fmla="*/ 853 w 915"/>
                    <a:gd name="T39" fmla="*/ 62 h 1139"/>
                    <a:gd name="T40" fmla="*/ 792 w 915"/>
                    <a:gd name="T41" fmla="*/ 123 h 1139"/>
                    <a:gd name="T42" fmla="*/ 777 w 915"/>
                    <a:gd name="T43" fmla="*/ 123 h 1139"/>
                    <a:gd name="T44" fmla="*/ 777 w 915"/>
                    <a:gd name="T45" fmla="*/ 16 h 1139"/>
                    <a:gd name="T46" fmla="*/ 761 w 915"/>
                    <a:gd name="T47" fmla="*/ 0 h 1139"/>
                    <a:gd name="T48" fmla="*/ 738 w 915"/>
                    <a:gd name="T49" fmla="*/ 8 h 1139"/>
                    <a:gd name="T50" fmla="*/ 746 w 915"/>
                    <a:gd name="T51" fmla="*/ 123 h 1139"/>
                    <a:gd name="T52" fmla="*/ 730 w 915"/>
                    <a:gd name="T53" fmla="*/ 131 h 1139"/>
                    <a:gd name="T54" fmla="*/ 668 w 915"/>
                    <a:gd name="T55" fmla="*/ 70 h 1139"/>
                    <a:gd name="T56" fmla="*/ 623 w 915"/>
                    <a:gd name="T57" fmla="*/ 62 h 1139"/>
                    <a:gd name="T58" fmla="*/ 631 w 915"/>
                    <a:gd name="T59" fmla="*/ 93 h 1139"/>
                    <a:gd name="T60" fmla="*/ 699 w 915"/>
                    <a:gd name="T61" fmla="*/ 162 h 1139"/>
                    <a:gd name="T62" fmla="*/ 699 w 915"/>
                    <a:gd name="T63" fmla="*/ 200 h 1139"/>
                    <a:gd name="T64" fmla="*/ 676 w 915"/>
                    <a:gd name="T65" fmla="*/ 278 h 1139"/>
                    <a:gd name="T66" fmla="*/ 676 w 915"/>
                    <a:gd name="T67" fmla="*/ 346 h 1139"/>
                    <a:gd name="T68" fmla="*/ 676 w 915"/>
                    <a:gd name="T69" fmla="*/ 462 h 1139"/>
                    <a:gd name="T70" fmla="*/ 645 w 915"/>
                    <a:gd name="T71" fmla="*/ 608 h 1139"/>
                    <a:gd name="T72" fmla="*/ 615 w 915"/>
                    <a:gd name="T73" fmla="*/ 700 h 1139"/>
                    <a:gd name="T74" fmla="*/ 561 w 915"/>
                    <a:gd name="T75" fmla="*/ 816 h 1139"/>
                    <a:gd name="T76" fmla="*/ 499 w 915"/>
                    <a:gd name="T77" fmla="*/ 908 h 1139"/>
                    <a:gd name="T78" fmla="*/ 454 w 915"/>
                    <a:gd name="T79" fmla="*/ 954 h 1139"/>
                    <a:gd name="T80" fmla="*/ 330 w 915"/>
                    <a:gd name="T81" fmla="*/ 993 h 1139"/>
                    <a:gd name="T82" fmla="*/ 215 w 915"/>
                    <a:gd name="T83" fmla="*/ 1008 h 1139"/>
                    <a:gd name="T84" fmla="*/ 99 w 915"/>
                    <a:gd name="T85" fmla="*/ 1024 h 1139"/>
                    <a:gd name="T86" fmla="*/ 15 w 915"/>
                    <a:gd name="T87" fmla="*/ 1008 h 1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83" name="Line 15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01884" name="AutoShape 156"/>
          <p:cNvSpPr>
            <a:spLocks noChangeArrowheads="1"/>
          </p:cNvSpPr>
          <p:nvPr/>
        </p:nvSpPr>
        <p:spPr bwMode="auto">
          <a:xfrm>
            <a:off x="17526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50000"/>
              </a:spcBef>
            </a:pPr>
            <a:endParaRPr lang="x-none" altLang="x-none" sz="3000" i="0"/>
          </a:p>
        </p:txBody>
      </p:sp>
      <p:sp>
        <p:nvSpPr>
          <p:cNvPr id="201885" name="AutoShape 157"/>
          <p:cNvSpPr>
            <a:spLocks noChangeArrowheads="1"/>
          </p:cNvSpPr>
          <p:nvPr/>
        </p:nvSpPr>
        <p:spPr bwMode="auto">
          <a:xfrm>
            <a:off x="2971800" y="4038600"/>
            <a:ext cx="1447800" cy="1371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50000"/>
              </a:spcBef>
            </a:pPr>
            <a:endParaRPr lang="x-none" altLang="x-none" sz="3000" i="0"/>
          </a:p>
        </p:txBody>
      </p:sp>
      <p:sp>
        <p:nvSpPr>
          <p:cNvPr id="201886" name="Freeform 158"/>
          <p:cNvSpPr>
            <a:spLocks/>
          </p:cNvSpPr>
          <p:nvPr/>
        </p:nvSpPr>
        <p:spPr bwMode="auto">
          <a:xfrm>
            <a:off x="2667000" y="3048000"/>
            <a:ext cx="381000" cy="381000"/>
          </a:xfrm>
          <a:custGeom>
            <a:avLst/>
            <a:gdLst>
              <a:gd name="T0" fmla="*/ 0 w 240"/>
              <a:gd name="T1" fmla="*/ 0 h 240"/>
              <a:gd name="T2" fmla="*/ 192 w 240"/>
              <a:gd name="T3" fmla="*/ 96 h 240"/>
              <a:gd name="T4" fmla="*/ 240 w 240"/>
              <a:gd name="T5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240">
                <a:moveTo>
                  <a:pt x="0" y="0"/>
                </a:moveTo>
                <a:cubicBezTo>
                  <a:pt x="76" y="28"/>
                  <a:pt x="152" y="56"/>
                  <a:pt x="192" y="96"/>
                </a:cubicBezTo>
                <a:cubicBezTo>
                  <a:pt x="232" y="136"/>
                  <a:pt x="236" y="188"/>
                  <a:pt x="240" y="24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1887" name="Text Box 159"/>
          <p:cNvSpPr txBox="1">
            <a:spLocks noChangeArrowheads="1"/>
          </p:cNvSpPr>
          <p:nvPr/>
        </p:nvSpPr>
        <p:spPr bwMode="auto">
          <a:xfrm>
            <a:off x="609600" y="5527675"/>
            <a:ext cx="1582738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>
                <a:ea typeface="Times New Roman" charset="0"/>
                <a:cs typeface="Times New Roman" charset="0"/>
              </a:rPr>
              <a:t>If </a:t>
            </a:r>
            <a:r>
              <a:rPr lang="en-US" altLang="x-none" sz="2000" b="1" i="0">
                <a:ea typeface="Times New Roman" charset="0"/>
                <a:cs typeface="Times New Roman" charset="0"/>
              </a:rPr>
              <a:t>key &lt; root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,</a:t>
            </a:r>
          </a:p>
          <a:p>
            <a:pPr algn="l"/>
            <a:r>
              <a:rPr lang="en-US" altLang="x-none" sz="2000" i="0">
                <a:ea typeface="Times New Roman" charset="0"/>
                <a:cs typeface="Times New Roman" charset="0"/>
              </a:rPr>
              <a:t>then key is </a:t>
            </a:r>
          </a:p>
          <a:p>
            <a:pPr algn="l"/>
            <a:r>
              <a:rPr lang="en-US" altLang="x-none" sz="2000" i="0">
                <a:ea typeface="Times New Roman" charset="0"/>
                <a:cs typeface="Times New Roman" charset="0"/>
              </a:rPr>
              <a:t>in left half.</a:t>
            </a:r>
            <a:endParaRPr lang="en-CA" altLang="x-none" sz="2000" i="0">
              <a:ea typeface="Times New Roman" charset="0"/>
              <a:cs typeface="Times New Roman" charset="0"/>
            </a:endParaRPr>
          </a:p>
        </p:txBody>
      </p:sp>
      <p:sp>
        <p:nvSpPr>
          <p:cNvPr id="201888" name="Text Box 160"/>
          <p:cNvSpPr txBox="1">
            <a:spLocks noChangeArrowheads="1"/>
          </p:cNvSpPr>
          <p:nvPr/>
        </p:nvSpPr>
        <p:spPr bwMode="auto">
          <a:xfrm>
            <a:off x="3886200" y="5546725"/>
            <a:ext cx="1582738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>
                <a:ea typeface="Times New Roman" charset="0"/>
                <a:cs typeface="Times New Roman" charset="0"/>
              </a:rPr>
              <a:t>If </a:t>
            </a:r>
            <a:r>
              <a:rPr lang="en-US" altLang="x-none" sz="2000" b="1" i="0">
                <a:ea typeface="Times New Roman" charset="0"/>
                <a:cs typeface="Times New Roman" charset="0"/>
              </a:rPr>
              <a:t>key &gt; root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,</a:t>
            </a:r>
          </a:p>
          <a:p>
            <a:pPr algn="l"/>
            <a:r>
              <a:rPr lang="en-US" altLang="x-none" sz="2000" i="0">
                <a:ea typeface="Times New Roman" charset="0"/>
                <a:cs typeface="Times New Roman" charset="0"/>
              </a:rPr>
              <a:t>then key is </a:t>
            </a:r>
          </a:p>
          <a:p>
            <a:pPr algn="l"/>
            <a:r>
              <a:rPr lang="en-US" altLang="x-none" sz="2000" i="0">
                <a:ea typeface="Times New Roman" charset="0"/>
                <a:cs typeface="Times New Roman" charset="0"/>
              </a:rPr>
              <a:t>in right half.</a:t>
            </a:r>
            <a:endParaRPr lang="en-CA" altLang="x-none" sz="2000" i="0">
              <a:ea typeface="Times New Roman" charset="0"/>
              <a:cs typeface="Times New Roman" charset="0"/>
            </a:endParaRPr>
          </a:p>
        </p:txBody>
      </p:sp>
      <p:sp>
        <p:nvSpPr>
          <p:cNvPr id="201889" name="Text Box 161"/>
          <p:cNvSpPr txBox="1">
            <a:spLocks noChangeArrowheads="1"/>
          </p:cNvSpPr>
          <p:nvPr/>
        </p:nvSpPr>
        <p:spPr bwMode="auto">
          <a:xfrm>
            <a:off x="2286000" y="5546725"/>
            <a:ext cx="1582738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>
                <a:ea typeface="Times New Roman" charset="0"/>
                <a:cs typeface="Times New Roman" charset="0"/>
              </a:rPr>
              <a:t>If </a:t>
            </a:r>
            <a:r>
              <a:rPr lang="en-US" altLang="x-none" sz="2000" b="1" i="0">
                <a:ea typeface="Times New Roman" charset="0"/>
                <a:cs typeface="Times New Roman" charset="0"/>
              </a:rPr>
              <a:t>key = root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,</a:t>
            </a:r>
          </a:p>
          <a:p>
            <a:pPr algn="l"/>
            <a:r>
              <a:rPr lang="en-US" altLang="x-none" sz="2000" i="0">
                <a:ea typeface="Times New Roman" charset="0"/>
                <a:cs typeface="Times New Roman" charset="0"/>
              </a:rPr>
              <a:t>then key is </a:t>
            </a:r>
          </a:p>
          <a:p>
            <a:pPr algn="l"/>
            <a:r>
              <a:rPr lang="en-US" altLang="x-none" sz="2000" i="0">
                <a:ea typeface="Times New Roman" charset="0"/>
                <a:cs typeface="Times New Roman" charset="0"/>
              </a:rPr>
              <a:t>found</a:t>
            </a:r>
            <a:endParaRPr lang="en-CA" altLang="x-none" sz="2000" i="0">
              <a:ea typeface="Times New Roman" charset="0"/>
              <a:cs typeface="Times New Roman" charset="0"/>
            </a:endParaRPr>
          </a:p>
        </p:txBody>
      </p:sp>
      <p:grpSp>
        <p:nvGrpSpPr>
          <p:cNvPr id="201920" name="Group 192"/>
          <p:cNvGrpSpPr>
            <a:grpSpLocks/>
          </p:cNvGrpSpPr>
          <p:nvPr/>
        </p:nvGrpSpPr>
        <p:grpSpPr bwMode="auto">
          <a:xfrm>
            <a:off x="6934200" y="304800"/>
            <a:ext cx="1981200" cy="1524000"/>
            <a:chOff x="2640" y="768"/>
            <a:chExt cx="1248" cy="960"/>
          </a:xfrm>
        </p:grpSpPr>
        <p:grpSp>
          <p:nvGrpSpPr>
            <p:cNvPr id="201891" name="Group 163"/>
            <p:cNvGrpSpPr>
              <a:grpSpLocks/>
            </p:cNvGrpSpPr>
            <p:nvPr/>
          </p:nvGrpSpPr>
          <p:grpSpPr bwMode="auto">
            <a:xfrm flipH="1">
              <a:off x="2640" y="864"/>
              <a:ext cx="240" cy="626"/>
              <a:chOff x="2308" y="1513"/>
              <a:chExt cx="1162" cy="2570"/>
            </a:xfrm>
          </p:grpSpPr>
          <p:grpSp>
            <p:nvGrpSpPr>
              <p:cNvPr id="201892" name="Group 1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01893" name="Freeform 1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94" name="Freeform 1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95" name="Freeform 1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96" name="Freeform 1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97" name="Freeform 1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898" name="Freeform 1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1899" name="Freeform 1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0" name="Freeform 1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1" name="Oval 1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1902" name="Oval 1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1903" name="Oval 1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1904" name="Oval 1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1905" name="Oval 1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201907" name="Line 179"/>
            <p:cNvSpPr>
              <a:spLocks noChangeShapeType="1"/>
            </p:cNvSpPr>
            <p:nvPr/>
          </p:nvSpPr>
          <p:spPr bwMode="auto">
            <a:xfrm flipV="1">
              <a:off x="2928" y="816"/>
              <a:ext cx="960" cy="76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909" name="Line 181"/>
            <p:cNvSpPr>
              <a:spLocks noChangeShapeType="1"/>
            </p:cNvSpPr>
            <p:nvPr/>
          </p:nvSpPr>
          <p:spPr bwMode="auto">
            <a:xfrm>
              <a:off x="3024" y="768"/>
              <a:ext cx="76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1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1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7" name="Text Box 3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190469" name="Picture 5" descr="02-24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933450"/>
            <a:ext cx="8763000" cy="4991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1" name="Text Box 3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191493" name="Picture 5" descr="02-24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00" y="1479550"/>
            <a:ext cx="8712200" cy="3898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9" name="Text Box 3"/>
          <p:cNvSpPr txBox="1">
            <a:spLocks noChangeArrowheads="1"/>
          </p:cNvSpPr>
          <p:nvPr/>
        </p:nvSpPr>
        <p:spPr bwMode="auto">
          <a:xfrm>
            <a:off x="2003425" y="1989138"/>
            <a:ext cx="228441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Time: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</a:t>
            </a:r>
          </a:p>
        </p:txBody>
      </p:sp>
      <p:sp>
        <p:nvSpPr>
          <p:cNvPr id="203780" name="Rectangle 4"/>
          <p:cNvSpPr>
            <a:spLocks noChangeArrowheads="1"/>
          </p:cNvSpPr>
          <p:nvPr/>
        </p:nvSpPr>
        <p:spPr bwMode="auto">
          <a:xfrm>
            <a:off x="3763963" y="2438400"/>
            <a:ext cx="24844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 log(</a:t>
            </a:r>
            <a:r>
              <a:rPr lang="en-US" altLang="x-none" sz="3200"/>
              <a:t>n</a:t>
            </a:r>
            <a:r>
              <a:rPr lang="en-US" altLang="x-none" sz="3200" i="0"/>
              <a:t>))</a:t>
            </a:r>
          </a:p>
        </p:txBody>
      </p:sp>
      <p:sp>
        <p:nvSpPr>
          <p:cNvPr id="203781" name="Rectangle 5"/>
          <p:cNvSpPr>
            <a:spLocks noChangeArrowheads="1"/>
          </p:cNvSpPr>
          <p:nvPr/>
        </p:nvSpPr>
        <p:spPr bwMode="auto">
          <a:xfrm>
            <a:off x="4191000" y="2000250"/>
            <a:ext cx="2270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2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</a:p>
        </p:txBody>
      </p:sp>
      <p:sp>
        <p:nvSpPr>
          <p:cNvPr id="203782" name="Text Box 6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03783" name="Text Box 7"/>
          <p:cNvSpPr txBox="1">
            <a:spLocks noChangeArrowheads="1"/>
          </p:cNvSpPr>
          <p:nvPr/>
        </p:nvSpPr>
        <p:spPr bwMode="auto">
          <a:xfrm>
            <a:off x="2270125" y="5897563"/>
            <a:ext cx="58515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Computing max is too much work.</a:t>
            </a:r>
          </a:p>
        </p:txBody>
      </p:sp>
      <p:sp>
        <p:nvSpPr>
          <p:cNvPr id="203784" name="Rectangle 8"/>
          <p:cNvSpPr>
            <a:spLocks noChangeArrowheads="1"/>
          </p:cNvSpPr>
          <p:nvPr/>
        </p:nvSpPr>
        <p:spPr bwMode="auto">
          <a:xfrm>
            <a:off x="6324600" y="2011363"/>
            <a:ext cx="5222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203785" name="Text Box 9"/>
          <p:cNvSpPr txBox="1">
            <a:spLocks noChangeArrowheads="1"/>
          </p:cNvSpPr>
          <p:nvPr/>
        </p:nvSpPr>
        <p:spPr bwMode="auto">
          <a:xfrm>
            <a:off x="3509963" y="3124200"/>
            <a:ext cx="2217737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tree very </a:t>
            </a:r>
            <a:br>
              <a:rPr lang="en-US" altLang="x-none" sz="3200" i="0"/>
            </a:br>
            <a:r>
              <a:rPr lang="en-US" altLang="x-none" sz="3200" i="0"/>
              <a:t>unbalanced?</a:t>
            </a:r>
          </a:p>
        </p:txBody>
      </p:sp>
      <p:sp>
        <p:nvSpPr>
          <p:cNvPr id="203786" name="Rectangle 10"/>
          <p:cNvSpPr>
            <a:spLocks noChangeArrowheads="1"/>
          </p:cNvSpPr>
          <p:nvPr/>
        </p:nvSpPr>
        <p:spPr bwMode="auto">
          <a:xfrm>
            <a:off x="2603500" y="4389438"/>
            <a:ext cx="13144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</a:t>
            </a:r>
          </a:p>
        </p:txBody>
      </p:sp>
      <p:sp>
        <p:nvSpPr>
          <p:cNvPr id="203787" name="Rectangle 11"/>
          <p:cNvSpPr>
            <a:spLocks noChangeArrowheads="1"/>
          </p:cNvSpPr>
          <p:nvPr/>
        </p:nvSpPr>
        <p:spPr bwMode="auto">
          <a:xfrm>
            <a:off x="3722688" y="4343400"/>
            <a:ext cx="273208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1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-1) + </a:t>
            </a:r>
            <a:r>
              <a:rPr lang="en-US" altLang="x-none" sz="3200" i="0">
                <a:latin typeface="Symbol" charset="2"/>
                <a:sym typeface="Symbol" charset="2"/>
              </a:rPr>
              <a:t>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</a:t>
            </a:r>
          </a:p>
        </p:txBody>
      </p:sp>
      <p:sp>
        <p:nvSpPr>
          <p:cNvPr id="203788" name="Rectangle 12"/>
          <p:cNvSpPr>
            <a:spLocks noChangeArrowheads="1"/>
          </p:cNvSpPr>
          <p:nvPr/>
        </p:nvSpPr>
        <p:spPr bwMode="auto">
          <a:xfrm>
            <a:off x="3408363" y="4876800"/>
            <a:ext cx="152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latin typeface="Symbol" charset="2"/>
                <a:sym typeface="Symbol" charset="2"/>
              </a:rPr>
              <a:t>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 baseline="30000"/>
              <a:t>2</a:t>
            </a:r>
            <a:r>
              <a:rPr lang="en-US" altLang="x-none" sz="3200" i="0"/>
              <a:t>)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3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37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3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3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37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37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37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3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3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3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3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3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37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03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37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037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3780" grpId="0" autoUpdateAnimBg="0"/>
      <p:bldP spid="203781" grpId="0" autoUpdateAnimBg="0"/>
      <p:bldP spid="203783" grpId="0" autoUpdateAnimBg="0"/>
      <p:bldP spid="203784" grpId="0" autoUpdateAnimBg="0"/>
      <p:bldP spid="203785" grpId="0"/>
      <p:bldP spid="203786" grpId="0"/>
      <p:bldP spid="203787" grpId="0"/>
      <p:bldP spid="203788" grpId="0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21" name="Picture 9" descr="02-24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838200"/>
            <a:ext cx="83058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2515" name="Text Box 3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92520" name="Text Box 8"/>
          <p:cNvSpPr txBox="1">
            <a:spLocks noChangeArrowheads="1"/>
          </p:cNvSpPr>
          <p:nvPr/>
        </p:nvSpPr>
        <p:spPr bwMode="auto">
          <a:xfrm>
            <a:off x="4294188" y="1020763"/>
            <a:ext cx="38052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bg2"/>
                </a:solidFill>
              </a:rPr>
              <a:t>Extra info from below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2531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32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22533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22534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35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88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4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22540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2541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Text Box 2"/>
          <p:cNvSpPr txBox="1">
            <a:spLocks noChangeArrowheads="1"/>
          </p:cNvSpPr>
          <p:nvPr/>
        </p:nvSpPr>
        <p:spPr bwMode="auto">
          <a:xfrm>
            <a:off x="2003425" y="1989138"/>
            <a:ext cx="228441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Time: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</a:t>
            </a:r>
          </a:p>
        </p:txBody>
      </p:sp>
      <p:sp>
        <p:nvSpPr>
          <p:cNvPr id="204803" name="Rectangle 3"/>
          <p:cNvSpPr>
            <a:spLocks noChangeArrowheads="1"/>
          </p:cNvSpPr>
          <p:nvPr/>
        </p:nvSpPr>
        <p:spPr bwMode="auto">
          <a:xfrm>
            <a:off x="3763963" y="2438400"/>
            <a:ext cx="24844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 log(</a:t>
            </a:r>
            <a:r>
              <a:rPr lang="en-US" altLang="x-none" sz="3200"/>
              <a:t>n</a:t>
            </a:r>
            <a:r>
              <a:rPr lang="en-US" altLang="x-none" sz="3200" i="0"/>
              <a:t>))</a:t>
            </a:r>
          </a:p>
        </p:txBody>
      </p:sp>
      <p:sp>
        <p:nvSpPr>
          <p:cNvPr id="204804" name="Rectangle 4"/>
          <p:cNvSpPr>
            <a:spLocks noChangeArrowheads="1"/>
          </p:cNvSpPr>
          <p:nvPr/>
        </p:nvSpPr>
        <p:spPr bwMode="auto">
          <a:xfrm>
            <a:off x="4191000" y="2000250"/>
            <a:ext cx="22701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2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</a:p>
        </p:txBody>
      </p:sp>
      <p:sp>
        <p:nvSpPr>
          <p:cNvPr id="204805" name="Text Box 5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04806" name="Text Box 6"/>
          <p:cNvSpPr txBox="1">
            <a:spLocks noChangeArrowheads="1"/>
          </p:cNvSpPr>
          <p:nvPr/>
        </p:nvSpPr>
        <p:spPr bwMode="auto">
          <a:xfrm>
            <a:off x="2270125" y="3752850"/>
            <a:ext cx="58515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Computing max is too much work.</a:t>
            </a:r>
          </a:p>
        </p:txBody>
      </p:sp>
      <p:sp>
        <p:nvSpPr>
          <p:cNvPr id="204807" name="Rectangle 7"/>
          <p:cNvSpPr>
            <a:spLocks noChangeArrowheads="1"/>
          </p:cNvSpPr>
          <p:nvPr/>
        </p:nvSpPr>
        <p:spPr bwMode="auto">
          <a:xfrm>
            <a:off x="6324600" y="2011363"/>
            <a:ext cx="5222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grpSp>
        <p:nvGrpSpPr>
          <p:cNvPr id="204814" name="Group 14"/>
          <p:cNvGrpSpPr>
            <a:grpSpLocks/>
          </p:cNvGrpSpPr>
          <p:nvPr/>
        </p:nvGrpSpPr>
        <p:grpSpPr bwMode="auto">
          <a:xfrm>
            <a:off x="4724400" y="1752600"/>
            <a:ext cx="2368550" cy="1570038"/>
            <a:chOff x="2976" y="1104"/>
            <a:chExt cx="1492" cy="989"/>
          </a:xfrm>
        </p:grpSpPr>
        <p:sp>
          <p:nvSpPr>
            <p:cNvPr id="204808" name="Rectangle 8"/>
            <p:cNvSpPr>
              <a:spLocks noChangeArrowheads="1"/>
            </p:cNvSpPr>
            <p:nvPr/>
          </p:nvSpPr>
          <p:spPr bwMode="auto">
            <a:xfrm>
              <a:off x="4224" y="1104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1</a:t>
              </a:r>
            </a:p>
          </p:txBody>
        </p:sp>
        <p:sp>
          <p:nvSpPr>
            <p:cNvPr id="204809" name="Line 9"/>
            <p:cNvSpPr>
              <a:spLocks noChangeShapeType="1"/>
            </p:cNvSpPr>
            <p:nvPr/>
          </p:nvSpPr>
          <p:spPr bwMode="auto">
            <a:xfrm>
              <a:off x="3936" y="1296"/>
              <a:ext cx="288" cy="38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2" name="Line 12"/>
            <p:cNvSpPr>
              <a:spLocks noChangeShapeType="1"/>
            </p:cNvSpPr>
            <p:nvPr/>
          </p:nvSpPr>
          <p:spPr bwMode="auto">
            <a:xfrm>
              <a:off x="2976" y="1680"/>
              <a:ext cx="81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3" name="Rectangle 13"/>
            <p:cNvSpPr>
              <a:spLocks noChangeArrowheads="1"/>
            </p:cNvSpPr>
            <p:nvPr/>
          </p:nvSpPr>
          <p:spPr bwMode="auto">
            <a:xfrm>
              <a:off x="3164" y="1728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/>
                <a:t>n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4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4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9" name="Text Box 3"/>
          <p:cNvSpPr txBox="1">
            <a:spLocks noChangeArrowheads="1"/>
          </p:cNvSpPr>
          <p:nvPr/>
        </p:nvSpPr>
        <p:spPr bwMode="auto">
          <a:xfrm>
            <a:off x="501650" y="0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193541" name="Text Box 5"/>
          <p:cNvSpPr txBox="1">
            <a:spLocks noChangeArrowheads="1"/>
          </p:cNvSpPr>
          <p:nvPr/>
        </p:nvSpPr>
        <p:spPr bwMode="auto">
          <a:xfrm>
            <a:off x="4979988" y="258763"/>
            <a:ext cx="378301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Extra info from above</a:t>
            </a:r>
          </a:p>
        </p:txBody>
      </p:sp>
      <p:sp>
        <p:nvSpPr>
          <p:cNvPr id="193544" name="Text Box 8"/>
          <p:cNvSpPr txBox="1">
            <a:spLocks noChangeArrowheads="1"/>
          </p:cNvSpPr>
          <p:nvPr/>
        </p:nvSpPr>
        <p:spPr bwMode="auto">
          <a:xfrm>
            <a:off x="5106988" y="2192338"/>
            <a:ext cx="98901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>
                <a:solidFill>
                  <a:schemeClr val="bg2"/>
                </a:solidFill>
              </a:rPr>
              <a:t>-</a:t>
            </a:r>
            <a:r>
              <a:rPr lang="en-US" altLang="x-none" i="0">
                <a:solidFill>
                  <a:schemeClr val="bg2"/>
                </a:solidFill>
                <a:latin typeface="Symbol" charset="2"/>
              </a:rPr>
              <a:t>¥, ¥</a:t>
            </a:r>
          </a:p>
        </p:txBody>
      </p:sp>
      <p:sp>
        <p:nvSpPr>
          <p:cNvPr id="193545" name="Oval 9"/>
          <p:cNvSpPr>
            <a:spLocks noChangeArrowheads="1"/>
          </p:cNvSpPr>
          <p:nvPr/>
        </p:nvSpPr>
        <p:spPr bwMode="auto">
          <a:xfrm>
            <a:off x="4019550" y="838200"/>
            <a:ext cx="342900" cy="304800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/>
            <a:r>
              <a:rPr lang="en-US" altLang="x-none" sz="1800" i="0"/>
              <a:t>38</a:t>
            </a:r>
          </a:p>
        </p:txBody>
      </p:sp>
      <p:cxnSp>
        <p:nvCxnSpPr>
          <p:cNvPr id="193546" name="AutoShape 10"/>
          <p:cNvCxnSpPr>
            <a:cxnSpLocks noChangeShapeType="1"/>
            <a:stCxn id="193545" idx="4"/>
            <a:endCxn id="193548" idx="0"/>
          </p:cNvCxnSpPr>
          <p:nvPr/>
        </p:nvCxnSpPr>
        <p:spPr bwMode="auto">
          <a:xfrm flipH="1">
            <a:off x="2838450" y="1152525"/>
            <a:ext cx="1352550" cy="352425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93547" name="AutoShape 11"/>
          <p:cNvCxnSpPr>
            <a:cxnSpLocks noChangeShapeType="1"/>
            <a:stCxn id="193545" idx="4"/>
            <a:endCxn id="193549" idx="0"/>
          </p:cNvCxnSpPr>
          <p:nvPr/>
        </p:nvCxnSpPr>
        <p:spPr bwMode="auto">
          <a:xfrm>
            <a:off x="4191000" y="1152525"/>
            <a:ext cx="1314450" cy="352425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93548" name="AutoShape 12"/>
          <p:cNvSpPr>
            <a:spLocks noChangeArrowheads="1"/>
          </p:cNvSpPr>
          <p:nvPr/>
        </p:nvSpPr>
        <p:spPr bwMode="auto">
          <a:xfrm>
            <a:off x="2495550" y="1524000"/>
            <a:ext cx="685800" cy="609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50000"/>
              </a:spcBef>
            </a:pPr>
            <a:endParaRPr lang="x-none" altLang="x-none" sz="3000" i="0"/>
          </a:p>
        </p:txBody>
      </p:sp>
      <p:sp>
        <p:nvSpPr>
          <p:cNvPr id="193549" name="AutoShape 13"/>
          <p:cNvSpPr>
            <a:spLocks noChangeArrowheads="1"/>
          </p:cNvSpPr>
          <p:nvPr/>
        </p:nvSpPr>
        <p:spPr bwMode="auto">
          <a:xfrm>
            <a:off x="5162550" y="1524000"/>
            <a:ext cx="685800" cy="6096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50000"/>
              </a:spcBef>
            </a:pPr>
            <a:endParaRPr lang="x-none" altLang="x-none" sz="3000" i="0"/>
          </a:p>
        </p:txBody>
      </p:sp>
      <p:sp>
        <p:nvSpPr>
          <p:cNvPr id="193550" name="Text Box 14"/>
          <p:cNvSpPr txBox="1">
            <a:spLocks noChangeArrowheads="1"/>
          </p:cNvSpPr>
          <p:nvPr/>
        </p:nvSpPr>
        <p:spPr bwMode="auto">
          <a:xfrm>
            <a:off x="1550988" y="928688"/>
            <a:ext cx="10207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min </a:t>
            </a:r>
            <a:r>
              <a:rPr lang="en-US" altLang="x-none" i="0">
                <a:sym typeface="Symbol" charset="2"/>
              </a:rPr>
              <a:t></a:t>
            </a:r>
          </a:p>
        </p:txBody>
      </p:sp>
      <p:sp>
        <p:nvSpPr>
          <p:cNvPr id="193551" name="Text Box 15"/>
          <p:cNvSpPr txBox="1">
            <a:spLocks noChangeArrowheads="1"/>
          </p:cNvSpPr>
          <p:nvPr/>
        </p:nvSpPr>
        <p:spPr bwMode="auto">
          <a:xfrm>
            <a:off x="5756275" y="922338"/>
            <a:ext cx="10795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>
                <a:sym typeface="Symbol" charset="2"/>
              </a:rPr>
              <a:t></a:t>
            </a:r>
            <a:r>
              <a:rPr lang="en-US" altLang="x-none" i="0"/>
              <a:t> max</a:t>
            </a:r>
          </a:p>
        </p:txBody>
      </p:sp>
      <p:grpSp>
        <p:nvGrpSpPr>
          <p:cNvPr id="193556" name="Group 20"/>
          <p:cNvGrpSpPr>
            <a:grpSpLocks/>
          </p:cNvGrpSpPr>
          <p:nvPr/>
        </p:nvGrpSpPr>
        <p:grpSpPr bwMode="auto">
          <a:xfrm>
            <a:off x="1592263" y="1538288"/>
            <a:ext cx="5259387" cy="581025"/>
            <a:chOff x="1003" y="969"/>
            <a:chExt cx="3313" cy="366"/>
          </a:xfrm>
        </p:grpSpPr>
        <p:sp>
          <p:nvSpPr>
            <p:cNvPr id="193552" name="Text Box 16"/>
            <p:cNvSpPr txBox="1">
              <a:spLocks noChangeArrowheads="1"/>
            </p:cNvSpPr>
            <p:nvPr/>
          </p:nvSpPr>
          <p:spPr bwMode="auto">
            <a:xfrm>
              <a:off x="1003" y="1004"/>
              <a:ext cx="643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min </a:t>
              </a:r>
              <a:r>
                <a:rPr lang="en-US" altLang="x-none" i="0">
                  <a:sym typeface="Symbol" charset="2"/>
                </a:rPr>
                <a:t></a:t>
              </a:r>
            </a:p>
          </p:txBody>
        </p:sp>
        <p:sp>
          <p:nvSpPr>
            <p:cNvPr id="193553" name="Text Box 17"/>
            <p:cNvSpPr txBox="1">
              <a:spLocks noChangeArrowheads="1"/>
            </p:cNvSpPr>
            <p:nvPr/>
          </p:nvSpPr>
          <p:spPr bwMode="auto">
            <a:xfrm>
              <a:off x="1918" y="1004"/>
              <a:ext cx="65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ym typeface="Symbol" charset="2"/>
                </a:rPr>
                <a:t></a:t>
              </a:r>
              <a:r>
                <a:rPr lang="en-US" altLang="x-none" i="0"/>
                <a:t> root</a:t>
              </a:r>
            </a:p>
          </p:txBody>
        </p:sp>
        <p:sp>
          <p:nvSpPr>
            <p:cNvPr id="193554" name="Text Box 18"/>
            <p:cNvSpPr txBox="1">
              <a:spLocks noChangeArrowheads="1"/>
            </p:cNvSpPr>
            <p:nvPr/>
          </p:nvSpPr>
          <p:spPr bwMode="auto">
            <a:xfrm>
              <a:off x="2676" y="1008"/>
              <a:ext cx="65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root </a:t>
              </a:r>
              <a:r>
                <a:rPr lang="en-US" altLang="x-none" i="0">
                  <a:sym typeface="Symbol" charset="2"/>
                </a:rPr>
                <a:t></a:t>
              </a:r>
            </a:p>
          </p:txBody>
        </p:sp>
        <p:sp>
          <p:nvSpPr>
            <p:cNvPr id="193555" name="Text Box 19"/>
            <p:cNvSpPr txBox="1">
              <a:spLocks noChangeArrowheads="1"/>
            </p:cNvSpPr>
            <p:nvPr/>
          </p:nvSpPr>
          <p:spPr bwMode="auto">
            <a:xfrm>
              <a:off x="3636" y="969"/>
              <a:ext cx="68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ym typeface="Symbol" charset="2"/>
                </a:rPr>
                <a:t></a:t>
              </a:r>
              <a:r>
                <a:rPr lang="en-US" altLang="x-none" i="0"/>
                <a:t> max</a:t>
              </a:r>
            </a:p>
          </p:txBody>
        </p:sp>
      </p:grpSp>
      <p:grpSp>
        <p:nvGrpSpPr>
          <p:cNvPr id="193566" name="Group 30"/>
          <p:cNvGrpSpPr>
            <a:grpSpLocks/>
          </p:cNvGrpSpPr>
          <p:nvPr/>
        </p:nvGrpSpPr>
        <p:grpSpPr bwMode="auto">
          <a:xfrm>
            <a:off x="2992438" y="701675"/>
            <a:ext cx="2417762" cy="525463"/>
            <a:chOff x="1885" y="442"/>
            <a:chExt cx="1523" cy="331"/>
          </a:xfrm>
        </p:grpSpPr>
        <p:sp>
          <p:nvSpPr>
            <p:cNvPr id="193564" name="Text Box 28"/>
            <p:cNvSpPr txBox="1">
              <a:spLocks noChangeArrowheads="1"/>
            </p:cNvSpPr>
            <p:nvPr/>
          </p:nvSpPr>
          <p:spPr bwMode="auto">
            <a:xfrm>
              <a:off x="1885" y="446"/>
              <a:ext cx="643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/>
                <a:t>min </a:t>
              </a:r>
              <a:r>
                <a:rPr lang="en-US" altLang="x-none" i="0">
                  <a:sym typeface="Symbol" charset="2"/>
                </a:rPr>
                <a:t></a:t>
              </a:r>
            </a:p>
          </p:txBody>
        </p:sp>
        <p:sp>
          <p:nvSpPr>
            <p:cNvPr id="193565" name="Text Box 29"/>
            <p:cNvSpPr txBox="1">
              <a:spLocks noChangeArrowheads="1"/>
            </p:cNvSpPr>
            <p:nvPr/>
          </p:nvSpPr>
          <p:spPr bwMode="auto">
            <a:xfrm>
              <a:off x="2728" y="442"/>
              <a:ext cx="68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ym typeface="Symbol" charset="2"/>
                </a:rPr>
                <a:t></a:t>
              </a:r>
              <a:r>
                <a:rPr lang="en-US" altLang="x-none" i="0"/>
                <a:t> max</a:t>
              </a:r>
            </a:p>
          </p:txBody>
        </p:sp>
      </p:grpSp>
      <p:pic>
        <p:nvPicPr>
          <p:cNvPr id="193567" name="Picture 31" descr="02-24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413000"/>
            <a:ext cx="7696200" cy="444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3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3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35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35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3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3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544" grpId="0" autoUpdateAnimBg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600200"/>
            <a:ext cx="7772400" cy="2286000"/>
          </a:xfrm>
        </p:spPr>
        <p:txBody>
          <a:bodyPr>
            <a:normAutofit fontScale="90000"/>
          </a:bodyPr>
          <a:lstStyle/>
          <a:p>
            <a:r>
              <a:rPr lang="en-US" altLang="x-none" sz="4800"/>
              <a:t>Things to Remember</a:t>
            </a:r>
            <a:br>
              <a:rPr lang="en-US" altLang="x-none" sz="4800"/>
            </a:br>
            <a:r>
              <a:rPr lang="en-US" altLang="x-none" sz="4800"/>
              <a:t> </a:t>
            </a:r>
            <a:br>
              <a:rPr lang="en-US" altLang="x-none" sz="4800"/>
            </a:br>
            <a:r>
              <a:rPr lang="en-US" altLang="x-none" sz="4800"/>
              <a:t>Things to </a:t>
            </a:r>
            <a:r>
              <a:rPr lang="en-US" altLang="x-none" sz="4800">
                <a:solidFill>
                  <a:schemeClr val="hlink"/>
                </a:solidFill>
              </a:rPr>
              <a:t>Do</a:t>
            </a:r>
            <a:r>
              <a:rPr lang="en-US" altLang="x-none" sz="4800"/>
              <a:t> </a:t>
            </a:r>
            <a:br>
              <a:rPr lang="en-US" altLang="x-none" sz="4800"/>
            </a:br>
            <a:r>
              <a:rPr lang="en-US" altLang="x-none" sz="4800"/>
              <a:t>and </a:t>
            </a:r>
            <a:br>
              <a:rPr lang="en-US" altLang="x-none" sz="4800"/>
            </a:br>
            <a:r>
              <a:rPr lang="en-US" altLang="x-none" sz="4800"/>
              <a:t>Things </a:t>
            </a:r>
            <a:r>
              <a:rPr lang="en-US" altLang="x-none" sz="4800">
                <a:solidFill>
                  <a:schemeClr val="hlink"/>
                </a:solidFill>
              </a:rPr>
              <a:t>NOT TO DO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20" name="Rectangle 20"/>
          <p:cNvSpPr>
            <a:spLocks noChangeArrowheads="1"/>
          </p:cNvSpPr>
          <p:nvPr/>
        </p:nvSpPr>
        <p:spPr bwMode="auto">
          <a:xfrm>
            <a:off x="685800" y="1312863"/>
            <a:ext cx="8458200" cy="4478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buFontTx/>
              <a:buChar char="•"/>
            </a:pPr>
            <a:r>
              <a:rPr lang="en-US" altLang="x-none" sz="3200" i="0"/>
              <a:t>Trust your friends to solve sub-instances. </a:t>
            </a:r>
          </a:p>
          <a:p>
            <a:pPr algn="l">
              <a:buFontTx/>
              <a:buChar char="•"/>
            </a:pPr>
            <a:r>
              <a:rPr lang="en-US" altLang="x-none" sz="3200" i="0"/>
              <a:t>The sub-instance given must be </a:t>
            </a:r>
          </a:p>
          <a:p>
            <a:pPr lvl="1" algn="l">
              <a:buFontTx/>
              <a:buChar char="•"/>
            </a:pPr>
            <a:r>
              <a:rPr lang="en-US" altLang="x-none" sz="3200" b="1" i="0" u="sng"/>
              <a:t>smaller</a:t>
            </a:r>
            <a:r>
              <a:rPr lang="en-US" altLang="x-none" sz="3200" i="0"/>
              <a:t> and </a:t>
            </a:r>
          </a:p>
          <a:p>
            <a:pPr lvl="1" algn="l">
              <a:buFontTx/>
              <a:buChar char="•"/>
            </a:pPr>
            <a:r>
              <a:rPr lang="en-US" altLang="x-none" sz="3200" i="0"/>
              <a:t>must be an instance to the </a:t>
            </a:r>
            <a:r>
              <a:rPr lang="en-US" altLang="x-none" sz="3200" b="1" i="0" u="sng"/>
              <a:t>same</a:t>
            </a:r>
            <a:r>
              <a:rPr lang="en-US" altLang="x-none" sz="3200" i="0"/>
              <a:t> problem.</a:t>
            </a:r>
          </a:p>
          <a:p>
            <a:pPr algn="l">
              <a:buFontTx/>
              <a:buChar char="•"/>
            </a:pPr>
            <a:r>
              <a:rPr lang="en-US" altLang="x-none" sz="3200" i="0"/>
              <a:t>Combine solution given by friend </a:t>
            </a:r>
            <a:br>
              <a:rPr lang="en-US" altLang="x-none" sz="3200" i="0"/>
            </a:br>
            <a:r>
              <a:rPr lang="en-US" altLang="x-none" sz="3200" i="0"/>
              <a:t>to construct your own solution for your instance.</a:t>
            </a:r>
          </a:p>
          <a:p>
            <a:pPr algn="l">
              <a:buFontTx/>
              <a:buChar char="•"/>
            </a:pPr>
            <a:r>
              <a:rPr lang="en-US" altLang="x-none" sz="3200" i="0"/>
              <a:t>Focus on one step. </a:t>
            </a:r>
          </a:p>
          <a:p>
            <a:pPr lvl="1" algn="l">
              <a:buFontTx/>
              <a:buChar char="•"/>
            </a:pPr>
            <a:r>
              <a:rPr lang="en-US" altLang="x-none" sz="3200" i="0"/>
              <a:t>Do not talk of their friends friends friends.</a:t>
            </a:r>
          </a:p>
          <a:p>
            <a:pPr algn="l">
              <a:buFontTx/>
              <a:buChar char="•"/>
            </a:pPr>
            <a:r>
              <a:rPr lang="en-US" altLang="x-none" sz="3200" i="0"/>
              <a:t>Solve small instances on your own.</a:t>
            </a:r>
          </a:p>
        </p:txBody>
      </p:sp>
      <p:sp>
        <p:nvSpPr>
          <p:cNvPr id="486421" name="Rectangle 21"/>
          <p:cNvSpPr>
            <a:spLocks noChangeArrowheads="1"/>
          </p:cNvSpPr>
          <p:nvPr/>
        </p:nvSpPr>
        <p:spPr bwMode="auto">
          <a:xfrm>
            <a:off x="457200" y="198438"/>
            <a:ext cx="83820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sz="3200" i="0"/>
              <a:t>I am obsessed with the </a:t>
            </a:r>
          </a:p>
          <a:p>
            <a:r>
              <a:rPr lang="en-US" altLang="x-none" sz="3200" b="1" u="sng">
                <a:solidFill>
                  <a:schemeClr val="tx2"/>
                </a:solidFill>
              </a:rPr>
              <a:t>Friends - Strong Induction View of Recursion.</a:t>
            </a:r>
          </a:p>
        </p:txBody>
      </p:sp>
      <p:grpSp>
        <p:nvGrpSpPr>
          <p:cNvPr id="486423" name="Group 23"/>
          <p:cNvGrpSpPr>
            <a:grpSpLocks/>
          </p:cNvGrpSpPr>
          <p:nvPr/>
        </p:nvGrpSpPr>
        <p:grpSpPr bwMode="auto">
          <a:xfrm>
            <a:off x="7315200" y="5410200"/>
            <a:ext cx="1676400" cy="1371600"/>
            <a:chOff x="4368" y="144"/>
            <a:chExt cx="1056" cy="864"/>
          </a:xfrm>
        </p:grpSpPr>
        <p:grpSp>
          <p:nvGrpSpPr>
            <p:cNvPr id="486402" name="Group 2"/>
            <p:cNvGrpSpPr>
              <a:grpSpLocks/>
            </p:cNvGrpSpPr>
            <p:nvPr/>
          </p:nvGrpSpPr>
          <p:grpSpPr bwMode="auto">
            <a:xfrm>
              <a:off x="4800" y="144"/>
              <a:ext cx="624" cy="864"/>
              <a:chOff x="2065" y="1551"/>
              <a:chExt cx="1628" cy="1988"/>
            </a:xfrm>
          </p:grpSpPr>
          <p:sp>
            <p:nvSpPr>
              <p:cNvPr id="486403" name="Freeform 3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04" name="Freeform 4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05" name="Freeform 5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06" name="Freeform 6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07" name="Freeform 7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08" name="Freeform 8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09" name="Freeform 9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0" name="Freeform 10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1" name="Freeform 11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2" name="Freeform 12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3" name="Freeform 13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4" name="Freeform 14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5" name="Freeform 15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6" name="Freeform 16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7" name="Freeform 17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8" name="Freeform 18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419" name="Freeform 19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6422" name="Text Box 22"/>
            <p:cNvSpPr txBox="1">
              <a:spLocks noChangeArrowheads="1"/>
            </p:cNvSpPr>
            <p:nvPr/>
          </p:nvSpPr>
          <p:spPr bwMode="auto">
            <a:xfrm>
              <a:off x="4368" y="297"/>
              <a:ext cx="64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Do it!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20">
                                            <p:txEl>
                                              <p:charRg st="0" end="4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6420">
                                            <p:txEl>
                                              <p:charRg st="0" end="4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6420">
                                            <p:txEl>
                                              <p:charRg st="0" end="4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20">
                                            <p:txEl>
                                              <p:charRg st="43" end="7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6420">
                                            <p:txEl>
                                              <p:charRg st="43" end="7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6420">
                                            <p:txEl>
                                              <p:charRg st="43" end="7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20">
                                            <p:txEl>
                                              <p:charRg st="74" end="8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6420">
                                            <p:txEl>
                                              <p:charRg st="74" end="8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6420">
                                            <p:txEl>
                                              <p:charRg st="74" end="8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20">
                                            <p:txEl>
                                              <p:charRg st="87" end="12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6420">
                                            <p:txEl>
                                              <p:charRg st="87" end="12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6420">
                                            <p:txEl>
                                              <p:charRg st="87" end="12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20">
                                            <p:txEl>
                                              <p:charRg st="128" end="2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6420">
                                            <p:txEl>
                                              <p:charRg st="128" end="2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6420">
                                            <p:txEl>
                                              <p:charRg st="128" end="2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20">
                                            <p:txEl>
                                              <p:charRg st="212" end="23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6420">
                                            <p:txEl>
                                              <p:charRg st="212" end="23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86420">
                                            <p:txEl>
                                              <p:charRg st="212" end="23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20">
                                            <p:txEl>
                                              <p:charRg st="232" end="27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6420">
                                            <p:txEl>
                                              <p:charRg st="232" end="27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6420">
                                            <p:txEl>
                                              <p:charRg st="232" end="27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20">
                                            <p:txEl>
                                              <p:charRg st="278" end="3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86420">
                                            <p:txEl>
                                              <p:charRg st="278" end="3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86420">
                                            <p:txEl>
                                              <p:charRg st="278" end="3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6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496" name="Picture 48" descr="02-25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4244975" cy="541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8451" name="Rectangle 3"/>
          <p:cNvSpPr>
            <a:spLocks noChangeArrowheads="1"/>
          </p:cNvSpPr>
          <p:nvPr/>
        </p:nvSpPr>
        <p:spPr bwMode="auto">
          <a:xfrm>
            <a:off x="4214813" y="563563"/>
            <a:ext cx="500538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Define pre  &amp; post conditions</a:t>
            </a:r>
          </a:p>
        </p:txBody>
      </p:sp>
      <p:grpSp>
        <p:nvGrpSpPr>
          <p:cNvPr id="488452" name="Group 4"/>
          <p:cNvGrpSpPr>
            <a:grpSpLocks/>
          </p:cNvGrpSpPr>
          <p:nvPr/>
        </p:nvGrpSpPr>
        <p:grpSpPr bwMode="auto">
          <a:xfrm>
            <a:off x="2833688" y="762000"/>
            <a:ext cx="6308725" cy="3200400"/>
            <a:chOff x="1785" y="480"/>
            <a:chExt cx="3974" cy="2016"/>
          </a:xfrm>
        </p:grpSpPr>
        <p:sp>
          <p:nvSpPr>
            <p:cNvPr id="488453" name="Rectangle 5"/>
            <p:cNvSpPr>
              <a:spLocks noChangeArrowheads="1"/>
            </p:cNvSpPr>
            <p:nvPr/>
          </p:nvSpPr>
          <p:spPr bwMode="auto">
            <a:xfrm>
              <a:off x="2688" y="816"/>
              <a:ext cx="3071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sz="3200" i="0"/>
                <a:t>Don't have inputs or outputs </a:t>
              </a:r>
              <a:br>
                <a:rPr lang="en-US" altLang="x-none" sz="3200" i="0"/>
              </a:br>
              <a:r>
                <a:rPr lang="en-US" altLang="x-none" sz="3200" i="0"/>
                <a:t>that are not explained!</a:t>
              </a:r>
            </a:p>
          </p:txBody>
        </p:sp>
        <p:grpSp>
          <p:nvGrpSpPr>
            <p:cNvPr id="488454" name="Group 6"/>
            <p:cNvGrpSpPr>
              <a:grpSpLocks/>
            </p:cNvGrpSpPr>
            <p:nvPr/>
          </p:nvGrpSpPr>
          <p:grpSpPr bwMode="auto">
            <a:xfrm>
              <a:off x="3746" y="1632"/>
              <a:ext cx="624" cy="864"/>
              <a:chOff x="2065" y="1551"/>
              <a:chExt cx="1628" cy="1988"/>
            </a:xfrm>
          </p:grpSpPr>
          <p:sp>
            <p:nvSpPr>
              <p:cNvPr id="488455" name="Freeform 7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56" name="Freeform 8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57" name="Freeform 9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58" name="Freeform 10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59" name="Freeform 11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0" name="Freeform 12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1" name="Freeform 13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2" name="Freeform 14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3" name="Freeform 15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4" name="Freeform 16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5" name="Freeform 17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6" name="Freeform 18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7" name="Freeform 19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8" name="Freeform 20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69" name="Freeform 21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70" name="Freeform 22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471" name="Freeform 23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8472" name="Oval 24"/>
            <p:cNvSpPr>
              <a:spLocks noChangeArrowheads="1"/>
            </p:cNvSpPr>
            <p:nvPr/>
          </p:nvSpPr>
          <p:spPr bwMode="auto">
            <a:xfrm>
              <a:off x="1785" y="480"/>
              <a:ext cx="624" cy="24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8473" name="Text Box 25"/>
          <p:cNvSpPr txBox="1">
            <a:spLocks noChangeArrowheads="1"/>
          </p:cNvSpPr>
          <p:nvPr/>
        </p:nvSpPr>
        <p:spPr bwMode="auto">
          <a:xfrm>
            <a:off x="139700" y="19050"/>
            <a:ext cx="3594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Typical Test Answer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8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8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8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8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8451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9499" name="Picture 27" descr="02-25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4244975" cy="541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9475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3594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Typical Test Answer</a:t>
            </a:r>
          </a:p>
        </p:txBody>
      </p:sp>
      <p:sp>
        <p:nvSpPr>
          <p:cNvPr id="489476" name="Rectangle 4"/>
          <p:cNvSpPr>
            <a:spLocks noChangeArrowheads="1"/>
          </p:cNvSpPr>
          <p:nvPr/>
        </p:nvSpPr>
        <p:spPr bwMode="auto">
          <a:xfrm>
            <a:off x="5154613" y="639763"/>
            <a:ext cx="277018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Call recursively</a:t>
            </a:r>
          </a:p>
        </p:txBody>
      </p:sp>
      <p:sp>
        <p:nvSpPr>
          <p:cNvPr id="489477" name="Rectangle 5"/>
          <p:cNvSpPr>
            <a:spLocks noChangeArrowheads="1"/>
          </p:cNvSpPr>
          <p:nvPr/>
        </p:nvSpPr>
        <p:spPr bwMode="auto">
          <a:xfrm>
            <a:off x="5327650" y="1371600"/>
            <a:ext cx="252095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on the correct </a:t>
            </a:r>
          </a:p>
          <a:p>
            <a:r>
              <a:rPr lang="en-US" altLang="x-none" sz="3200" i="0"/>
              <a:t>types of input</a:t>
            </a:r>
          </a:p>
        </p:txBody>
      </p:sp>
      <p:grpSp>
        <p:nvGrpSpPr>
          <p:cNvPr id="489478" name="Group 6"/>
          <p:cNvGrpSpPr>
            <a:grpSpLocks/>
          </p:cNvGrpSpPr>
          <p:nvPr/>
        </p:nvGrpSpPr>
        <p:grpSpPr bwMode="auto">
          <a:xfrm>
            <a:off x="1524000" y="2590800"/>
            <a:ext cx="5413375" cy="1981200"/>
            <a:chOff x="960" y="1632"/>
            <a:chExt cx="3410" cy="1248"/>
          </a:xfrm>
        </p:grpSpPr>
        <p:grpSp>
          <p:nvGrpSpPr>
            <p:cNvPr id="489479" name="Group 7"/>
            <p:cNvGrpSpPr>
              <a:grpSpLocks/>
            </p:cNvGrpSpPr>
            <p:nvPr/>
          </p:nvGrpSpPr>
          <p:grpSpPr bwMode="auto">
            <a:xfrm>
              <a:off x="3746" y="1632"/>
              <a:ext cx="624" cy="864"/>
              <a:chOff x="2065" y="1551"/>
              <a:chExt cx="1628" cy="1988"/>
            </a:xfrm>
          </p:grpSpPr>
          <p:sp>
            <p:nvSpPr>
              <p:cNvPr id="489480" name="Freeform 8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1" name="Freeform 9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2" name="Freeform 10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3" name="Freeform 11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4" name="Freeform 12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5" name="Freeform 13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6" name="Freeform 14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7" name="Freeform 15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8" name="Freeform 16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89" name="Freeform 17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90" name="Freeform 18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91" name="Freeform 19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92" name="Freeform 20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93" name="Freeform 21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94" name="Freeform 22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95" name="Freeform 23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496" name="Freeform 24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9497" name="Oval 25"/>
            <p:cNvSpPr>
              <a:spLocks noChangeArrowheads="1"/>
            </p:cNvSpPr>
            <p:nvPr/>
          </p:nvSpPr>
          <p:spPr bwMode="auto">
            <a:xfrm>
              <a:off x="960" y="2400"/>
              <a:ext cx="1104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498" name="Text Box 26"/>
            <p:cNvSpPr txBox="1">
              <a:spLocks noChangeArrowheads="1"/>
            </p:cNvSpPr>
            <p:nvPr/>
          </p:nvSpPr>
          <p:spPr bwMode="auto">
            <a:xfrm>
              <a:off x="1598" y="2553"/>
              <a:ext cx="85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i="0">
                  <a:solidFill>
                    <a:schemeClr val="hlink"/>
                  </a:solidFill>
                </a:rPr>
                <a:t>k,num,v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9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9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9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9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477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0525" name="Picture 29" descr="02-25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4244975" cy="541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0499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3594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Typical Test Answer</a:t>
            </a:r>
          </a:p>
        </p:txBody>
      </p:sp>
      <p:sp>
        <p:nvSpPr>
          <p:cNvPr id="490500" name="Rectangle 4"/>
          <p:cNvSpPr>
            <a:spLocks noChangeArrowheads="1"/>
          </p:cNvSpPr>
          <p:nvPr/>
        </p:nvSpPr>
        <p:spPr bwMode="auto">
          <a:xfrm>
            <a:off x="5154613" y="639763"/>
            <a:ext cx="277018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Call recursively</a:t>
            </a:r>
          </a:p>
        </p:txBody>
      </p:sp>
      <p:grpSp>
        <p:nvGrpSpPr>
          <p:cNvPr id="490501" name="Group 5"/>
          <p:cNvGrpSpPr>
            <a:grpSpLocks/>
          </p:cNvGrpSpPr>
          <p:nvPr/>
        </p:nvGrpSpPr>
        <p:grpSpPr bwMode="auto">
          <a:xfrm>
            <a:off x="4572000" y="2667000"/>
            <a:ext cx="4114800" cy="2667000"/>
            <a:chOff x="2880" y="1680"/>
            <a:chExt cx="2592" cy="1680"/>
          </a:xfrm>
        </p:grpSpPr>
        <p:sp>
          <p:nvSpPr>
            <p:cNvPr id="490502" name="Rectangle 6"/>
            <p:cNvSpPr>
              <a:spLocks noChangeArrowheads="1"/>
            </p:cNvSpPr>
            <p:nvPr/>
          </p:nvSpPr>
          <p:spPr bwMode="auto">
            <a:xfrm>
              <a:off x="2880" y="1680"/>
              <a:ext cx="2592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en-US" altLang="x-none" sz="3200" i="0"/>
                <a:t>Save the results </a:t>
              </a:r>
            </a:p>
            <a:p>
              <a:pPr algn="l"/>
              <a:r>
                <a:rPr lang="en-US" altLang="x-none" sz="3200" i="0"/>
                <a:t>(or don't bother calling)</a:t>
              </a:r>
            </a:p>
          </p:txBody>
        </p:sp>
        <p:grpSp>
          <p:nvGrpSpPr>
            <p:cNvPr id="490503" name="Group 7"/>
            <p:cNvGrpSpPr>
              <a:grpSpLocks/>
            </p:cNvGrpSpPr>
            <p:nvPr/>
          </p:nvGrpSpPr>
          <p:grpSpPr bwMode="auto">
            <a:xfrm>
              <a:off x="3744" y="2496"/>
              <a:ext cx="624" cy="864"/>
              <a:chOff x="2065" y="1551"/>
              <a:chExt cx="1628" cy="1988"/>
            </a:xfrm>
          </p:grpSpPr>
          <p:sp>
            <p:nvSpPr>
              <p:cNvPr id="490504" name="Freeform 8"/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05" name="Freeform 9"/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06" name="Freeform 10"/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07" name="Freeform 11"/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08" name="Freeform 12"/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09" name="Freeform 13"/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0" name="Freeform 14"/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1" name="Freeform 15"/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2" name="Freeform 16"/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3" name="Freeform 17"/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4" name="Freeform 18"/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5" name="Freeform 19"/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6" name="Freeform 20"/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7" name="Freeform 21"/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8" name="Freeform 22"/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19" name="Freeform 23"/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520" name="Freeform 24"/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90521" name="Group 25"/>
          <p:cNvGrpSpPr>
            <a:grpSpLocks/>
          </p:cNvGrpSpPr>
          <p:nvPr/>
        </p:nvGrpSpPr>
        <p:grpSpPr bwMode="auto">
          <a:xfrm>
            <a:off x="76200" y="1371600"/>
            <a:ext cx="8315325" cy="4191000"/>
            <a:chOff x="48" y="864"/>
            <a:chExt cx="5238" cy="2640"/>
          </a:xfrm>
        </p:grpSpPr>
        <p:sp>
          <p:nvSpPr>
            <p:cNvPr id="490522" name="Rectangle 26"/>
            <p:cNvSpPr>
              <a:spLocks noChangeArrowheads="1"/>
            </p:cNvSpPr>
            <p:nvPr/>
          </p:nvSpPr>
          <p:spPr bwMode="auto">
            <a:xfrm>
              <a:off x="3016" y="864"/>
              <a:ext cx="2270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sz="3200" i="0"/>
                <a:t>returning the correct </a:t>
              </a:r>
              <a:br>
                <a:rPr lang="en-US" altLang="x-none" sz="3200" i="0"/>
              </a:br>
              <a:r>
                <a:rPr lang="en-US" altLang="x-none" sz="3200" i="0"/>
                <a:t>types of output</a:t>
              </a:r>
            </a:p>
          </p:txBody>
        </p:sp>
        <p:sp>
          <p:nvSpPr>
            <p:cNvPr id="490523" name="Oval 27"/>
            <p:cNvSpPr>
              <a:spLocks noChangeArrowheads="1"/>
            </p:cNvSpPr>
            <p:nvPr/>
          </p:nvSpPr>
          <p:spPr bwMode="auto">
            <a:xfrm>
              <a:off x="48" y="3264"/>
              <a:ext cx="384" cy="24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524" name="Oval 28"/>
            <p:cNvSpPr>
              <a:spLocks noChangeArrowheads="1"/>
            </p:cNvSpPr>
            <p:nvPr/>
          </p:nvSpPr>
          <p:spPr bwMode="auto">
            <a:xfrm>
              <a:off x="48" y="2448"/>
              <a:ext cx="384" cy="24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0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0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0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0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3" name="Picture 23" descr="02-25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4244975" cy="541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1523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3594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Typical Test Answer</a:t>
            </a:r>
          </a:p>
        </p:txBody>
      </p:sp>
      <p:sp>
        <p:nvSpPr>
          <p:cNvPr id="491524" name="Rectangle 4"/>
          <p:cNvSpPr>
            <a:spLocks noChangeArrowheads="1"/>
          </p:cNvSpPr>
          <p:nvPr/>
        </p:nvSpPr>
        <p:spPr bwMode="auto">
          <a:xfrm>
            <a:off x="5035550" y="990600"/>
            <a:ext cx="3346450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Combine solutions </a:t>
            </a:r>
            <a:br>
              <a:rPr lang="en-US" altLang="x-none" sz="3200" i="0"/>
            </a:br>
            <a:r>
              <a:rPr lang="en-US" altLang="x-none" sz="3200" i="0"/>
              <a:t>given by friends </a:t>
            </a:r>
            <a:br>
              <a:rPr lang="en-US" altLang="x-none" sz="3200" i="0"/>
            </a:br>
            <a:r>
              <a:rPr lang="en-US" altLang="x-none" sz="3200" i="0"/>
              <a:t>to construct </a:t>
            </a:r>
            <a:br>
              <a:rPr lang="en-US" altLang="x-none" sz="3200" i="0"/>
            </a:br>
            <a:r>
              <a:rPr lang="en-US" altLang="x-none" sz="3200" i="0"/>
              <a:t>your own solution.</a:t>
            </a:r>
          </a:p>
        </p:txBody>
      </p:sp>
      <p:grpSp>
        <p:nvGrpSpPr>
          <p:cNvPr id="491525" name="Group 5"/>
          <p:cNvGrpSpPr>
            <a:grpSpLocks/>
          </p:cNvGrpSpPr>
          <p:nvPr/>
        </p:nvGrpSpPr>
        <p:grpSpPr bwMode="auto">
          <a:xfrm>
            <a:off x="6019800" y="3581400"/>
            <a:ext cx="990600" cy="1371600"/>
            <a:chOff x="2065" y="1551"/>
            <a:chExt cx="1628" cy="1988"/>
          </a:xfrm>
        </p:grpSpPr>
        <p:sp>
          <p:nvSpPr>
            <p:cNvPr id="491526" name="Freeform 6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27" name="Freeform 7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28" name="Freeform 8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29" name="Freeform 9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0" name="Freeform 10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1" name="Freeform 11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2" name="Freeform 12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3" name="Freeform 13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4" name="Freeform 14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5" name="Freeform 15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6" name="Freeform 16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7" name="Freeform 17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8" name="Freeform 18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39" name="Freeform 19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40" name="Freeform 20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41" name="Freeform 21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42" name="Freeform 22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1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1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2589" name="Picture 45" descr="02-25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4244975" cy="541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2547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3594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Typical Test Answer</a:t>
            </a:r>
          </a:p>
        </p:txBody>
      </p:sp>
      <p:grpSp>
        <p:nvGrpSpPr>
          <p:cNvPr id="492548" name="Group 4"/>
          <p:cNvGrpSpPr>
            <a:grpSpLocks/>
          </p:cNvGrpSpPr>
          <p:nvPr/>
        </p:nvGrpSpPr>
        <p:grpSpPr bwMode="auto">
          <a:xfrm>
            <a:off x="6172200" y="4724400"/>
            <a:ext cx="990600" cy="1371600"/>
            <a:chOff x="2065" y="1551"/>
            <a:chExt cx="1628" cy="1988"/>
          </a:xfrm>
        </p:grpSpPr>
        <p:sp>
          <p:nvSpPr>
            <p:cNvPr id="492549" name="Freeform 5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0" name="Freeform 6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1" name="Freeform 7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2" name="Freeform 8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3" name="Freeform 9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4" name="Freeform 10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5" name="Freeform 11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6" name="Freeform 12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7" name="Freeform 13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8" name="Freeform 14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9" name="Freeform 15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0" name="Freeform 16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1" name="Freeform 17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2" name="Freeform 18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3" name="Freeform 19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4" name="Freeform 20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5" name="Freeform 21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92566" name="Rectangle 22"/>
          <p:cNvSpPr>
            <a:spLocks noChangeArrowheads="1"/>
          </p:cNvSpPr>
          <p:nvPr/>
        </p:nvSpPr>
        <p:spPr bwMode="auto">
          <a:xfrm>
            <a:off x="5029200" y="838200"/>
            <a:ext cx="34131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Return things </a:t>
            </a:r>
            <a:br>
              <a:rPr lang="en-US" altLang="x-none" sz="3200" i="0"/>
            </a:br>
            <a:r>
              <a:rPr lang="en-US" altLang="x-none" sz="3200" i="0"/>
              <a:t>of the correct types.</a:t>
            </a:r>
          </a:p>
        </p:txBody>
      </p:sp>
      <p:sp>
        <p:nvSpPr>
          <p:cNvPr id="492567" name="Oval 23"/>
          <p:cNvSpPr>
            <a:spLocks noChangeArrowheads="1"/>
          </p:cNvSpPr>
          <p:nvPr/>
        </p:nvSpPr>
        <p:spPr bwMode="auto">
          <a:xfrm>
            <a:off x="1752600" y="4648200"/>
            <a:ext cx="14478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grpSp>
        <p:nvGrpSpPr>
          <p:cNvPr id="492568" name="Group 24"/>
          <p:cNvGrpSpPr>
            <a:grpSpLocks/>
          </p:cNvGrpSpPr>
          <p:nvPr/>
        </p:nvGrpSpPr>
        <p:grpSpPr bwMode="auto">
          <a:xfrm>
            <a:off x="2209800" y="2362200"/>
            <a:ext cx="2057400" cy="1174750"/>
            <a:chOff x="1392" y="1488"/>
            <a:chExt cx="1296" cy="740"/>
          </a:xfrm>
        </p:grpSpPr>
        <p:sp>
          <p:nvSpPr>
            <p:cNvPr id="492569" name="Oval 25"/>
            <p:cNvSpPr>
              <a:spLocks noChangeArrowheads="1"/>
            </p:cNvSpPr>
            <p:nvPr/>
          </p:nvSpPr>
          <p:spPr bwMode="auto">
            <a:xfrm>
              <a:off x="1392" y="1920"/>
              <a:ext cx="384" cy="24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  <p:grpSp>
          <p:nvGrpSpPr>
            <p:cNvPr id="492570" name="Group 26"/>
            <p:cNvGrpSpPr>
              <a:grpSpLocks/>
            </p:cNvGrpSpPr>
            <p:nvPr/>
          </p:nvGrpSpPr>
          <p:grpSpPr bwMode="auto">
            <a:xfrm>
              <a:off x="1776" y="1488"/>
              <a:ext cx="912" cy="740"/>
              <a:chOff x="1776" y="1488"/>
              <a:chExt cx="912" cy="740"/>
            </a:xfrm>
          </p:grpSpPr>
          <p:sp>
            <p:nvSpPr>
              <p:cNvPr id="492571" name="Text Box 27"/>
              <p:cNvSpPr txBox="1">
                <a:spLocks noChangeArrowheads="1"/>
              </p:cNvSpPr>
              <p:nvPr/>
            </p:nvSpPr>
            <p:spPr bwMode="auto">
              <a:xfrm>
                <a:off x="1776" y="1632"/>
                <a:ext cx="823" cy="5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i="0">
                    <a:solidFill>
                      <a:schemeClr val="hlink"/>
                    </a:solidFill>
                  </a:rPr>
                  <a:t>Not an </a:t>
                </a:r>
                <a:br>
                  <a:rPr lang="en-US" altLang="x-none" i="0">
                    <a:solidFill>
                      <a:schemeClr val="hlink"/>
                    </a:solidFill>
                  </a:rPr>
                </a:br>
                <a:r>
                  <a:rPr lang="en-US" altLang="x-none" i="0">
                    <a:solidFill>
                      <a:schemeClr val="hlink"/>
                    </a:solidFill>
                  </a:rPr>
                  <a:t>element</a:t>
                </a:r>
              </a:p>
            </p:txBody>
          </p:sp>
          <p:sp>
            <p:nvSpPr>
              <p:cNvPr id="492572" name="Oval 28"/>
              <p:cNvSpPr>
                <a:spLocks noChangeArrowheads="1"/>
              </p:cNvSpPr>
              <p:nvPr/>
            </p:nvSpPr>
            <p:spPr bwMode="auto">
              <a:xfrm>
                <a:off x="1776" y="1488"/>
                <a:ext cx="912" cy="240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92573" name="Group 29"/>
          <p:cNvGrpSpPr>
            <a:grpSpLocks/>
          </p:cNvGrpSpPr>
          <p:nvPr/>
        </p:nvGrpSpPr>
        <p:grpSpPr bwMode="auto">
          <a:xfrm>
            <a:off x="6019800" y="1981200"/>
            <a:ext cx="1143000" cy="1219200"/>
            <a:chOff x="2641" y="1488"/>
            <a:chExt cx="2655" cy="2488"/>
          </a:xfrm>
        </p:grpSpPr>
        <p:grpSp>
          <p:nvGrpSpPr>
            <p:cNvPr id="492574" name="Group 30"/>
            <p:cNvGrpSpPr>
              <a:grpSpLocks/>
            </p:cNvGrpSpPr>
            <p:nvPr/>
          </p:nvGrpSpPr>
          <p:grpSpPr bwMode="auto">
            <a:xfrm>
              <a:off x="2641" y="1488"/>
              <a:ext cx="2496" cy="2436"/>
              <a:chOff x="2641" y="1488"/>
              <a:chExt cx="2496" cy="2436"/>
            </a:xfrm>
          </p:grpSpPr>
          <p:sp>
            <p:nvSpPr>
              <p:cNvPr id="492575" name="Freeform 31"/>
              <p:cNvSpPr>
                <a:spLocks/>
              </p:cNvSpPr>
              <p:nvPr/>
            </p:nvSpPr>
            <p:spPr bwMode="auto">
              <a:xfrm>
                <a:off x="3465" y="1900"/>
                <a:ext cx="434" cy="514"/>
              </a:xfrm>
              <a:custGeom>
                <a:avLst/>
                <a:gdLst>
                  <a:gd name="T0" fmla="*/ 132 w 434"/>
                  <a:gd name="T1" fmla="*/ 186 h 514"/>
                  <a:gd name="T2" fmla="*/ 157 w 434"/>
                  <a:gd name="T3" fmla="*/ 114 h 514"/>
                  <a:gd name="T4" fmla="*/ 189 w 434"/>
                  <a:gd name="T5" fmla="*/ 42 h 514"/>
                  <a:gd name="T6" fmla="*/ 236 w 434"/>
                  <a:gd name="T7" fmla="*/ 6 h 514"/>
                  <a:gd name="T8" fmla="*/ 302 w 434"/>
                  <a:gd name="T9" fmla="*/ 0 h 514"/>
                  <a:gd name="T10" fmla="*/ 355 w 434"/>
                  <a:gd name="T11" fmla="*/ 24 h 514"/>
                  <a:gd name="T12" fmla="*/ 393 w 434"/>
                  <a:gd name="T13" fmla="*/ 63 h 514"/>
                  <a:gd name="T14" fmla="*/ 421 w 434"/>
                  <a:gd name="T15" fmla="*/ 135 h 514"/>
                  <a:gd name="T16" fmla="*/ 434 w 434"/>
                  <a:gd name="T17" fmla="*/ 222 h 514"/>
                  <a:gd name="T18" fmla="*/ 434 w 434"/>
                  <a:gd name="T19" fmla="*/ 312 h 514"/>
                  <a:gd name="T20" fmla="*/ 412 w 434"/>
                  <a:gd name="T21" fmla="*/ 411 h 514"/>
                  <a:gd name="T22" fmla="*/ 355 w 434"/>
                  <a:gd name="T23" fmla="*/ 474 h 514"/>
                  <a:gd name="T24" fmla="*/ 299 w 434"/>
                  <a:gd name="T25" fmla="*/ 514 h 514"/>
                  <a:gd name="T26" fmla="*/ 245 w 434"/>
                  <a:gd name="T27" fmla="*/ 510 h 514"/>
                  <a:gd name="T28" fmla="*/ 198 w 434"/>
                  <a:gd name="T29" fmla="*/ 468 h 514"/>
                  <a:gd name="T30" fmla="*/ 157 w 434"/>
                  <a:gd name="T31" fmla="*/ 396 h 514"/>
                  <a:gd name="T32" fmla="*/ 129 w 434"/>
                  <a:gd name="T33" fmla="*/ 333 h 514"/>
                  <a:gd name="T34" fmla="*/ 129 w 434"/>
                  <a:gd name="T35" fmla="*/ 252 h 514"/>
                  <a:gd name="T36" fmla="*/ 0 w 434"/>
                  <a:gd name="T37" fmla="*/ 234 h 514"/>
                  <a:gd name="T38" fmla="*/ 16 w 434"/>
                  <a:gd name="T39" fmla="*/ 189 h 514"/>
                  <a:gd name="T40" fmla="*/ 132 w 434"/>
                  <a:gd name="T41" fmla="*/ 18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4" h="514">
                    <a:moveTo>
                      <a:pt x="132" y="186"/>
                    </a:moveTo>
                    <a:lnTo>
                      <a:pt x="157" y="114"/>
                    </a:lnTo>
                    <a:lnTo>
                      <a:pt x="189" y="42"/>
                    </a:lnTo>
                    <a:lnTo>
                      <a:pt x="236" y="6"/>
                    </a:lnTo>
                    <a:lnTo>
                      <a:pt x="302" y="0"/>
                    </a:lnTo>
                    <a:lnTo>
                      <a:pt x="355" y="24"/>
                    </a:lnTo>
                    <a:lnTo>
                      <a:pt x="393" y="63"/>
                    </a:lnTo>
                    <a:lnTo>
                      <a:pt x="421" y="135"/>
                    </a:lnTo>
                    <a:lnTo>
                      <a:pt x="434" y="222"/>
                    </a:lnTo>
                    <a:lnTo>
                      <a:pt x="434" y="312"/>
                    </a:lnTo>
                    <a:lnTo>
                      <a:pt x="412" y="411"/>
                    </a:lnTo>
                    <a:lnTo>
                      <a:pt x="355" y="474"/>
                    </a:lnTo>
                    <a:lnTo>
                      <a:pt x="299" y="514"/>
                    </a:lnTo>
                    <a:lnTo>
                      <a:pt x="245" y="510"/>
                    </a:lnTo>
                    <a:lnTo>
                      <a:pt x="198" y="468"/>
                    </a:lnTo>
                    <a:lnTo>
                      <a:pt x="157" y="396"/>
                    </a:lnTo>
                    <a:lnTo>
                      <a:pt x="129" y="333"/>
                    </a:lnTo>
                    <a:lnTo>
                      <a:pt x="129" y="252"/>
                    </a:lnTo>
                    <a:lnTo>
                      <a:pt x="0" y="234"/>
                    </a:lnTo>
                    <a:lnTo>
                      <a:pt x="16" y="189"/>
                    </a:lnTo>
                    <a:lnTo>
                      <a:pt x="132" y="18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76" name="Freeform 32"/>
              <p:cNvSpPr>
                <a:spLocks/>
              </p:cNvSpPr>
              <p:nvPr/>
            </p:nvSpPr>
            <p:spPr bwMode="auto">
              <a:xfrm>
                <a:off x="3752" y="1488"/>
                <a:ext cx="566" cy="1154"/>
              </a:xfrm>
              <a:custGeom>
                <a:avLst/>
                <a:gdLst>
                  <a:gd name="T0" fmla="*/ 13 w 566"/>
                  <a:gd name="T1" fmla="*/ 1145 h 1154"/>
                  <a:gd name="T2" fmla="*/ 0 w 566"/>
                  <a:gd name="T3" fmla="*/ 1088 h 1154"/>
                  <a:gd name="T4" fmla="*/ 31 w 566"/>
                  <a:gd name="T5" fmla="*/ 1042 h 1154"/>
                  <a:gd name="T6" fmla="*/ 134 w 566"/>
                  <a:gd name="T7" fmla="*/ 988 h 1154"/>
                  <a:gd name="T8" fmla="*/ 226 w 566"/>
                  <a:gd name="T9" fmla="*/ 927 h 1154"/>
                  <a:gd name="T10" fmla="*/ 313 w 566"/>
                  <a:gd name="T11" fmla="*/ 827 h 1154"/>
                  <a:gd name="T12" fmla="*/ 432 w 566"/>
                  <a:gd name="T13" fmla="*/ 689 h 1154"/>
                  <a:gd name="T14" fmla="*/ 463 w 566"/>
                  <a:gd name="T15" fmla="*/ 634 h 1154"/>
                  <a:gd name="T16" fmla="*/ 479 w 566"/>
                  <a:gd name="T17" fmla="*/ 580 h 1154"/>
                  <a:gd name="T18" fmla="*/ 472 w 566"/>
                  <a:gd name="T19" fmla="*/ 526 h 1154"/>
                  <a:gd name="T20" fmla="*/ 444 w 566"/>
                  <a:gd name="T21" fmla="*/ 426 h 1154"/>
                  <a:gd name="T22" fmla="*/ 376 w 566"/>
                  <a:gd name="T23" fmla="*/ 299 h 1154"/>
                  <a:gd name="T24" fmla="*/ 301 w 566"/>
                  <a:gd name="T25" fmla="*/ 229 h 1154"/>
                  <a:gd name="T26" fmla="*/ 235 w 566"/>
                  <a:gd name="T27" fmla="*/ 190 h 1154"/>
                  <a:gd name="T28" fmla="*/ 181 w 566"/>
                  <a:gd name="T29" fmla="*/ 184 h 1154"/>
                  <a:gd name="T30" fmla="*/ 153 w 566"/>
                  <a:gd name="T31" fmla="*/ 190 h 1154"/>
                  <a:gd name="T32" fmla="*/ 150 w 566"/>
                  <a:gd name="T33" fmla="*/ 163 h 1154"/>
                  <a:gd name="T34" fmla="*/ 215 w 566"/>
                  <a:gd name="T35" fmla="*/ 154 h 1154"/>
                  <a:gd name="T36" fmla="*/ 291 w 566"/>
                  <a:gd name="T37" fmla="*/ 154 h 1154"/>
                  <a:gd name="T38" fmla="*/ 238 w 566"/>
                  <a:gd name="T39" fmla="*/ 93 h 1154"/>
                  <a:gd name="T40" fmla="*/ 206 w 566"/>
                  <a:gd name="T41" fmla="*/ 45 h 1154"/>
                  <a:gd name="T42" fmla="*/ 229 w 566"/>
                  <a:gd name="T43" fmla="*/ 27 h 1154"/>
                  <a:gd name="T44" fmla="*/ 313 w 566"/>
                  <a:gd name="T45" fmla="*/ 109 h 1154"/>
                  <a:gd name="T46" fmla="*/ 329 w 566"/>
                  <a:gd name="T47" fmla="*/ 121 h 1154"/>
                  <a:gd name="T48" fmla="*/ 313 w 566"/>
                  <a:gd name="T49" fmla="*/ 57 h 1154"/>
                  <a:gd name="T50" fmla="*/ 301 w 566"/>
                  <a:gd name="T51" fmla="*/ 9 h 1154"/>
                  <a:gd name="T52" fmla="*/ 313 w 566"/>
                  <a:gd name="T53" fmla="*/ 0 h 1154"/>
                  <a:gd name="T54" fmla="*/ 341 w 566"/>
                  <a:gd name="T55" fmla="*/ 9 h 1154"/>
                  <a:gd name="T56" fmla="*/ 366 w 566"/>
                  <a:gd name="T57" fmla="*/ 121 h 1154"/>
                  <a:gd name="T58" fmla="*/ 379 w 566"/>
                  <a:gd name="T59" fmla="*/ 118 h 1154"/>
                  <a:gd name="T60" fmla="*/ 379 w 566"/>
                  <a:gd name="T61" fmla="*/ 30 h 1154"/>
                  <a:gd name="T62" fmla="*/ 404 w 566"/>
                  <a:gd name="T63" fmla="*/ 21 h 1154"/>
                  <a:gd name="T64" fmla="*/ 422 w 566"/>
                  <a:gd name="T65" fmla="*/ 36 h 1154"/>
                  <a:gd name="T66" fmla="*/ 413 w 566"/>
                  <a:gd name="T67" fmla="*/ 154 h 1154"/>
                  <a:gd name="T68" fmla="*/ 407 w 566"/>
                  <a:gd name="T69" fmla="*/ 202 h 1154"/>
                  <a:gd name="T70" fmla="*/ 422 w 566"/>
                  <a:gd name="T71" fmla="*/ 299 h 1154"/>
                  <a:gd name="T72" fmla="*/ 472 w 566"/>
                  <a:gd name="T73" fmla="*/ 402 h 1154"/>
                  <a:gd name="T74" fmla="*/ 525 w 566"/>
                  <a:gd name="T75" fmla="*/ 520 h 1154"/>
                  <a:gd name="T76" fmla="*/ 566 w 566"/>
                  <a:gd name="T77" fmla="*/ 607 h 1154"/>
                  <a:gd name="T78" fmla="*/ 563 w 566"/>
                  <a:gd name="T79" fmla="*/ 652 h 1154"/>
                  <a:gd name="T80" fmla="*/ 488 w 566"/>
                  <a:gd name="T81" fmla="*/ 734 h 1154"/>
                  <a:gd name="T82" fmla="*/ 385 w 566"/>
                  <a:gd name="T83" fmla="*/ 836 h 1154"/>
                  <a:gd name="T84" fmla="*/ 301 w 566"/>
                  <a:gd name="T85" fmla="*/ 937 h 1154"/>
                  <a:gd name="T86" fmla="*/ 197 w 566"/>
                  <a:gd name="T87" fmla="*/ 1070 h 1154"/>
                  <a:gd name="T88" fmla="*/ 112 w 566"/>
                  <a:gd name="T89" fmla="*/ 1136 h 1154"/>
                  <a:gd name="T90" fmla="*/ 47 w 566"/>
                  <a:gd name="T91" fmla="*/ 1154 h 1154"/>
                  <a:gd name="T92" fmla="*/ 13 w 566"/>
                  <a:gd name="T93" fmla="*/ 114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6" h="1154">
                    <a:moveTo>
                      <a:pt x="13" y="1145"/>
                    </a:moveTo>
                    <a:lnTo>
                      <a:pt x="0" y="1088"/>
                    </a:lnTo>
                    <a:lnTo>
                      <a:pt x="31" y="1042"/>
                    </a:lnTo>
                    <a:lnTo>
                      <a:pt x="134" y="988"/>
                    </a:lnTo>
                    <a:lnTo>
                      <a:pt x="226" y="927"/>
                    </a:lnTo>
                    <a:lnTo>
                      <a:pt x="313" y="827"/>
                    </a:lnTo>
                    <a:lnTo>
                      <a:pt x="432" y="689"/>
                    </a:lnTo>
                    <a:lnTo>
                      <a:pt x="463" y="634"/>
                    </a:lnTo>
                    <a:lnTo>
                      <a:pt x="479" y="580"/>
                    </a:lnTo>
                    <a:lnTo>
                      <a:pt x="472" y="526"/>
                    </a:lnTo>
                    <a:lnTo>
                      <a:pt x="444" y="426"/>
                    </a:lnTo>
                    <a:lnTo>
                      <a:pt x="376" y="299"/>
                    </a:lnTo>
                    <a:lnTo>
                      <a:pt x="301" y="229"/>
                    </a:lnTo>
                    <a:lnTo>
                      <a:pt x="235" y="190"/>
                    </a:lnTo>
                    <a:lnTo>
                      <a:pt x="181" y="184"/>
                    </a:lnTo>
                    <a:lnTo>
                      <a:pt x="153" y="190"/>
                    </a:lnTo>
                    <a:lnTo>
                      <a:pt x="150" y="163"/>
                    </a:lnTo>
                    <a:lnTo>
                      <a:pt x="215" y="154"/>
                    </a:lnTo>
                    <a:lnTo>
                      <a:pt x="291" y="154"/>
                    </a:lnTo>
                    <a:lnTo>
                      <a:pt x="238" y="93"/>
                    </a:lnTo>
                    <a:lnTo>
                      <a:pt x="206" y="45"/>
                    </a:lnTo>
                    <a:lnTo>
                      <a:pt x="229" y="27"/>
                    </a:lnTo>
                    <a:lnTo>
                      <a:pt x="313" y="109"/>
                    </a:lnTo>
                    <a:lnTo>
                      <a:pt x="329" y="121"/>
                    </a:lnTo>
                    <a:lnTo>
                      <a:pt x="313" y="57"/>
                    </a:lnTo>
                    <a:lnTo>
                      <a:pt x="301" y="9"/>
                    </a:lnTo>
                    <a:lnTo>
                      <a:pt x="313" y="0"/>
                    </a:lnTo>
                    <a:lnTo>
                      <a:pt x="341" y="9"/>
                    </a:lnTo>
                    <a:lnTo>
                      <a:pt x="366" y="121"/>
                    </a:lnTo>
                    <a:lnTo>
                      <a:pt x="379" y="118"/>
                    </a:lnTo>
                    <a:lnTo>
                      <a:pt x="379" y="30"/>
                    </a:lnTo>
                    <a:lnTo>
                      <a:pt x="404" y="21"/>
                    </a:lnTo>
                    <a:lnTo>
                      <a:pt x="422" y="36"/>
                    </a:lnTo>
                    <a:lnTo>
                      <a:pt x="413" y="154"/>
                    </a:lnTo>
                    <a:lnTo>
                      <a:pt x="407" y="202"/>
                    </a:lnTo>
                    <a:lnTo>
                      <a:pt x="422" y="299"/>
                    </a:lnTo>
                    <a:lnTo>
                      <a:pt x="472" y="402"/>
                    </a:lnTo>
                    <a:lnTo>
                      <a:pt x="525" y="520"/>
                    </a:lnTo>
                    <a:lnTo>
                      <a:pt x="566" y="607"/>
                    </a:lnTo>
                    <a:lnTo>
                      <a:pt x="563" y="652"/>
                    </a:lnTo>
                    <a:lnTo>
                      <a:pt x="488" y="734"/>
                    </a:lnTo>
                    <a:lnTo>
                      <a:pt x="385" y="836"/>
                    </a:lnTo>
                    <a:lnTo>
                      <a:pt x="301" y="937"/>
                    </a:lnTo>
                    <a:lnTo>
                      <a:pt x="197" y="1070"/>
                    </a:lnTo>
                    <a:lnTo>
                      <a:pt x="112" y="1136"/>
                    </a:lnTo>
                    <a:lnTo>
                      <a:pt x="47" y="1154"/>
                    </a:lnTo>
                    <a:lnTo>
                      <a:pt x="13" y="1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77" name="Freeform 33"/>
              <p:cNvSpPr>
                <a:spLocks/>
              </p:cNvSpPr>
              <p:nvPr/>
            </p:nvSpPr>
            <p:spPr bwMode="auto">
              <a:xfrm>
                <a:off x="2641" y="2564"/>
                <a:ext cx="1037" cy="581"/>
              </a:xfrm>
              <a:custGeom>
                <a:avLst/>
                <a:gdLst>
                  <a:gd name="T0" fmla="*/ 210 w 1037"/>
                  <a:gd name="T1" fmla="*/ 468 h 581"/>
                  <a:gd name="T2" fmla="*/ 361 w 1037"/>
                  <a:gd name="T3" fmla="*/ 462 h 581"/>
                  <a:gd name="T4" fmla="*/ 498 w 1037"/>
                  <a:gd name="T5" fmla="*/ 444 h 581"/>
                  <a:gd name="T6" fmla="*/ 583 w 1037"/>
                  <a:gd name="T7" fmla="*/ 423 h 581"/>
                  <a:gd name="T8" fmla="*/ 705 w 1037"/>
                  <a:gd name="T9" fmla="*/ 354 h 581"/>
                  <a:gd name="T10" fmla="*/ 792 w 1037"/>
                  <a:gd name="T11" fmla="*/ 288 h 581"/>
                  <a:gd name="T12" fmla="*/ 906 w 1037"/>
                  <a:gd name="T13" fmla="*/ 207 h 581"/>
                  <a:gd name="T14" fmla="*/ 959 w 1037"/>
                  <a:gd name="T15" fmla="*/ 156 h 581"/>
                  <a:gd name="T16" fmla="*/ 1000 w 1037"/>
                  <a:gd name="T17" fmla="*/ 120 h 581"/>
                  <a:gd name="T18" fmla="*/ 1037 w 1037"/>
                  <a:gd name="T19" fmla="*/ 81 h 581"/>
                  <a:gd name="T20" fmla="*/ 1037 w 1037"/>
                  <a:gd name="T21" fmla="*/ 39 h 581"/>
                  <a:gd name="T22" fmla="*/ 996 w 1037"/>
                  <a:gd name="T23" fmla="*/ 0 h 581"/>
                  <a:gd name="T24" fmla="*/ 971 w 1037"/>
                  <a:gd name="T25" fmla="*/ 9 h 581"/>
                  <a:gd name="T26" fmla="*/ 903 w 1037"/>
                  <a:gd name="T27" fmla="*/ 90 h 581"/>
                  <a:gd name="T28" fmla="*/ 828 w 1037"/>
                  <a:gd name="T29" fmla="*/ 183 h 581"/>
                  <a:gd name="T30" fmla="*/ 752 w 1037"/>
                  <a:gd name="T31" fmla="*/ 270 h 581"/>
                  <a:gd name="T32" fmla="*/ 642 w 1037"/>
                  <a:gd name="T33" fmla="*/ 342 h 581"/>
                  <a:gd name="T34" fmla="*/ 548 w 1037"/>
                  <a:gd name="T35" fmla="*/ 390 h 581"/>
                  <a:gd name="T36" fmla="*/ 445 w 1037"/>
                  <a:gd name="T37" fmla="*/ 414 h 581"/>
                  <a:gd name="T38" fmla="*/ 301 w 1037"/>
                  <a:gd name="T39" fmla="*/ 417 h 581"/>
                  <a:gd name="T40" fmla="*/ 216 w 1037"/>
                  <a:gd name="T41" fmla="*/ 417 h 581"/>
                  <a:gd name="T42" fmla="*/ 144 w 1037"/>
                  <a:gd name="T43" fmla="*/ 363 h 581"/>
                  <a:gd name="T44" fmla="*/ 125 w 1037"/>
                  <a:gd name="T45" fmla="*/ 327 h 581"/>
                  <a:gd name="T46" fmla="*/ 94 w 1037"/>
                  <a:gd name="T47" fmla="*/ 327 h 581"/>
                  <a:gd name="T48" fmla="*/ 116 w 1037"/>
                  <a:gd name="T49" fmla="*/ 372 h 581"/>
                  <a:gd name="T50" fmla="*/ 150 w 1037"/>
                  <a:gd name="T51" fmla="*/ 414 h 581"/>
                  <a:gd name="T52" fmla="*/ 66 w 1037"/>
                  <a:gd name="T53" fmla="*/ 396 h 581"/>
                  <a:gd name="T54" fmla="*/ 3 w 1037"/>
                  <a:gd name="T55" fmla="*/ 387 h 581"/>
                  <a:gd name="T56" fmla="*/ 3 w 1037"/>
                  <a:gd name="T57" fmla="*/ 405 h 581"/>
                  <a:gd name="T58" fmla="*/ 59 w 1037"/>
                  <a:gd name="T59" fmla="*/ 417 h 581"/>
                  <a:gd name="T60" fmla="*/ 97 w 1037"/>
                  <a:gd name="T61" fmla="*/ 441 h 581"/>
                  <a:gd name="T62" fmla="*/ 131 w 1037"/>
                  <a:gd name="T63" fmla="*/ 444 h 581"/>
                  <a:gd name="T64" fmla="*/ 78 w 1037"/>
                  <a:gd name="T65" fmla="*/ 462 h 581"/>
                  <a:gd name="T66" fmla="*/ 0 w 1037"/>
                  <a:gd name="T67" fmla="*/ 481 h 581"/>
                  <a:gd name="T68" fmla="*/ 3 w 1037"/>
                  <a:gd name="T69" fmla="*/ 499 h 581"/>
                  <a:gd name="T70" fmla="*/ 28 w 1037"/>
                  <a:gd name="T71" fmla="*/ 505 h 581"/>
                  <a:gd name="T72" fmla="*/ 103 w 1037"/>
                  <a:gd name="T73" fmla="*/ 481 h 581"/>
                  <a:gd name="T74" fmla="*/ 150 w 1037"/>
                  <a:gd name="T75" fmla="*/ 477 h 581"/>
                  <a:gd name="T76" fmla="*/ 122 w 1037"/>
                  <a:gd name="T77" fmla="*/ 505 h 581"/>
                  <a:gd name="T78" fmla="*/ 78 w 1037"/>
                  <a:gd name="T79" fmla="*/ 550 h 581"/>
                  <a:gd name="T80" fmla="*/ 59 w 1037"/>
                  <a:gd name="T81" fmla="*/ 562 h 581"/>
                  <a:gd name="T82" fmla="*/ 75 w 1037"/>
                  <a:gd name="T83" fmla="*/ 581 h 581"/>
                  <a:gd name="T84" fmla="*/ 113 w 1037"/>
                  <a:gd name="T85" fmla="*/ 559 h 581"/>
                  <a:gd name="T86" fmla="*/ 163 w 1037"/>
                  <a:gd name="T87" fmla="*/ 514 h 581"/>
                  <a:gd name="T88" fmla="*/ 210 w 1037"/>
                  <a:gd name="T89" fmla="*/ 468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37" h="581">
                    <a:moveTo>
                      <a:pt x="210" y="468"/>
                    </a:moveTo>
                    <a:lnTo>
                      <a:pt x="361" y="462"/>
                    </a:lnTo>
                    <a:lnTo>
                      <a:pt x="498" y="444"/>
                    </a:lnTo>
                    <a:lnTo>
                      <a:pt x="583" y="423"/>
                    </a:lnTo>
                    <a:lnTo>
                      <a:pt x="705" y="354"/>
                    </a:lnTo>
                    <a:lnTo>
                      <a:pt x="792" y="288"/>
                    </a:lnTo>
                    <a:lnTo>
                      <a:pt x="906" y="207"/>
                    </a:lnTo>
                    <a:lnTo>
                      <a:pt x="959" y="156"/>
                    </a:lnTo>
                    <a:lnTo>
                      <a:pt x="1000" y="120"/>
                    </a:lnTo>
                    <a:lnTo>
                      <a:pt x="1037" y="81"/>
                    </a:lnTo>
                    <a:lnTo>
                      <a:pt x="1037" y="39"/>
                    </a:lnTo>
                    <a:lnTo>
                      <a:pt x="996" y="0"/>
                    </a:lnTo>
                    <a:lnTo>
                      <a:pt x="971" y="9"/>
                    </a:lnTo>
                    <a:lnTo>
                      <a:pt x="903" y="90"/>
                    </a:lnTo>
                    <a:lnTo>
                      <a:pt x="828" y="183"/>
                    </a:lnTo>
                    <a:lnTo>
                      <a:pt x="752" y="270"/>
                    </a:lnTo>
                    <a:lnTo>
                      <a:pt x="642" y="342"/>
                    </a:lnTo>
                    <a:lnTo>
                      <a:pt x="548" y="390"/>
                    </a:lnTo>
                    <a:lnTo>
                      <a:pt x="445" y="414"/>
                    </a:lnTo>
                    <a:lnTo>
                      <a:pt x="301" y="417"/>
                    </a:lnTo>
                    <a:lnTo>
                      <a:pt x="216" y="417"/>
                    </a:lnTo>
                    <a:lnTo>
                      <a:pt x="144" y="363"/>
                    </a:lnTo>
                    <a:lnTo>
                      <a:pt x="125" y="327"/>
                    </a:lnTo>
                    <a:lnTo>
                      <a:pt x="94" y="327"/>
                    </a:lnTo>
                    <a:lnTo>
                      <a:pt x="116" y="372"/>
                    </a:lnTo>
                    <a:lnTo>
                      <a:pt x="150" y="414"/>
                    </a:lnTo>
                    <a:lnTo>
                      <a:pt x="66" y="396"/>
                    </a:lnTo>
                    <a:lnTo>
                      <a:pt x="3" y="387"/>
                    </a:lnTo>
                    <a:lnTo>
                      <a:pt x="3" y="405"/>
                    </a:lnTo>
                    <a:lnTo>
                      <a:pt x="59" y="417"/>
                    </a:lnTo>
                    <a:lnTo>
                      <a:pt x="97" y="441"/>
                    </a:lnTo>
                    <a:lnTo>
                      <a:pt x="131" y="444"/>
                    </a:lnTo>
                    <a:lnTo>
                      <a:pt x="78" y="462"/>
                    </a:lnTo>
                    <a:lnTo>
                      <a:pt x="0" y="481"/>
                    </a:lnTo>
                    <a:lnTo>
                      <a:pt x="3" y="499"/>
                    </a:lnTo>
                    <a:lnTo>
                      <a:pt x="28" y="505"/>
                    </a:lnTo>
                    <a:lnTo>
                      <a:pt x="103" y="481"/>
                    </a:lnTo>
                    <a:lnTo>
                      <a:pt x="150" y="477"/>
                    </a:lnTo>
                    <a:lnTo>
                      <a:pt x="122" y="505"/>
                    </a:lnTo>
                    <a:lnTo>
                      <a:pt x="78" y="550"/>
                    </a:lnTo>
                    <a:lnTo>
                      <a:pt x="59" y="562"/>
                    </a:lnTo>
                    <a:lnTo>
                      <a:pt x="75" y="581"/>
                    </a:lnTo>
                    <a:lnTo>
                      <a:pt x="113" y="559"/>
                    </a:lnTo>
                    <a:lnTo>
                      <a:pt x="163" y="514"/>
                    </a:lnTo>
                    <a:lnTo>
                      <a:pt x="210" y="46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78" name="Freeform 34"/>
              <p:cNvSpPr>
                <a:spLocks/>
              </p:cNvSpPr>
              <p:nvPr/>
            </p:nvSpPr>
            <p:spPr bwMode="auto">
              <a:xfrm>
                <a:off x="3596" y="2504"/>
                <a:ext cx="608" cy="800"/>
              </a:xfrm>
              <a:custGeom>
                <a:avLst/>
                <a:gdLst>
                  <a:gd name="T0" fmla="*/ 38 w 608"/>
                  <a:gd name="T1" fmla="*/ 90 h 800"/>
                  <a:gd name="T2" fmla="*/ 63 w 608"/>
                  <a:gd name="T3" fmla="*/ 27 h 800"/>
                  <a:gd name="T4" fmla="*/ 104 w 608"/>
                  <a:gd name="T5" fmla="*/ 0 h 800"/>
                  <a:gd name="T6" fmla="*/ 141 w 608"/>
                  <a:gd name="T7" fmla="*/ 0 h 800"/>
                  <a:gd name="T8" fmla="*/ 179 w 608"/>
                  <a:gd name="T9" fmla="*/ 18 h 800"/>
                  <a:gd name="T10" fmla="*/ 216 w 608"/>
                  <a:gd name="T11" fmla="*/ 54 h 800"/>
                  <a:gd name="T12" fmla="*/ 235 w 608"/>
                  <a:gd name="T13" fmla="*/ 117 h 800"/>
                  <a:gd name="T14" fmla="*/ 245 w 608"/>
                  <a:gd name="T15" fmla="*/ 180 h 800"/>
                  <a:gd name="T16" fmla="*/ 263 w 608"/>
                  <a:gd name="T17" fmla="*/ 243 h 800"/>
                  <a:gd name="T18" fmla="*/ 298 w 608"/>
                  <a:gd name="T19" fmla="*/ 312 h 800"/>
                  <a:gd name="T20" fmla="*/ 357 w 608"/>
                  <a:gd name="T21" fmla="*/ 384 h 800"/>
                  <a:gd name="T22" fmla="*/ 415 w 608"/>
                  <a:gd name="T23" fmla="*/ 432 h 800"/>
                  <a:gd name="T24" fmla="*/ 499 w 608"/>
                  <a:gd name="T25" fmla="*/ 468 h 800"/>
                  <a:gd name="T26" fmla="*/ 571 w 608"/>
                  <a:gd name="T27" fmla="*/ 522 h 800"/>
                  <a:gd name="T28" fmla="*/ 608 w 608"/>
                  <a:gd name="T29" fmla="*/ 577 h 800"/>
                  <a:gd name="T30" fmla="*/ 602 w 608"/>
                  <a:gd name="T31" fmla="*/ 622 h 800"/>
                  <a:gd name="T32" fmla="*/ 593 w 608"/>
                  <a:gd name="T33" fmla="*/ 676 h 800"/>
                  <a:gd name="T34" fmla="*/ 565 w 608"/>
                  <a:gd name="T35" fmla="*/ 712 h 800"/>
                  <a:gd name="T36" fmla="*/ 518 w 608"/>
                  <a:gd name="T37" fmla="*/ 757 h 800"/>
                  <a:gd name="T38" fmla="*/ 449 w 608"/>
                  <a:gd name="T39" fmla="*/ 790 h 800"/>
                  <a:gd name="T40" fmla="*/ 396 w 608"/>
                  <a:gd name="T41" fmla="*/ 800 h 800"/>
                  <a:gd name="T42" fmla="*/ 320 w 608"/>
                  <a:gd name="T43" fmla="*/ 784 h 800"/>
                  <a:gd name="T44" fmla="*/ 251 w 608"/>
                  <a:gd name="T45" fmla="*/ 748 h 800"/>
                  <a:gd name="T46" fmla="*/ 179 w 608"/>
                  <a:gd name="T47" fmla="*/ 694 h 800"/>
                  <a:gd name="T48" fmla="*/ 129 w 608"/>
                  <a:gd name="T49" fmla="*/ 631 h 800"/>
                  <a:gd name="T50" fmla="*/ 82 w 608"/>
                  <a:gd name="T51" fmla="*/ 550 h 800"/>
                  <a:gd name="T52" fmla="*/ 44 w 608"/>
                  <a:gd name="T53" fmla="*/ 456 h 800"/>
                  <a:gd name="T54" fmla="*/ 19 w 608"/>
                  <a:gd name="T55" fmla="*/ 375 h 800"/>
                  <a:gd name="T56" fmla="*/ 7 w 608"/>
                  <a:gd name="T57" fmla="*/ 297 h 800"/>
                  <a:gd name="T58" fmla="*/ 0 w 608"/>
                  <a:gd name="T59" fmla="*/ 189 h 800"/>
                  <a:gd name="T60" fmla="*/ 19 w 608"/>
                  <a:gd name="T61" fmla="*/ 117 h 800"/>
                  <a:gd name="T62" fmla="*/ 38 w 608"/>
                  <a:gd name="T63" fmla="*/ 90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8" h="800">
                    <a:moveTo>
                      <a:pt x="38" y="90"/>
                    </a:moveTo>
                    <a:lnTo>
                      <a:pt x="63" y="27"/>
                    </a:lnTo>
                    <a:lnTo>
                      <a:pt x="104" y="0"/>
                    </a:lnTo>
                    <a:lnTo>
                      <a:pt x="141" y="0"/>
                    </a:lnTo>
                    <a:lnTo>
                      <a:pt x="179" y="18"/>
                    </a:lnTo>
                    <a:lnTo>
                      <a:pt x="216" y="54"/>
                    </a:lnTo>
                    <a:lnTo>
                      <a:pt x="235" y="117"/>
                    </a:lnTo>
                    <a:lnTo>
                      <a:pt x="245" y="180"/>
                    </a:lnTo>
                    <a:lnTo>
                      <a:pt x="263" y="243"/>
                    </a:lnTo>
                    <a:lnTo>
                      <a:pt x="298" y="312"/>
                    </a:lnTo>
                    <a:lnTo>
                      <a:pt x="357" y="384"/>
                    </a:lnTo>
                    <a:lnTo>
                      <a:pt x="415" y="432"/>
                    </a:lnTo>
                    <a:lnTo>
                      <a:pt x="499" y="468"/>
                    </a:lnTo>
                    <a:lnTo>
                      <a:pt x="571" y="522"/>
                    </a:lnTo>
                    <a:lnTo>
                      <a:pt x="608" y="577"/>
                    </a:lnTo>
                    <a:lnTo>
                      <a:pt x="602" y="622"/>
                    </a:lnTo>
                    <a:lnTo>
                      <a:pt x="593" y="676"/>
                    </a:lnTo>
                    <a:lnTo>
                      <a:pt x="565" y="712"/>
                    </a:lnTo>
                    <a:lnTo>
                      <a:pt x="518" y="757"/>
                    </a:lnTo>
                    <a:lnTo>
                      <a:pt x="449" y="790"/>
                    </a:lnTo>
                    <a:lnTo>
                      <a:pt x="396" y="800"/>
                    </a:lnTo>
                    <a:lnTo>
                      <a:pt x="320" y="784"/>
                    </a:lnTo>
                    <a:lnTo>
                      <a:pt x="251" y="748"/>
                    </a:lnTo>
                    <a:lnTo>
                      <a:pt x="179" y="694"/>
                    </a:lnTo>
                    <a:lnTo>
                      <a:pt x="129" y="631"/>
                    </a:lnTo>
                    <a:lnTo>
                      <a:pt x="82" y="550"/>
                    </a:lnTo>
                    <a:lnTo>
                      <a:pt x="44" y="456"/>
                    </a:lnTo>
                    <a:lnTo>
                      <a:pt x="19" y="375"/>
                    </a:lnTo>
                    <a:lnTo>
                      <a:pt x="7" y="297"/>
                    </a:lnTo>
                    <a:lnTo>
                      <a:pt x="0" y="189"/>
                    </a:lnTo>
                    <a:lnTo>
                      <a:pt x="19" y="117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79" name="Freeform 35"/>
              <p:cNvSpPr>
                <a:spLocks/>
              </p:cNvSpPr>
              <p:nvPr/>
            </p:nvSpPr>
            <p:spPr bwMode="auto">
              <a:xfrm>
                <a:off x="4094" y="2846"/>
                <a:ext cx="1043" cy="726"/>
              </a:xfrm>
              <a:custGeom>
                <a:avLst/>
                <a:gdLst>
                  <a:gd name="T0" fmla="*/ 116 w 1043"/>
                  <a:gd name="T1" fmla="*/ 230 h 726"/>
                  <a:gd name="T2" fmla="*/ 216 w 1043"/>
                  <a:gd name="T3" fmla="*/ 147 h 726"/>
                  <a:gd name="T4" fmla="*/ 338 w 1043"/>
                  <a:gd name="T5" fmla="*/ 72 h 726"/>
                  <a:gd name="T6" fmla="*/ 417 w 1043"/>
                  <a:gd name="T7" fmla="*/ 27 h 726"/>
                  <a:gd name="T8" fmla="*/ 479 w 1043"/>
                  <a:gd name="T9" fmla="*/ 12 h 726"/>
                  <a:gd name="T10" fmla="*/ 529 w 1043"/>
                  <a:gd name="T11" fmla="*/ 0 h 726"/>
                  <a:gd name="T12" fmla="*/ 573 w 1043"/>
                  <a:gd name="T13" fmla="*/ 18 h 726"/>
                  <a:gd name="T14" fmla="*/ 601 w 1043"/>
                  <a:gd name="T15" fmla="*/ 75 h 726"/>
                  <a:gd name="T16" fmla="*/ 620 w 1043"/>
                  <a:gd name="T17" fmla="*/ 230 h 726"/>
                  <a:gd name="T18" fmla="*/ 620 w 1043"/>
                  <a:gd name="T19" fmla="*/ 416 h 726"/>
                  <a:gd name="T20" fmla="*/ 620 w 1043"/>
                  <a:gd name="T21" fmla="*/ 536 h 726"/>
                  <a:gd name="T22" fmla="*/ 642 w 1043"/>
                  <a:gd name="T23" fmla="*/ 609 h 726"/>
                  <a:gd name="T24" fmla="*/ 686 w 1043"/>
                  <a:gd name="T25" fmla="*/ 597 h 726"/>
                  <a:gd name="T26" fmla="*/ 717 w 1043"/>
                  <a:gd name="T27" fmla="*/ 552 h 726"/>
                  <a:gd name="T28" fmla="*/ 779 w 1043"/>
                  <a:gd name="T29" fmla="*/ 500 h 726"/>
                  <a:gd name="T30" fmla="*/ 876 w 1043"/>
                  <a:gd name="T31" fmla="*/ 470 h 726"/>
                  <a:gd name="T32" fmla="*/ 943 w 1043"/>
                  <a:gd name="T33" fmla="*/ 470 h 726"/>
                  <a:gd name="T34" fmla="*/ 1043 w 1043"/>
                  <a:gd name="T35" fmla="*/ 488 h 726"/>
                  <a:gd name="T36" fmla="*/ 1037 w 1043"/>
                  <a:gd name="T37" fmla="*/ 524 h 726"/>
                  <a:gd name="T38" fmla="*/ 1015 w 1043"/>
                  <a:gd name="T39" fmla="*/ 555 h 726"/>
                  <a:gd name="T40" fmla="*/ 981 w 1043"/>
                  <a:gd name="T41" fmla="*/ 561 h 726"/>
                  <a:gd name="T42" fmla="*/ 943 w 1043"/>
                  <a:gd name="T43" fmla="*/ 542 h 726"/>
                  <a:gd name="T44" fmla="*/ 886 w 1043"/>
                  <a:gd name="T45" fmla="*/ 518 h 726"/>
                  <a:gd name="T46" fmla="*/ 829 w 1043"/>
                  <a:gd name="T47" fmla="*/ 518 h 726"/>
                  <a:gd name="T48" fmla="*/ 754 w 1043"/>
                  <a:gd name="T49" fmla="*/ 564 h 726"/>
                  <a:gd name="T50" fmla="*/ 708 w 1043"/>
                  <a:gd name="T51" fmla="*/ 633 h 726"/>
                  <a:gd name="T52" fmla="*/ 698 w 1043"/>
                  <a:gd name="T53" fmla="*/ 690 h 726"/>
                  <a:gd name="T54" fmla="*/ 679 w 1043"/>
                  <a:gd name="T55" fmla="*/ 726 h 726"/>
                  <a:gd name="T56" fmla="*/ 604 w 1043"/>
                  <a:gd name="T57" fmla="*/ 723 h 726"/>
                  <a:gd name="T58" fmla="*/ 601 w 1043"/>
                  <a:gd name="T59" fmla="*/ 669 h 726"/>
                  <a:gd name="T60" fmla="*/ 576 w 1043"/>
                  <a:gd name="T61" fmla="*/ 591 h 726"/>
                  <a:gd name="T62" fmla="*/ 567 w 1043"/>
                  <a:gd name="T63" fmla="*/ 509 h 726"/>
                  <a:gd name="T64" fmla="*/ 573 w 1043"/>
                  <a:gd name="T65" fmla="*/ 401 h 726"/>
                  <a:gd name="T66" fmla="*/ 564 w 1043"/>
                  <a:gd name="T67" fmla="*/ 248 h 726"/>
                  <a:gd name="T68" fmla="*/ 558 w 1043"/>
                  <a:gd name="T69" fmla="*/ 147 h 726"/>
                  <a:gd name="T70" fmla="*/ 539 w 1043"/>
                  <a:gd name="T71" fmla="*/ 111 h 726"/>
                  <a:gd name="T72" fmla="*/ 501 w 1043"/>
                  <a:gd name="T73" fmla="*/ 75 h 726"/>
                  <a:gd name="T74" fmla="*/ 461 w 1043"/>
                  <a:gd name="T75" fmla="*/ 75 h 726"/>
                  <a:gd name="T76" fmla="*/ 403 w 1043"/>
                  <a:gd name="T77" fmla="*/ 111 h 726"/>
                  <a:gd name="T78" fmla="*/ 328 w 1043"/>
                  <a:gd name="T79" fmla="*/ 181 h 726"/>
                  <a:gd name="T80" fmla="*/ 235 w 1043"/>
                  <a:gd name="T81" fmla="*/ 272 h 726"/>
                  <a:gd name="T82" fmla="*/ 141 w 1043"/>
                  <a:gd name="T83" fmla="*/ 356 h 726"/>
                  <a:gd name="T84" fmla="*/ 94 w 1043"/>
                  <a:gd name="T85" fmla="*/ 383 h 726"/>
                  <a:gd name="T86" fmla="*/ 38 w 1043"/>
                  <a:gd name="T87" fmla="*/ 383 h 726"/>
                  <a:gd name="T88" fmla="*/ 0 w 1043"/>
                  <a:gd name="T89" fmla="*/ 344 h 726"/>
                  <a:gd name="T90" fmla="*/ 3 w 1043"/>
                  <a:gd name="T91" fmla="*/ 281 h 726"/>
                  <a:gd name="T92" fmla="*/ 41 w 1043"/>
                  <a:gd name="T93" fmla="*/ 248 h 726"/>
                  <a:gd name="T94" fmla="*/ 84 w 1043"/>
                  <a:gd name="T95" fmla="*/ 239 h 726"/>
                  <a:gd name="T96" fmla="*/ 116 w 1043"/>
                  <a:gd name="T97" fmla="*/ 23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3" h="726">
                    <a:moveTo>
                      <a:pt x="116" y="230"/>
                    </a:moveTo>
                    <a:lnTo>
                      <a:pt x="216" y="147"/>
                    </a:lnTo>
                    <a:lnTo>
                      <a:pt x="338" y="72"/>
                    </a:lnTo>
                    <a:lnTo>
                      <a:pt x="417" y="27"/>
                    </a:lnTo>
                    <a:lnTo>
                      <a:pt x="479" y="12"/>
                    </a:lnTo>
                    <a:lnTo>
                      <a:pt x="529" y="0"/>
                    </a:lnTo>
                    <a:lnTo>
                      <a:pt x="573" y="18"/>
                    </a:lnTo>
                    <a:lnTo>
                      <a:pt x="601" y="75"/>
                    </a:lnTo>
                    <a:lnTo>
                      <a:pt x="620" y="230"/>
                    </a:lnTo>
                    <a:lnTo>
                      <a:pt x="620" y="416"/>
                    </a:lnTo>
                    <a:lnTo>
                      <a:pt x="620" y="536"/>
                    </a:lnTo>
                    <a:lnTo>
                      <a:pt x="642" y="609"/>
                    </a:lnTo>
                    <a:lnTo>
                      <a:pt x="686" y="597"/>
                    </a:lnTo>
                    <a:lnTo>
                      <a:pt x="717" y="552"/>
                    </a:lnTo>
                    <a:lnTo>
                      <a:pt x="779" y="500"/>
                    </a:lnTo>
                    <a:lnTo>
                      <a:pt x="876" y="470"/>
                    </a:lnTo>
                    <a:lnTo>
                      <a:pt x="943" y="470"/>
                    </a:lnTo>
                    <a:lnTo>
                      <a:pt x="1043" y="488"/>
                    </a:lnTo>
                    <a:lnTo>
                      <a:pt x="1037" y="524"/>
                    </a:lnTo>
                    <a:lnTo>
                      <a:pt x="1015" y="555"/>
                    </a:lnTo>
                    <a:lnTo>
                      <a:pt x="981" y="561"/>
                    </a:lnTo>
                    <a:lnTo>
                      <a:pt x="943" y="542"/>
                    </a:lnTo>
                    <a:lnTo>
                      <a:pt x="886" y="518"/>
                    </a:lnTo>
                    <a:lnTo>
                      <a:pt x="829" y="518"/>
                    </a:lnTo>
                    <a:lnTo>
                      <a:pt x="754" y="564"/>
                    </a:lnTo>
                    <a:lnTo>
                      <a:pt x="708" y="633"/>
                    </a:lnTo>
                    <a:lnTo>
                      <a:pt x="698" y="690"/>
                    </a:lnTo>
                    <a:lnTo>
                      <a:pt x="679" y="726"/>
                    </a:lnTo>
                    <a:lnTo>
                      <a:pt x="604" y="723"/>
                    </a:lnTo>
                    <a:lnTo>
                      <a:pt x="601" y="669"/>
                    </a:lnTo>
                    <a:lnTo>
                      <a:pt x="576" y="591"/>
                    </a:lnTo>
                    <a:lnTo>
                      <a:pt x="567" y="509"/>
                    </a:lnTo>
                    <a:lnTo>
                      <a:pt x="573" y="401"/>
                    </a:lnTo>
                    <a:lnTo>
                      <a:pt x="564" y="248"/>
                    </a:lnTo>
                    <a:lnTo>
                      <a:pt x="558" y="147"/>
                    </a:lnTo>
                    <a:lnTo>
                      <a:pt x="539" y="111"/>
                    </a:lnTo>
                    <a:lnTo>
                      <a:pt x="501" y="75"/>
                    </a:lnTo>
                    <a:lnTo>
                      <a:pt x="461" y="75"/>
                    </a:lnTo>
                    <a:lnTo>
                      <a:pt x="403" y="111"/>
                    </a:lnTo>
                    <a:lnTo>
                      <a:pt x="328" y="181"/>
                    </a:lnTo>
                    <a:lnTo>
                      <a:pt x="235" y="272"/>
                    </a:lnTo>
                    <a:lnTo>
                      <a:pt x="141" y="356"/>
                    </a:lnTo>
                    <a:lnTo>
                      <a:pt x="94" y="383"/>
                    </a:lnTo>
                    <a:lnTo>
                      <a:pt x="38" y="383"/>
                    </a:lnTo>
                    <a:lnTo>
                      <a:pt x="0" y="344"/>
                    </a:lnTo>
                    <a:lnTo>
                      <a:pt x="3" y="281"/>
                    </a:lnTo>
                    <a:lnTo>
                      <a:pt x="41" y="248"/>
                    </a:lnTo>
                    <a:lnTo>
                      <a:pt x="84" y="239"/>
                    </a:lnTo>
                    <a:lnTo>
                      <a:pt x="116" y="2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80" name="Freeform 36"/>
              <p:cNvSpPr>
                <a:spLocks/>
              </p:cNvSpPr>
              <p:nvPr/>
            </p:nvSpPr>
            <p:spPr bwMode="auto">
              <a:xfrm>
                <a:off x="4038" y="3162"/>
                <a:ext cx="713" cy="762"/>
              </a:xfrm>
              <a:custGeom>
                <a:avLst/>
                <a:gdLst>
                  <a:gd name="T0" fmla="*/ 0 w 713"/>
                  <a:gd name="T1" fmla="*/ 64 h 762"/>
                  <a:gd name="T2" fmla="*/ 22 w 713"/>
                  <a:gd name="T3" fmla="*/ 16 h 762"/>
                  <a:gd name="T4" fmla="*/ 69 w 713"/>
                  <a:gd name="T5" fmla="*/ 0 h 762"/>
                  <a:gd name="T6" fmla="*/ 134 w 713"/>
                  <a:gd name="T7" fmla="*/ 7 h 762"/>
                  <a:gd name="T8" fmla="*/ 150 w 713"/>
                  <a:gd name="T9" fmla="*/ 52 h 762"/>
                  <a:gd name="T10" fmla="*/ 125 w 713"/>
                  <a:gd name="T11" fmla="*/ 227 h 762"/>
                  <a:gd name="T12" fmla="*/ 122 w 713"/>
                  <a:gd name="T13" fmla="*/ 360 h 762"/>
                  <a:gd name="T14" fmla="*/ 116 w 713"/>
                  <a:gd name="T15" fmla="*/ 435 h 762"/>
                  <a:gd name="T16" fmla="*/ 116 w 713"/>
                  <a:gd name="T17" fmla="*/ 450 h 762"/>
                  <a:gd name="T18" fmla="*/ 131 w 713"/>
                  <a:gd name="T19" fmla="*/ 524 h 762"/>
                  <a:gd name="T20" fmla="*/ 172 w 713"/>
                  <a:gd name="T21" fmla="*/ 536 h 762"/>
                  <a:gd name="T22" fmla="*/ 225 w 713"/>
                  <a:gd name="T23" fmla="*/ 524 h 762"/>
                  <a:gd name="T24" fmla="*/ 303 w 713"/>
                  <a:gd name="T25" fmla="*/ 481 h 762"/>
                  <a:gd name="T26" fmla="*/ 387 w 713"/>
                  <a:gd name="T27" fmla="*/ 460 h 762"/>
                  <a:gd name="T28" fmla="*/ 482 w 713"/>
                  <a:gd name="T29" fmla="*/ 444 h 762"/>
                  <a:gd name="T30" fmla="*/ 585 w 713"/>
                  <a:gd name="T31" fmla="*/ 432 h 762"/>
                  <a:gd name="T32" fmla="*/ 660 w 713"/>
                  <a:gd name="T33" fmla="*/ 432 h 762"/>
                  <a:gd name="T34" fmla="*/ 694 w 713"/>
                  <a:gd name="T35" fmla="*/ 441 h 762"/>
                  <a:gd name="T36" fmla="*/ 713 w 713"/>
                  <a:gd name="T37" fmla="*/ 463 h 762"/>
                  <a:gd name="T38" fmla="*/ 704 w 713"/>
                  <a:gd name="T39" fmla="*/ 496 h 762"/>
                  <a:gd name="T40" fmla="*/ 657 w 713"/>
                  <a:gd name="T41" fmla="*/ 524 h 762"/>
                  <a:gd name="T42" fmla="*/ 613 w 713"/>
                  <a:gd name="T43" fmla="*/ 563 h 762"/>
                  <a:gd name="T44" fmla="*/ 572 w 713"/>
                  <a:gd name="T45" fmla="*/ 618 h 762"/>
                  <a:gd name="T46" fmla="*/ 547 w 713"/>
                  <a:gd name="T47" fmla="*/ 663 h 762"/>
                  <a:gd name="T48" fmla="*/ 526 w 713"/>
                  <a:gd name="T49" fmla="*/ 708 h 762"/>
                  <a:gd name="T50" fmla="*/ 510 w 713"/>
                  <a:gd name="T51" fmla="*/ 762 h 762"/>
                  <a:gd name="T52" fmla="*/ 488 w 713"/>
                  <a:gd name="T53" fmla="*/ 762 h 762"/>
                  <a:gd name="T54" fmla="*/ 469 w 713"/>
                  <a:gd name="T55" fmla="*/ 741 h 762"/>
                  <a:gd name="T56" fmla="*/ 462 w 713"/>
                  <a:gd name="T57" fmla="*/ 681 h 762"/>
                  <a:gd name="T58" fmla="*/ 507 w 713"/>
                  <a:gd name="T59" fmla="*/ 627 h 762"/>
                  <a:gd name="T60" fmla="*/ 566 w 713"/>
                  <a:gd name="T61" fmla="*/ 563 h 762"/>
                  <a:gd name="T62" fmla="*/ 622 w 713"/>
                  <a:gd name="T63" fmla="*/ 515 h 762"/>
                  <a:gd name="T64" fmla="*/ 647 w 713"/>
                  <a:gd name="T65" fmla="*/ 499 h 762"/>
                  <a:gd name="T66" fmla="*/ 657 w 713"/>
                  <a:gd name="T67" fmla="*/ 478 h 762"/>
                  <a:gd name="T68" fmla="*/ 632 w 713"/>
                  <a:gd name="T69" fmla="*/ 463 h 762"/>
                  <a:gd name="T70" fmla="*/ 547 w 713"/>
                  <a:gd name="T71" fmla="*/ 463 h 762"/>
                  <a:gd name="T72" fmla="*/ 440 w 713"/>
                  <a:gd name="T73" fmla="*/ 481 h 762"/>
                  <a:gd name="T74" fmla="*/ 356 w 713"/>
                  <a:gd name="T75" fmla="*/ 509 h 762"/>
                  <a:gd name="T76" fmla="*/ 265 w 713"/>
                  <a:gd name="T77" fmla="*/ 560 h 762"/>
                  <a:gd name="T78" fmla="*/ 187 w 713"/>
                  <a:gd name="T79" fmla="*/ 596 h 762"/>
                  <a:gd name="T80" fmla="*/ 103 w 713"/>
                  <a:gd name="T81" fmla="*/ 599 h 762"/>
                  <a:gd name="T82" fmla="*/ 69 w 713"/>
                  <a:gd name="T83" fmla="*/ 587 h 762"/>
                  <a:gd name="T84" fmla="*/ 50 w 713"/>
                  <a:gd name="T85" fmla="*/ 542 h 762"/>
                  <a:gd name="T86" fmla="*/ 37 w 713"/>
                  <a:gd name="T87" fmla="*/ 478 h 762"/>
                  <a:gd name="T88" fmla="*/ 31 w 713"/>
                  <a:gd name="T89" fmla="*/ 360 h 762"/>
                  <a:gd name="T90" fmla="*/ 19 w 713"/>
                  <a:gd name="T91" fmla="*/ 151 h 762"/>
                  <a:gd name="T92" fmla="*/ 0 w 713"/>
                  <a:gd name="T93" fmla="*/ 64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13" h="762">
                    <a:moveTo>
                      <a:pt x="0" y="64"/>
                    </a:moveTo>
                    <a:lnTo>
                      <a:pt x="22" y="16"/>
                    </a:lnTo>
                    <a:lnTo>
                      <a:pt x="69" y="0"/>
                    </a:lnTo>
                    <a:lnTo>
                      <a:pt x="134" y="7"/>
                    </a:lnTo>
                    <a:lnTo>
                      <a:pt x="150" y="52"/>
                    </a:lnTo>
                    <a:lnTo>
                      <a:pt x="125" y="227"/>
                    </a:lnTo>
                    <a:lnTo>
                      <a:pt x="122" y="360"/>
                    </a:lnTo>
                    <a:lnTo>
                      <a:pt x="116" y="435"/>
                    </a:lnTo>
                    <a:lnTo>
                      <a:pt x="116" y="450"/>
                    </a:lnTo>
                    <a:lnTo>
                      <a:pt x="131" y="524"/>
                    </a:lnTo>
                    <a:lnTo>
                      <a:pt x="172" y="536"/>
                    </a:lnTo>
                    <a:lnTo>
                      <a:pt x="225" y="524"/>
                    </a:lnTo>
                    <a:lnTo>
                      <a:pt x="303" y="481"/>
                    </a:lnTo>
                    <a:lnTo>
                      <a:pt x="387" y="460"/>
                    </a:lnTo>
                    <a:lnTo>
                      <a:pt x="482" y="444"/>
                    </a:lnTo>
                    <a:lnTo>
                      <a:pt x="585" y="432"/>
                    </a:lnTo>
                    <a:lnTo>
                      <a:pt x="660" y="432"/>
                    </a:lnTo>
                    <a:lnTo>
                      <a:pt x="694" y="441"/>
                    </a:lnTo>
                    <a:lnTo>
                      <a:pt x="713" y="463"/>
                    </a:lnTo>
                    <a:lnTo>
                      <a:pt x="704" y="496"/>
                    </a:lnTo>
                    <a:lnTo>
                      <a:pt x="657" y="524"/>
                    </a:lnTo>
                    <a:lnTo>
                      <a:pt x="613" y="563"/>
                    </a:lnTo>
                    <a:lnTo>
                      <a:pt x="572" y="618"/>
                    </a:lnTo>
                    <a:lnTo>
                      <a:pt x="547" y="663"/>
                    </a:lnTo>
                    <a:lnTo>
                      <a:pt x="526" y="708"/>
                    </a:lnTo>
                    <a:lnTo>
                      <a:pt x="510" y="762"/>
                    </a:lnTo>
                    <a:lnTo>
                      <a:pt x="488" y="762"/>
                    </a:lnTo>
                    <a:lnTo>
                      <a:pt x="469" y="741"/>
                    </a:lnTo>
                    <a:lnTo>
                      <a:pt x="462" y="681"/>
                    </a:lnTo>
                    <a:lnTo>
                      <a:pt x="507" y="627"/>
                    </a:lnTo>
                    <a:lnTo>
                      <a:pt x="566" y="563"/>
                    </a:lnTo>
                    <a:lnTo>
                      <a:pt x="622" y="515"/>
                    </a:lnTo>
                    <a:lnTo>
                      <a:pt x="647" y="499"/>
                    </a:lnTo>
                    <a:lnTo>
                      <a:pt x="657" y="478"/>
                    </a:lnTo>
                    <a:lnTo>
                      <a:pt x="632" y="463"/>
                    </a:lnTo>
                    <a:lnTo>
                      <a:pt x="547" y="463"/>
                    </a:lnTo>
                    <a:lnTo>
                      <a:pt x="440" y="481"/>
                    </a:lnTo>
                    <a:lnTo>
                      <a:pt x="356" y="509"/>
                    </a:lnTo>
                    <a:lnTo>
                      <a:pt x="265" y="560"/>
                    </a:lnTo>
                    <a:lnTo>
                      <a:pt x="187" y="596"/>
                    </a:lnTo>
                    <a:lnTo>
                      <a:pt x="103" y="599"/>
                    </a:lnTo>
                    <a:lnTo>
                      <a:pt x="69" y="587"/>
                    </a:lnTo>
                    <a:lnTo>
                      <a:pt x="50" y="542"/>
                    </a:lnTo>
                    <a:lnTo>
                      <a:pt x="37" y="478"/>
                    </a:lnTo>
                    <a:lnTo>
                      <a:pt x="31" y="360"/>
                    </a:lnTo>
                    <a:lnTo>
                      <a:pt x="19" y="151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2581" name="Group 37"/>
            <p:cNvGrpSpPr>
              <a:grpSpLocks/>
            </p:cNvGrpSpPr>
            <p:nvPr/>
          </p:nvGrpSpPr>
          <p:grpSpPr bwMode="auto">
            <a:xfrm>
              <a:off x="4864" y="3099"/>
              <a:ext cx="432" cy="877"/>
              <a:chOff x="4864" y="3099"/>
              <a:chExt cx="432" cy="877"/>
            </a:xfrm>
          </p:grpSpPr>
          <p:sp>
            <p:nvSpPr>
              <p:cNvPr id="492582" name="Freeform 38"/>
              <p:cNvSpPr>
                <a:spLocks/>
              </p:cNvSpPr>
              <p:nvPr/>
            </p:nvSpPr>
            <p:spPr bwMode="auto">
              <a:xfrm>
                <a:off x="4956" y="3588"/>
                <a:ext cx="340" cy="109"/>
              </a:xfrm>
              <a:custGeom>
                <a:avLst/>
                <a:gdLst>
                  <a:gd name="T0" fmla="*/ 340 w 340"/>
                  <a:gd name="T1" fmla="*/ 109 h 109"/>
                  <a:gd name="T2" fmla="*/ 165 w 340"/>
                  <a:gd name="T3" fmla="*/ 30 h 109"/>
                  <a:gd name="T4" fmla="*/ 48 w 340"/>
                  <a:gd name="T5" fmla="*/ 0 h 109"/>
                  <a:gd name="T6" fmla="*/ 10 w 340"/>
                  <a:gd name="T7" fmla="*/ 0 h 109"/>
                  <a:gd name="T8" fmla="*/ 0 w 340"/>
                  <a:gd name="T9" fmla="*/ 27 h 109"/>
                  <a:gd name="T10" fmla="*/ 22 w 340"/>
                  <a:gd name="T11" fmla="*/ 48 h 109"/>
                  <a:gd name="T12" fmla="*/ 70 w 340"/>
                  <a:gd name="T13" fmla="*/ 54 h 109"/>
                  <a:gd name="T14" fmla="*/ 184 w 340"/>
                  <a:gd name="T15" fmla="*/ 75 h 109"/>
                  <a:gd name="T16" fmla="*/ 340 w 340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09">
                    <a:moveTo>
                      <a:pt x="340" y="109"/>
                    </a:moveTo>
                    <a:lnTo>
                      <a:pt x="165" y="30"/>
                    </a:lnTo>
                    <a:lnTo>
                      <a:pt x="48" y="0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22" y="48"/>
                    </a:lnTo>
                    <a:lnTo>
                      <a:pt x="70" y="54"/>
                    </a:lnTo>
                    <a:lnTo>
                      <a:pt x="184" y="75"/>
                    </a:lnTo>
                    <a:lnTo>
                      <a:pt x="340" y="10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83" name="Freeform 39"/>
              <p:cNvSpPr>
                <a:spLocks/>
              </p:cNvSpPr>
              <p:nvPr/>
            </p:nvSpPr>
            <p:spPr bwMode="auto">
              <a:xfrm>
                <a:off x="4864" y="3685"/>
                <a:ext cx="97" cy="291"/>
              </a:xfrm>
              <a:custGeom>
                <a:avLst/>
                <a:gdLst>
                  <a:gd name="T0" fmla="*/ 97 w 97"/>
                  <a:gd name="T1" fmla="*/ 291 h 291"/>
                  <a:gd name="T2" fmla="*/ 94 w 97"/>
                  <a:gd name="T3" fmla="*/ 148 h 291"/>
                  <a:gd name="T4" fmla="*/ 69 w 97"/>
                  <a:gd name="T5" fmla="*/ 39 h 291"/>
                  <a:gd name="T6" fmla="*/ 41 w 97"/>
                  <a:gd name="T7" fmla="*/ 0 h 291"/>
                  <a:gd name="T8" fmla="*/ 19 w 97"/>
                  <a:gd name="T9" fmla="*/ 0 h 291"/>
                  <a:gd name="T10" fmla="*/ 0 w 97"/>
                  <a:gd name="T11" fmla="*/ 12 h 291"/>
                  <a:gd name="T12" fmla="*/ 0 w 97"/>
                  <a:gd name="T13" fmla="*/ 54 h 291"/>
                  <a:gd name="T14" fmla="*/ 47 w 97"/>
                  <a:gd name="T15" fmla="*/ 184 h 291"/>
                  <a:gd name="T16" fmla="*/ 97 w 97"/>
                  <a:gd name="T17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291">
                    <a:moveTo>
                      <a:pt x="97" y="291"/>
                    </a:moveTo>
                    <a:lnTo>
                      <a:pt x="94" y="148"/>
                    </a:lnTo>
                    <a:lnTo>
                      <a:pt x="69" y="39"/>
                    </a:lnTo>
                    <a:lnTo>
                      <a:pt x="41" y="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0" y="54"/>
                    </a:lnTo>
                    <a:lnTo>
                      <a:pt x="47" y="184"/>
                    </a:lnTo>
                    <a:lnTo>
                      <a:pt x="97" y="2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84" name="Freeform 40"/>
              <p:cNvSpPr>
                <a:spLocks/>
              </p:cNvSpPr>
              <p:nvPr/>
            </p:nvSpPr>
            <p:spPr bwMode="auto">
              <a:xfrm>
                <a:off x="5004" y="3099"/>
                <a:ext cx="214" cy="111"/>
              </a:xfrm>
              <a:custGeom>
                <a:avLst/>
                <a:gdLst>
                  <a:gd name="T0" fmla="*/ 0 w 214"/>
                  <a:gd name="T1" fmla="*/ 72 h 111"/>
                  <a:gd name="T2" fmla="*/ 42 w 214"/>
                  <a:gd name="T3" fmla="*/ 30 h 111"/>
                  <a:gd name="T4" fmla="*/ 100 w 214"/>
                  <a:gd name="T5" fmla="*/ 3 h 111"/>
                  <a:gd name="T6" fmla="*/ 166 w 214"/>
                  <a:gd name="T7" fmla="*/ 0 h 111"/>
                  <a:gd name="T8" fmla="*/ 214 w 214"/>
                  <a:gd name="T9" fmla="*/ 9 h 111"/>
                  <a:gd name="T10" fmla="*/ 138 w 214"/>
                  <a:gd name="T11" fmla="*/ 18 h 111"/>
                  <a:gd name="T12" fmla="*/ 109 w 214"/>
                  <a:gd name="T13" fmla="*/ 36 h 111"/>
                  <a:gd name="T14" fmla="*/ 81 w 214"/>
                  <a:gd name="T15" fmla="*/ 63 h 111"/>
                  <a:gd name="T16" fmla="*/ 68 w 214"/>
                  <a:gd name="T17" fmla="*/ 93 h 111"/>
                  <a:gd name="T18" fmla="*/ 42 w 214"/>
                  <a:gd name="T19" fmla="*/ 111 h 111"/>
                  <a:gd name="T20" fmla="*/ 10 w 214"/>
                  <a:gd name="T21" fmla="*/ 108 h 111"/>
                  <a:gd name="T22" fmla="*/ 0 w 214"/>
                  <a:gd name="T23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111">
                    <a:moveTo>
                      <a:pt x="0" y="72"/>
                    </a:moveTo>
                    <a:lnTo>
                      <a:pt x="42" y="30"/>
                    </a:lnTo>
                    <a:lnTo>
                      <a:pt x="100" y="3"/>
                    </a:lnTo>
                    <a:lnTo>
                      <a:pt x="166" y="0"/>
                    </a:lnTo>
                    <a:lnTo>
                      <a:pt x="214" y="9"/>
                    </a:lnTo>
                    <a:lnTo>
                      <a:pt x="138" y="18"/>
                    </a:lnTo>
                    <a:lnTo>
                      <a:pt x="109" y="36"/>
                    </a:lnTo>
                    <a:lnTo>
                      <a:pt x="81" y="63"/>
                    </a:lnTo>
                    <a:lnTo>
                      <a:pt x="68" y="93"/>
                    </a:lnTo>
                    <a:lnTo>
                      <a:pt x="42" y="111"/>
                    </a:lnTo>
                    <a:lnTo>
                      <a:pt x="1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92585" name="Rectangle 41"/>
          <p:cNvSpPr>
            <a:spLocks noChangeArrowheads="1"/>
          </p:cNvSpPr>
          <p:nvPr/>
        </p:nvSpPr>
        <p:spPr bwMode="auto">
          <a:xfrm>
            <a:off x="5570538" y="3429000"/>
            <a:ext cx="243046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In every path </a:t>
            </a:r>
            <a:br>
              <a:rPr lang="en-US" altLang="x-none" sz="3200" i="0"/>
            </a:br>
            <a:r>
              <a:rPr lang="en-US" altLang="x-none" sz="3200" i="0"/>
              <a:t>through code</a:t>
            </a:r>
          </a:p>
        </p:txBody>
      </p:sp>
      <p:grpSp>
        <p:nvGrpSpPr>
          <p:cNvPr id="492586" name="Group 42"/>
          <p:cNvGrpSpPr>
            <a:grpSpLocks/>
          </p:cNvGrpSpPr>
          <p:nvPr/>
        </p:nvGrpSpPr>
        <p:grpSpPr bwMode="auto">
          <a:xfrm>
            <a:off x="2209800" y="3321050"/>
            <a:ext cx="2057400" cy="793750"/>
            <a:chOff x="1392" y="2092"/>
            <a:chExt cx="1296" cy="500"/>
          </a:xfrm>
        </p:grpSpPr>
        <p:sp>
          <p:nvSpPr>
            <p:cNvPr id="492587" name="Text Box 43"/>
            <p:cNvSpPr txBox="1">
              <a:spLocks noChangeArrowheads="1"/>
            </p:cNvSpPr>
            <p:nvPr/>
          </p:nvSpPr>
          <p:spPr bwMode="auto">
            <a:xfrm>
              <a:off x="1783" y="2265"/>
              <a:ext cx="90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i="0">
                  <a:solidFill>
                    <a:schemeClr val="hlink"/>
                  </a:solidFill>
                </a:rPr>
                <a:t>the root?</a:t>
              </a:r>
            </a:p>
          </p:txBody>
        </p:sp>
        <p:sp>
          <p:nvSpPr>
            <p:cNvPr id="492588" name="Oval 44"/>
            <p:cNvSpPr>
              <a:spLocks noChangeArrowheads="1"/>
            </p:cNvSpPr>
            <p:nvPr/>
          </p:nvSpPr>
          <p:spPr bwMode="auto">
            <a:xfrm>
              <a:off x="1392" y="2092"/>
              <a:ext cx="912" cy="24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2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2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2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2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92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2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2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2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2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2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2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2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567" grpId="0" animBg="1"/>
      <p:bldP spid="492567" grpId="1" animBg="1"/>
      <p:bldP spid="492585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3613" name="Picture 45" descr="02-25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4244975" cy="541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3571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3594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Typical Test Answer</a:t>
            </a:r>
          </a:p>
        </p:txBody>
      </p:sp>
      <p:sp>
        <p:nvSpPr>
          <p:cNvPr id="493572" name="Rectangle 4"/>
          <p:cNvSpPr>
            <a:spLocks noChangeArrowheads="1"/>
          </p:cNvSpPr>
          <p:nvPr/>
        </p:nvSpPr>
        <p:spPr bwMode="auto">
          <a:xfrm>
            <a:off x="5110163" y="838200"/>
            <a:ext cx="325596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Sub-instances</a:t>
            </a:r>
            <a:br>
              <a:rPr lang="en-US" altLang="x-none" sz="3200" i="0"/>
            </a:br>
            <a:r>
              <a:rPr lang="en-US" altLang="x-none" sz="3200" i="0"/>
              <a:t>need to be smaller.</a:t>
            </a:r>
          </a:p>
        </p:txBody>
      </p:sp>
      <p:grpSp>
        <p:nvGrpSpPr>
          <p:cNvPr id="493574" name="Group 6"/>
          <p:cNvGrpSpPr>
            <a:grpSpLocks/>
          </p:cNvGrpSpPr>
          <p:nvPr/>
        </p:nvGrpSpPr>
        <p:grpSpPr bwMode="auto">
          <a:xfrm>
            <a:off x="6019800" y="1981200"/>
            <a:ext cx="1143000" cy="1219200"/>
            <a:chOff x="2641" y="1488"/>
            <a:chExt cx="2655" cy="2488"/>
          </a:xfrm>
        </p:grpSpPr>
        <p:grpSp>
          <p:nvGrpSpPr>
            <p:cNvPr id="493575" name="Group 7"/>
            <p:cNvGrpSpPr>
              <a:grpSpLocks/>
            </p:cNvGrpSpPr>
            <p:nvPr/>
          </p:nvGrpSpPr>
          <p:grpSpPr bwMode="auto">
            <a:xfrm>
              <a:off x="2641" y="1488"/>
              <a:ext cx="2496" cy="2436"/>
              <a:chOff x="2641" y="1488"/>
              <a:chExt cx="2496" cy="2436"/>
            </a:xfrm>
          </p:grpSpPr>
          <p:sp>
            <p:nvSpPr>
              <p:cNvPr id="493576" name="Freeform 8"/>
              <p:cNvSpPr>
                <a:spLocks/>
              </p:cNvSpPr>
              <p:nvPr/>
            </p:nvSpPr>
            <p:spPr bwMode="auto">
              <a:xfrm>
                <a:off x="3465" y="1900"/>
                <a:ext cx="434" cy="514"/>
              </a:xfrm>
              <a:custGeom>
                <a:avLst/>
                <a:gdLst>
                  <a:gd name="T0" fmla="*/ 132 w 434"/>
                  <a:gd name="T1" fmla="*/ 186 h 514"/>
                  <a:gd name="T2" fmla="*/ 157 w 434"/>
                  <a:gd name="T3" fmla="*/ 114 h 514"/>
                  <a:gd name="T4" fmla="*/ 189 w 434"/>
                  <a:gd name="T5" fmla="*/ 42 h 514"/>
                  <a:gd name="T6" fmla="*/ 236 w 434"/>
                  <a:gd name="T7" fmla="*/ 6 h 514"/>
                  <a:gd name="T8" fmla="*/ 302 w 434"/>
                  <a:gd name="T9" fmla="*/ 0 h 514"/>
                  <a:gd name="T10" fmla="*/ 355 w 434"/>
                  <a:gd name="T11" fmla="*/ 24 h 514"/>
                  <a:gd name="T12" fmla="*/ 393 w 434"/>
                  <a:gd name="T13" fmla="*/ 63 h 514"/>
                  <a:gd name="T14" fmla="*/ 421 w 434"/>
                  <a:gd name="T15" fmla="*/ 135 h 514"/>
                  <a:gd name="T16" fmla="*/ 434 w 434"/>
                  <a:gd name="T17" fmla="*/ 222 h 514"/>
                  <a:gd name="T18" fmla="*/ 434 w 434"/>
                  <a:gd name="T19" fmla="*/ 312 h 514"/>
                  <a:gd name="T20" fmla="*/ 412 w 434"/>
                  <a:gd name="T21" fmla="*/ 411 h 514"/>
                  <a:gd name="T22" fmla="*/ 355 w 434"/>
                  <a:gd name="T23" fmla="*/ 474 h 514"/>
                  <a:gd name="T24" fmla="*/ 299 w 434"/>
                  <a:gd name="T25" fmla="*/ 514 h 514"/>
                  <a:gd name="T26" fmla="*/ 245 w 434"/>
                  <a:gd name="T27" fmla="*/ 510 h 514"/>
                  <a:gd name="T28" fmla="*/ 198 w 434"/>
                  <a:gd name="T29" fmla="*/ 468 h 514"/>
                  <a:gd name="T30" fmla="*/ 157 w 434"/>
                  <a:gd name="T31" fmla="*/ 396 h 514"/>
                  <a:gd name="T32" fmla="*/ 129 w 434"/>
                  <a:gd name="T33" fmla="*/ 333 h 514"/>
                  <a:gd name="T34" fmla="*/ 129 w 434"/>
                  <a:gd name="T35" fmla="*/ 252 h 514"/>
                  <a:gd name="T36" fmla="*/ 0 w 434"/>
                  <a:gd name="T37" fmla="*/ 234 h 514"/>
                  <a:gd name="T38" fmla="*/ 16 w 434"/>
                  <a:gd name="T39" fmla="*/ 189 h 514"/>
                  <a:gd name="T40" fmla="*/ 132 w 434"/>
                  <a:gd name="T41" fmla="*/ 18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4" h="514">
                    <a:moveTo>
                      <a:pt x="132" y="186"/>
                    </a:moveTo>
                    <a:lnTo>
                      <a:pt x="157" y="114"/>
                    </a:lnTo>
                    <a:lnTo>
                      <a:pt x="189" y="42"/>
                    </a:lnTo>
                    <a:lnTo>
                      <a:pt x="236" y="6"/>
                    </a:lnTo>
                    <a:lnTo>
                      <a:pt x="302" y="0"/>
                    </a:lnTo>
                    <a:lnTo>
                      <a:pt x="355" y="24"/>
                    </a:lnTo>
                    <a:lnTo>
                      <a:pt x="393" y="63"/>
                    </a:lnTo>
                    <a:lnTo>
                      <a:pt x="421" y="135"/>
                    </a:lnTo>
                    <a:lnTo>
                      <a:pt x="434" y="222"/>
                    </a:lnTo>
                    <a:lnTo>
                      <a:pt x="434" y="312"/>
                    </a:lnTo>
                    <a:lnTo>
                      <a:pt x="412" y="411"/>
                    </a:lnTo>
                    <a:lnTo>
                      <a:pt x="355" y="474"/>
                    </a:lnTo>
                    <a:lnTo>
                      <a:pt x="299" y="514"/>
                    </a:lnTo>
                    <a:lnTo>
                      <a:pt x="245" y="510"/>
                    </a:lnTo>
                    <a:lnTo>
                      <a:pt x="198" y="468"/>
                    </a:lnTo>
                    <a:lnTo>
                      <a:pt x="157" y="396"/>
                    </a:lnTo>
                    <a:lnTo>
                      <a:pt x="129" y="333"/>
                    </a:lnTo>
                    <a:lnTo>
                      <a:pt x="129" y="252"/>
                    </a:lnTo>
                    <a:lnTo>
                      <a:pt x="0" y="234"/>
                    </a:lnTo>
                    <a:lnTo>
                      <a:pt x="16" y="189"/>
                    </a:lnTo>
                    <a:lnTo>
                      <a:pt x="132" y="18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7" name="Freeform 9"/>
              <p:cNvSpPr>
                <a:spLocks/>
              </p:cNvSpPr>
              <p:nvPr/>
            </p:nvSpPr>
            <p:spPr bwMode="auto">
              <a:xfrm>
                <a:off x="3752" y="1488"/>
                <a:ext cx="566" cy="1154"/>
              </a:xfrm>
              <a:custGeom>
                <a:avLst/>
                <a:gdLst>
                  <a:gd name="T0" fmla="*/ 13 w 566"/>
                  <a:gd name="T1" fmla="*/ 1145 h 1154"/>
                  <a:gd name="T2" fmla="*/ 0 w 566"/>
                  <a:gd name="T3" fmla="*/ 1088 h 1154"/>
                  <a:gd name="T4" fmla="*/ 31 w 566"/>
                  <a:gd name="T5" fmla="*/ 1042 h 1154"/>
                  <a:gd name="T6" fmla="*/ 134 w 566"/>
                  <a:gd name="T7" fmla="*/ 988 h 1154"/>
                  <a:gd name="T8" fmla="*/ 226 w 566"/>
                  <a:gd name="T9" fmla="*/ 927 h 1154"/>
                  <a:gd name="T10" fmla="*/ 313 w 566"/>
                  <a:gd name="T11" fmla="*/ 827 h 1154"/>
                  <a:gd name="T12" fmla="*/ 432 w 566"/>
                  <a:gd name="T13" fmla="*/ 689 h 1154"/>
                  <a:gd name="T14" fmla="*/ 463 w 566"/>
                  <a:gd name="T15" fmla="*/ 634 h 1154"/>
                  <a:gd name="T16" fmla="*/ 479 w 566"/>
                  <a:gd name="T17" fmla="*/ 580 h 1154"/>
                  <a:gd name="T18" fmla="*/ 472 w 566"/>
                  <a:gd name="T19" fmla="*/ 526 h 1154"/>
                  <a:gd name="T20" fmla="*/ 444 w 566"/>
                  <a:gd name="T21" fmla="*/ 426 h 1154"/>
                  <a:gd name="T22" fmla="*/ 376 w 566"/>
                  <a:gd name="T23" fmla="*/ 299 h 1154"/>
                  <a:gd name="T24" fmla="*/ 301 w 566"/>
                  <a:gd name="T25" fmla="*/ 229 h 1154"/>
                  <a:gd name="T26" fmla="*/ 235 w 566"/>
                  <a:gd name="T27" fmla="*/ 190 h 1154"/>
                  <a:gd name="T28" fmla="*/ 181 w 566"/>
                  <a:gd name="T29" fmla="*/ 184 h 1154"/>
                  <a:gd name="T30" fmla="*/ 153 w 566"/>
                  <a:gd name="T31" fmla="*/ 190 h 1154"/>
                  <a:gd name="T32" fmla="*/ 150 w 566"/>
                  <a:gd name="T33" fmla="*/ 163 h 1154"/>
                  <a:gd name="T34" fmla="*/ 215 w 566"/>
                  <a:gd name="T35" fmla="*/ 154 h 1154"/>
                  <a:gd name="T36" fmla="*/ 291 w 566"/>
                  <a:gd name="T37" fmla="*/ 154 h 1154"/>
                  <a:gd name="T38" fmla="*/ 238 w 566"/>
                  <a:gd name="T39" fmla="*/ 93 h 1154"/>
                  <a:gd name="T40" fmla="*/ 206 w 566"/>
                  <a:gd name="T41" fmla="*/ 45 h 1154"/>
                  <a:gd name="T42" fmla="*/ 229 w 566"/>
                  <a:gd name="T43" fmla="*/ 27 h 1154"/>
                  <a:gd name="T44" fmla="*/ 313 w 566"/>
                  <a:gd name="T45" fmla="*/ 109 h 1154"/>
                  <a:gd name="T46" fmla="*/ 329 w 566"/>
                  <a:gd name="T47" fmla="*/ 121 h 1154"/>
                  <a:gd name="T48" fmla="*/ 313 w 566"/>
                  <a:gd name="T49" fmla="*/ 57 h 1154"/>
                  <a:gd name="T50" fmla="*/ 301 w 566"/>
                  <a:gd name="T51" fmla="*/ 9 h 1154"/>
                  <a:gd name="T52" fmla="*/ 313 w 566"/>
                  <a:gd name="T53" fmla="*/ 0 h 1154"/>
                  <a:gd name="T54" fmla="*/ 341 w 566"/>
                  <a:gd name="T55" fmla="*/ 9 h 1154"/>
                  <a:gd name="T56" fmla="*/ 366 w 566"/>
                  <a:gd name="T57" fmla="*/ 121 h 1154"/>
                  <a:gd name="T58" fmla="*/ 379 w 566"/>
                  <a:gd name="T59" fmla="*/ 118 h 1154"/>
                  <a:gd name="T60" fmla="*/ 379 w 566"/>
                  <a:gd name="T61" fmla="*/ 30 h 1154"/>
                  <a:gd name="T62" fmla="*/ 404 w 566"/>
                  <a:gd name="T63" fmla="*/ 21 h 1154"/>
                  <a:gd name="T64" fmla="*/ 422 w 566"/>
                  <a:gd name="T65" fmla="*/ 36 h 1154"/>
                  <a:gd name="T66" fmla="*/ 413 w 566"/>
                  <a:gd name="T67" fmla="*/ 154 h 1154"/>
                  <a:gd name="T68" fmla="*/ 407 w 566"/>
                  <a:gd name="T69" fmla="*/ 202 h 1154"/>
                  <a:gd name="T70" fmla="*/ 422 w 566"/>
                  <a:gd name="T71" fmla="*/ 299 h 1154"/>
                  <a:gd name="T72" fmla="*/ 472 w 566"/>
                  <a:gd name="T73" fmla="*/ 402 h 1154"/>
                  <a:gd name="T74" fmla="*/ 525 w 566"/>
                  <a:gd name="T75" fmla="*/ 520 h 1154"/>
                  <a:gd name="T76" fmla="*/ 566 w 566"/>
                  <a:gd name="T77" fmla="*/ 607 h 1154"/>
                  <a:gd name="T78" fmla="*/ 563 w 566"/>
                  <a:gd name="T79" fmla="*/ 652 h 1154"/>
                  <a:gd name="T80" fmla="*/ 488 w 566"/>
                  <a:gd name="T81" fmla="*/ 734 h 1154"/>
                  <a:gd name="T82" fmla="*/ 385 w 566"/>
                  <a:gd name="T83" fmla="*/ 836 h 1154"/>
                  <a:gd name="T84" fmla="*/ 301 w 566"/>
                  <a:gd name="T85" fmla="*/ 937 h 1154"/>
                  <a:gd name="T86" fmla="*/ 197 w 566"/>
                  <a:gd name="T87" fmla="*/ 1070 h 1154"/>
                  <a:gd name="T88" fmla="*/ 112 w 566"/>
                  <a:gd name="T89" fmla="*/ 1136 h 1154"/>
                  <a:gd name="T90" fmla="*/ 47 w 566"/>
                  <a:gd name="T91" fmla="*/ 1154 h 1154"/>
                  <a:gd name="T92" fmla="*/ 13 w 566"/>
                  <a:gd name="T93" fmla="*/ 114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6" h="1154">
                    <a:moveTo>
                      <a:pt x="13" y="1145"/>
                    </a:moveTo>
                    <a:lnTo>
                      <a:pt x="0" y="1088"/>
                    </a:lnTo>
                    <a:lnTo>
                      <a:pt x="31" y="1042"/>
                    </a:lnTo>
                    <a:lnTo>
                      <a:pt x="134" y="988"/>
                    </a:lnTo>
                    <a:lnTo>
                      <a:pt x="226" y="927"/>
                    </a:lnTo>
                    <a:lnTo>
                      <a:pt x="313" y="827"/>
                    </a:lnTo>
                    <a:lnTo>
                      <a:pt x="432" y="689"/>
                    </a:lnTo>
                    <a:lnTo>
                      <a:pt x="463" y="634"/>
                    </a:lnTo>
                    <a:lnTo>
                      <a:pt x="479" y="580"/>
                    </a:lnTo>
                    <a:lnTo>
                      <a:pt x="472" y="526"/>
                    </a:lnTo>
                    <a:lnTo>
                      <a:pt x="444" y="426"/>
                    </a:lnTo>
                    <a:lnTo>
                      <a:pt x="376" y="299"/>
                    </a:lnTo>
                    <a:lnTo>
                      <a:pt x="301" y="229"/>
                    </a:lnTo>
                    <a:lnTo>
                      <a:pt x="235" y="190"/>
                    </a:lnTo>
                    <a:lnTo>
                      <a:pt x="181" y="184"/>
                    </a:lnTo>
                    <a:lnTo>
                      <a:pt x="153" y="190"/>
                    </a:lnTo>
                    <a:lnTo>
                      <a:pt x="150" y="163"/>
                    </a:lnTo>
                    <a:lnTo>
                      <a:pt x="215" y="154"/>
                    </a:lnTo>
                    <a:lnTo>
                      <a:pt x="291" y="154"/>
                    </a:lnTo>
                    <a:lnTo>
                      <a:pt x="238" y="93"/>
                    </a:lnTo>
                    <a:lnTo>
                      <a:pt x="206" y="45"/>
                    </a:lnTo>
                    <a:lnTo>
                      <a:pt x="229" y="27"/>
                    </a:lnTo>
                    <a:lnTo>
                      <a:pt x="313" y="109"/>
                    </a:lnTo>
                    <a:lnTo>
                      <a:pt x="329" y="121"/>
                    </a:lnTo>
                    <a:lnTo>
                      <a:pt x="313" y="57"/>
                    </a:lnTo>
                    <a:lnTo>
                      <a:pt x="301" y="9"/>
                    </a:lnTo>
                    <a:lnTo>
                      <a:pt x="313" y="0"/>
                    </a:lnTo>
                    <a:lnTo>
                      <a:pt x="341" y="9"/>
                    </a:lnTo>
                    <a:lnTo>
                      <a:pt x="366" y="121"/>
                    </a:lnTo>
                    <a:lnTo>
                      <a:pt x="379" y="118"/>
                    </a:lnTo>
                    <a:lnTo>
                      <a:pt x="379" y="30"/>
                    </a:lnTo>
                    <a:lnTo>
                      <a:pt x="404" y="21"/>
                    </a:lnTo>
                    <a:lnTo>
                      <a:pt x="422" y="36"/>
                    </a:lnTo>
                    <a:lnTo>
                      <a:pt x="413" y="154"/>
                    </a:lnTo>
                    <a:lnTo>
                      <a:pt x="407" y="202"/>
                    </a:lnTo>
                    <a:lnTo>
                      <a:pt x="422" y="299"/>
                    </a:lnTo>
                    <a:lnTo>
                      <a:pt x="472" y="402"/>
                    </a:lnTo>
                    <a:lnTo>
                      <a:pt x="525" y="520"/>
                    </a:lnTo>
                    <a:lnTo>
                      <a:pt x="566" y="607"/>
                    </a:lnTo>
                    <a:lnTo>
                      <a:pt x="563" y="652"/>
                    </a:lnTo>
                    <a:lnTo>
                      <a:pt x="488" y="734"/>
                    </a:lnTo>
                    <a:lnTo>
                      <a:pt x="385" y="836"/>
                    </a:lnTo>
                    <a:lnTo>
                      <a:pt x="301" y="937"/>
                    </a:lnTo>
                    <a:lnTo>
                      <a:pt x="197" y="1070"/>
                    </a:lnTo>
                    <a:lnTo>
                      <a:pt x="112" y="1136"/>
                    </a:lnTo>
                    <a:lnTo>
                      <a:pt x="47" y="1154"/>
                    </a:lnTo>
                    <a:lnTo>
                      <a:pt x="13" y="1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8" name="Freeform 10"/>
              <p:cNvSpPr>
                <a:spLocks/>
              </p:cNvSpPr>
              <p:nvPr/>
            </p:nvSpPr>
            <p:spPr bwMode="auto">
              <a:xfrm>
                <a:off x="2641" y="2564"/>
                <a:ext cx="1037" cy="581"/>
              </a:xfrm>
              <a:custGeom>
                <a:avLst/>
                <a:gdLst>
                  <a:gd name="T0" fmla="*/ 210 w 1037"/>
                  <a:gd name="T1" fmla="*/ 468 h 581"/>
                  <a:gd name="T2" fmla="*/ 361 w 1037"/>
                  <a:gd name="T3" fmla="*/ 462 h 581"/>
                  <a:gd name="T4" fmla="*/ 498 w 1037"/>
                  <a:gd name="T5" fmla="*/ 444 h 581"/>
                  <a:gd name="T6" fmla="*/ 583 w 1037"/>
                  <a:gd name="T7" fmla="*/ 423 h 581"/>
                  <a:gd name="T8" fmla="*/ 705 w 1037"/>
                  <a:gd name="T9" fmla="*/ 354 h 581"/>
                  <a:gd name="T10" fmla="*/ 792 w 1037"/>
                  <a:gd name="T11" fmla="*/ 288 h 581"/>
                  <a:gd name="T12" fmla="*/ 906 w 1037"/>
                  <a:gd name="T13" fmla="*/ 207 h 581"/>
                  <a:gd name="T14" fmla="*/ 959 w 1037"/>
                  <a:gd name="T15" fmla="*/ 156 h 581"/>
                  <a:gd name="T16" fmla="*/ 1000 w 1037"/>
                  <a:gd name="T17" fmla="*/ 120 h 581"/>
                  <a:gd name="T18" fmla="*/ 1037 w 1037"/>
                  <a:gd name="T19" fmla="*/ 81 h 581"/>
                  <a:gd name="T20" fmla="*/ 1037 w 1037"/>
                  <a:gd name="T21" fmla="*/ 39 h 581"/>
                  <a:gd name="T22" fmla="*/ 996 w 1037"/>
                  <a:gd name="T23" fmla="*/ 0 h 581"/>
                  <a:gd name="T24" fmla="*/ 971 w 1037"/>
                  <a:gd name="T25" fmla="*/ 9 h 581"/>
                  <a:gd name="T26" fmla="*/ 903 w 1037"/>
                  <a:gd name="T27" fmla="*/ 90 h 581"/>
                  <a:gd name="T28" fmla="*/ 828 w 1037"/>
                  <a:gd name="T29" fmla="*/ 183 h 581"/>
                  <a:gd name="T30" fmla="*/ 752 w 1037"/>
                  <a:gd name="T31" fmla="*/ 270 h 581"/>
                  <a:gd name="T32" fmla="*/ 642 w 1037"/>
                  <a:gd name="T33" fmla="*/ 342 h 581"/>
                  <a:gd name="T34" fmla="*/ 548 w 1037"/>
                  <a:gd name="T35" fmla="*/ 390 h 581"/>
                  <a:gd name="T36" fmla="*/ 445 w 1037"/>
                  <a:gd name="T37" fmla="*/ 414 h 581"/>
                  <a:gd name="T38" fmla="*/ 301 w 1037"/>
                  <a:gd name="T39" fmla="*/ 417 h 581"/>
                  <a:gd name="T40" fmla="*/ 216 w 1037"/>
                  <a:gd name="T41" fmla="*/ 417 h 581"/>
                  <a:gd name="T42" fmla="*/ 144 w 1037"/>
                  <a:gd name="T43" fmla="*/ 363 h 581"/>
                  <a:gd name="T44" fmla="*/ 125 w 1037"/>
                  <a:gd name="T45" fmla="*/ 327 h 581"/>
                  <a:gd name="T46" fmla="*/ 94 w 1037"/>
                  <a:gd name="T47" fmla="*/ 327 h 581"/>
                  <a:gd name="T48" fmla="*/ 116 w 1037"/>
                  <a:gd name="T49" fmla="*/ 372 h 581"/>
                  <a:gd name="T50" fmla="*/ 150 w 1037"/>
                  <a:gd name="T51" fmla="*/ 414 h 581"/>
                  <a:gd name="T52" fmla="*/ 66 w 1037"/>
                  <a:gd name="T53" fmla="*/ 396 h 581"/>
                  <a:gd name="T54" fmla="*/ 3 w 1037"/>
                  <a:gd name="T55" fmla="*/ 387 h 581"/>
                  <a:gd name="T56" fmla="*/ 3 w 1037"/>
                  <a:gd name="T57" fmla="*/ 405 h 581"/>
                  <a:gd name="T58" fmla="*/ 59 w 1037"/>
                  <a:gd name="T59" fmla="*/ 417 h 581"/>
                  <a:gd name="T60" fmla="*/ 97 w 1037"/>
                  <a:gd name="T61" fmla="*/ 441 h 581"/>
                  <a:gd name="T62" fmla="*/ 131 w 1037"/>
                  <a:gd name="T63" fmla="*/ 444 h 581"/>
                  <a:gd name="T64" fmla="*/ 78 w 1037"/>
                  <a:gd name="T65" fmla="*/ 462 h 581"/>
                  <a:gd name="T66" fmla="*/ 0 w 1037"/>
                  <a:gd name="T67" fmla="*/ 481 h 581"/>
                  <a:gd name="T68" fmla="*/ 3 w 1037"/>
                  <a:gd name="T69" fmla="*/ 499 h 581"/>
                  <a:gd name="T70" fmla="*/ 28 w 1037"/>
                  <a:gd name="T71" fmla="*/ 505 h 581"/>
                  <a:gd name="T72" fmla="*/ 103 w 1037"/>
                  <a:gd name="T73" fmla="*/ 481 h 581"/>
                  <a:gd name="T74" fmla="*/ 150 w 1037"/>
                  <a:gd name="T75" fmla="*/ 477 h 581"/>
                  <a:gd name="T76" fmla="*/ 122 w 1037"/>
                  <a:gd name="T77" fmla="*/ 505 h 581"/>
                  <a:gd name="T78" fmla="*/ 78 w 1037"/>
                  <a:gd name="T79" fmla="*/ 550 h 581"/>
                  <a:gd name="T80" fmla="*/ 59 w 1037"/>
                  <a:gd name="T81" fmla="*/ 562 h 581"/>
                  <a:gd name="T82" fmla="*/ 75 w 1037"/>
                  <a:gd name="T83" fmla="*/ 581 h 581"/>
                  <a:gd name="T84" fmla="*/ 113 w 1037"/>
                  <a:gd name="T85" fmla="*/ 559 h 581"/>
                  <a:gd name="T86" fmla="*/ 163 w 1037"/>
                  <a:gd name="T87" fmla="*/ 514 h 581"/>
                  <a:gd name="T88" fmla="*/ 210 w 1037"/>
                  <a:gd name="T89" fmla="*/ 468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37" h="581">
                    <a:moveTo>
                      <a:pt x="210" y="468"/>
                    </a:moveTo>
                    <a:lnTo>
                      <a:pt x="361" y="462"/>
                    </a:lnTo>
                    <a:lnTo>
                      <a:pt x="498" y="444"/>
                    </a:lnTo>
                    <a:lnTo>
                      <a:pt x="583" y="423"/>
                    </a:lnTo>
                    <a:lnTo>
                      <a:pt x="705" y="354"/>
                    </a:lnTo>
                    <a:lnTo>
                      <a:pt x="792" y="288"/>
                    </a:lnTo>
                    <a:lnTo>
                      <a:pt x="906" y="207"/>
                    </a:lnTo>
                    <a:lnTo>
                      <a:pt x="959" y="156"/>
                    </a:lnTo>
                    <a:lnTo>
                      <a:pt x="1000" y="120"/>
                    </a:lnTo>
                    <a:lnTo>
                      <a:pt x="1037" y="81"/>
                    </a:lnTo>
                    <a:lnTo>
                      <a:pt x="1037" y="39"/>
                    </a:lnTo>
                    <a:lnTo>
                      <a:pt x="996" y="0"/>
                    </a:lnTo>
                    <a:lnTo>
                      <a:pt x="971" y="9"/>
                    </a:lnTo>
                    <a:lnTo>
                      <a:pt x="903" y="90"/>
                    </a:lnTo>
                    <a:lnTo>
                      <a:pt x="828" y="183"/>
                    </a:lnTo>
                    <a:lnTo>
                      <a:pt x="752" y="270"/>
                    </a:lnTo>
                    <a:lnTo>
                      <a:pt x="642" y="342"/>
                    </a:lnTo>
                    <a:lnTo>
                      <a:pt x="548" y="390"/>
                    </a:lnTo>
                    <a:lnTo>
                      <a:pt x="445" y="414"/>
                    </a:lnTo>
                    <a:lnTo>
                      <a:pt x="301" y="417"/>
                    </a:lnTo>
                    <a:lnTo>
                      <a:pt x="216" y="417"/>
                    </a:lnTo>
                    <a:lnTo>
                      <a:pt x="144" y="363"/>
                    </a:lnTo>
                    <a:lnTo>
                      <a:pt x="125" y="327"/>
                    </a:lnTo>
                    <a:lnTo>
                      <a:pt x="94" y="327"/>
                    </a:lnTo>
                    <a:lnTo>
                      <a:pt x="116" y="372"/>
                    </a:lnTo>
                    <a:lnTo>
                      <a:pt x="150" y="414"/>
                    </a:lnTo>
                    <a:lnTo>
                      <a:pt x="66" y="396"/>
                    </a:lnTo>
                    <a:lnTo>
                      <a:pt x="3" y="387"/>
                    </a:lnTo>
                    <a:lnTo>
                      <a:pt x="3" y="405"/>
                    </a:lnTo>
                    <a:lnTo>
                      <a:pt x="59" y="417"/>
                    </a:lnTo>
                    <a:lnTo>
                      <a:pt x="97" y="441"/>
                    </a:lnTo>
                    <a:lnTo>
                      <a:pt x="131" y="444"/>
                    </a:lnTo>
                    <a:lnTo>
                      <a:pt x="78" y="462"/>
                    </a:lnTo>
                    <a:lnTo>
                      <a:pt x="0" y="481"/>
                    </a:lnTo>
                    <a:lnTo>
                      <a:pt x="3" y="499"/>
                    </a:lnTo>
                    <a:lnTo>
                      <a:pt x="28" y="505"/>
                    </a:lnTo>
                    <a:lnTo>
                      <a:pt x="103" y="481"/>
                    </a:lnTo>
                    <a:lnTo>
                      <a:pt x="150" y="477"/>
                    </a:lnTo>
                    <a:lnTo>
                      <a:pt x="122" y="505"/>
                    </a:lnTo>
                    <a:lnTo>
                      <a:pt x="78" y="550"/>
                    </a:lnTo>
                    <a:lnTo>
                      <a:pt x="59" y="562"/>
                    </a:lnTo>
                    <a:lnTo>
                      <a:pt x="75" y="581"/>
                    </a:lnTo>
                    <a:lnTo>
                      <a:pt x="113" y="559"/>
                    </a:lnTo>
                    <a:lnTo>
                      <a:pt x="163" y="514"/>
                    </a:lnTo>
                    <a:lnTo>
                      <a:pt x="210" y="46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9" name="Freeform 11"/>
              <p:cNvSpPr>
                <a:spLocks/>
              </p:cNvSpPr>
              <p:nvPr/>
            </p:nvSpPr>
            <p:spPr bwMode="auto">
              <a:xfrm>
                <a:off x="3596" y="2504"/>
                <a:ext cx="608" cy="800"/>
              </a:xfrm>
              <a:custGeom>
                <a:avLst/>
                <a:gdLst>
                  <a:gd name="T0" fmla="*/ 38 w 608"/>
                  <a:gd name="T1" fmla="*/ 90 h 800"/>
                  <a:gd name="T2" fmla="*/ 63 w 608"/>
                  <a:gd name="T3" fmla="*/ 27 h 800"/>
                  <a:gd name="T4" fmla="*/ 104 w 608"/>
                  <a:gd name="T5" fmla="*/ 0 h 800"/>
                  <a:gd name="T6" fmla="*/ 141 w 608"/>
                  <a:gd name="T7" fmla="*/ 0 h 800"/>
                  <a:gd name="T8" fmla="*/ 179 w 608"/>
                  <a:gd name="T9" fmla="*/ 18 h 800"/>
                  <a:gd name="T10" fmla="*/ 216 w 608"/>
                  <a:gd name="T11" fmla="*/ 54 h 800"/>
                  <a:gd name="T12" fmla="*/ 235 w 608"/>
                  <a:gd name="T13" fmla="*/ 117 h 800"/>
                  <a:gd name="T14" fmla="*/ 245 w 608"/>
                  <a:gd name="T15" fmla="*/ 180 h 800"/>
                  <a:gd name="T16" fmla="*/ 263 w 608"/>
                  <a:gd name="T17" fmla="*/ 243 h 800"/>
                  <a:gd name="T18" fmla="*/ 298 w 608"/>
                  <a:gd name="T19" fmla="*/ 312 h 800"/>
                  <a:gd name="T20" fmla="*/ 357 w 608"/>
                  <a:gd name="T21" fmla="*/ 384 h 800"/>
                  <a:gd name="T22" fmla="*/ 415 w 608"/>
                  <a:gd name="T23" fmla="*/ 432 h 800"/>
                  <a:gd name="T24" fmla="*/ 499 w 608"/>
                  <a:gd name="T25" fmla="*/ 468 h 800"/>
                  <a:gd name="T26" fmla="*/ 571 w 608"/>
                  <a:gd name="T27" fmla="*/ 522 h 800"/>
                  <a:gd name="T28" fmla="*/ 608 w 608"/>
                  <a:gd name="T29" fmla="*/ 577 h 800"/>
                  <a:gd name="T30" fmla="*/ 602 w 608"/>
                  <a:gd name="T31" fmla="*/ 622 h 800"/>
                  <a:gd name="T32" fmla="*/ 593 w 608"/>
                  <a:gd name="T33" fmla="*/ 676 h 800"/>
                  <a:gd name="T34" fmla="*/ 565 w 608"/>
                  <a:gd name="T35" fmla="*/ 712 h 800"/>
                  <a:gd name="T36" fmla="*/ 518 w 608"/>
                  <a:gd name="T37" fmla="*/ 757 h 800"/>
                  <a:gd name="T38" fmla="*/ 449 w 608"/>
                  <a:gd name="T39" fmla="*/ 790 h 800"/>
                  <a:gd name="T40" fmla="*/ 396 w 608"/>
                  <a:gd name="T41" fmla="*/ 800 h 800"/>
                  <a:gd name="T42" fmla="*/ 320 w 608"/>
                  <a:gd name="T43" fmla="*/ 784 h 800"/>
                  <a:gd name="T44" fmla="*/ 251 w 608"/>
                  <a:gd name="T45" fmla="*/ 748 h 800"/>
                  <a:gd name="T46" fmla="*/ 179 w 608"/>
                  <a:gd name="T47" fmla="*/ 694 h 800"/>
                  <a:gd name="T48" fmla="*/ 129 w 608"/>
                  <a:gd name="T49" fmla="*/ 631 h 800"/>
                  <a:gd name="T50" fmla="*/ 82 w 608"/>
                  <a:gd name="T51" fmla="*/ 550 h 800"/>
                  <a:gd name="T52" fmla="*/ 44 w 608"/>
                  <a:gd name="T53" fmla="*/ 456 h 800"/>
                  <a:gd name="T54" fmla="*/ 19 w 608"/>
                  <a:gd name="T55" fmla="*/ 375 h 800"/>
                  <a:gd name="T56" fmla="*/ 7 w 608"/>
                  <a:gd name="T57" fmla="*/ 297 h 800"/>
                  <a:gd name="T58" fmla="*/ 0 w 608"/>
                  <a:gd name="T59" fmla="*/ 189 h 800"/>
                  <a:gd name="T60" fmla="*/ 19 w 608"/>
                  <a:gd name="T61" fmla="*/ 117 h 800"/>
                  <a:gd name="T62" fmla="*/ 38 w 608"/>
                  <a:gd name="T63" fmla="*/ 90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8" h="800">
                    <a:moveTo>
                      <a:pt x="38" y="90"/>
                    </a:moveTo>
                    <a:lnTo>
                      <a:pt x="63" y="27"/>
                    </a:lnTo>
                    <a:lnTo>
                      <a:pt x="104" y="0"/>
                    </a:lnTo>
                    <a:lnTo>
                      <a:pt x="141" y="0"/>
                    </a:lnTo>
                    <a:lnTo>
                      <a:pt x="179" y="18"/>
                    </a:lnTo>
                    <a:lnTo>
                      <a:pt x="216" y="54"/>
                    </a:lnTo>
                    <a:lnTo>
                      <a:pt x="235" y="117"/>
                    </a:lnTo>
                    <a:lnTo>
                      <a:pt x="245" y="180"/>
                    </a:lnTo>
                    <a:lnTo>
                      <a:pt x="263" y="243"/>
                    </a:lnTo>
                    <a:lnTo>
                      <a:pt x="298" y="312"/>
                    </a:lnTo>
                    <a:lnTo>
                      <a:pt x="357" y="384"/>
                    </a:lnTo>
                    <a:lnTo>
                      <a:pt x="415" y="432"/>
                    </a:lnTo>
                    <a:lnTo>
                      <a:pt x="499" y="468"/>
                    </a:lnTo>
                    <a:lnTo>
                      <a:pt x="571" y="522"/>
                    </a:lnTo>
                    <a:lnTo>
                      <a:pt x="608" y="577"/>
                    </a:lnTo>
                    <a:lnTo>
                      <a:pt x="602" y="622"/>
                    </a:lnTo>
                    <a:lnTo>
                      <a:pt x="593" y="676"/>
                    </a:lnTo>
                    <a:lnTo>
                      <a:pt x="565" y="712"/>
                    </a:lnTo>
                    <a:lnTo>
                      <a:pt x="518" y="757"/>
                    </a:lnTo>
                    <a:lnTo>
                      <a:pt x="449" y="790"/>
                    </a:lnTo>
                    <a:lnTo>
                      <a:pt x="396" y="800"/>
                    </a:lnTo>
                    <a:lnTo>
                      <a:pt x="320" y="784"/>
                    </a:lnTo>
                    <a:lnTo>
                      <a:pt x="251" y="748"/>
                    </a:lnTo>
                    <a:lnTo>
                      <a:pt x="179" y="694"/>
                    </a:lnTo>
                    <a:lnTo>
                      <a:pt x="129" y="631"/>
                    </a:lnTo>
                    <a:lnTo>
                      <a:pt x="82" y="550"/>
                    </a:lnTo>
                    <a:lnTo>
                      <a:pt x="44" y="456"/>
                    </a:lnTo>
                    <a:lnTo>
                      <a:pt x="19" y="375"/>
                    </a:lnTo>
                    <a:lnTo>
                      <a:pt x="7" y="297"/>
                    </a:lnTo>
                    <a:lnTo>
                      <a:pt x="0" y="189"/>
                    </a:lnTo>
                    <a:lnTo>
                      <a:pt x="19" y="117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0" name="Freeform 12"/>
              <p:cNvSpPr>
                <a:spLocks/>
              </p:cNvSpPr>
              <p:nvPr/>
            </p:nvSpPr>
            <p:spPr bwMode="auto">
              <a:xfrm>
                <a:off x="4094" y="2846"/>
                <a:ext cx="1043" cy="726"/>
              </a:xfrm>
              <a:custGeom>
                <a:avLst/>
                <a:gdLst>
                  <a:gd name="T0" fmla="*/ 116 w 1043"/>
                  <a:gd name="T1" fmla="*/ 230 h 726"/>
                  <a:gd name="T2" fmla="*/ 216 w 1043"/>
                  <a:gd name="T3" fmla="*/ 147 h 726"/>
                  <a:gd name="T4" fmla="*/ 338 w 1043"/>
                  <a:gd name="T5" fmla="*/ 72 h 726"/>
                  <a:gd name="T6" fmla="*/ 417 w 1043"/>
                  <a:gd name="T7" fmla="*/ 27 h 726"/>
                  <a:gd name="T8" fmla="*/ 479 w 1043"/>
                  <a:gd name="T9" fmla="*/ 12 h 726"/>
                  <a:gd name="T10" fmla="*/ 529 w 1043"/>
                  <a:gd name="T11" fmla="*/ 0 h 726"/>
                  <a:gd name="T12" fmla="*/ 573 w 1043"/>
                  <a:gd name="T13" fmla="*/ 18 h 726"/>
                  <a:gd name="T14" fmla="*/ 601 w 1043"/>
                  <a:gd name="T15" fmla="*/ 75 h 726"/>
                  <a:gd name="T16" fmla="*/ 620 w 1043"/>
                  <a:gd name="T17" fmla="*/ 230 h 726"/>
                  <a:gd name="T18" fmla="*/ 620 w 1043"/>
                  <a:gd name="T19" fmla="*/ 416 h 726"/>
                  <a:gd name="T20" fmla="*/ 620 w 1043"/>
                  <a:gd name="T21" fmla="*/ 536 h 726"/>
                  <a:gd name="T22" fmla="*/ 642 w 1043"/>
                  <a:gd name="T23" fmla="*/ 609 h 726"/>
                  <a:gd name="T24" fmla="*/ 686 w 1043"/>
                  <a:gd name="T25" fmla="*/ 597 h 726"/>
                  <a:gd name="T26" fmla="*/ 717 w 1043"/>
                  <a:gd name="T27" fmla="*/ 552 h 726"/>
                  <a:gd name="T28" fmla="*/ 779 w 1043"/>
                  <a:gd name="T29" fmla="*/ 500 h 726"/>
                  <a:gd name="T30" fmla="*/ 876 w 1043"/>
                  <a:gd name="T31" fmla="*/ 470 h 726"/>
                  <a:gd name="T32" fmla="*/ 943 w 1043"/>
                  <a:gd name="T33" fmla="*/ 470 h 726"/>
                  <a:gd name="T34" fmla="*/ 1043 w 1043"/>
                  <a:gd name="T35" fmla="*/ 488 h 726"/>
                  <a:gd name="T36" fmla="*/ 1037 w 1043"/>
                  <a:gd name="T37" fmla="*/ 524 h 726"/>
                  <a:gd name="T38" fmla="*/ 1015 w 1043"/>
                  <a:gd name="T39" fmla="*/ 555 h 726"/>
                  <a:gd name="T40" fmla="*/ 981 w 1043"/>
                  <a:gd name="T41" fmla="*/ 561 h 726"/>
                  <a:gd name="T42" fmla="*/ 943 w 1043"/>
                  <a:gd name="T43" fmla="*/ 542 h 726"/>
                  <a:gd name="T44" fmla="*/ 886 w 1043"/>
                  <a:gd name="T45" fmla="*/ 518 h 726"/>
                  <a:gd name="T46" fmla="*/ 829 w 1043"/>
                  <a:gd name="T47" fmla="*/ 518 h 726"/>
                  <a:gd name="T48" fmla="*/ 754 w 1043"/>
                  <a:gd name="T49" fmla="*/ 564 h 726"/>
                  <a:gd name="T50" fmla="*/ 708 w 1043"/>
                  <a:gd name="T51" fmla="*/ 633 h 726"/>
                  <a:gd name="T52" fmla="*/ 698 w 1043"/>
                  <a:gd name="T53" fmla="*/ 690 h 726"/>
                  <a:gd name="T54" fmla="*/ 679 w 1043"/>
                  <a:gd name="T55" fmla="*/ 726 h 726"/>
                  <a:gd name="T56" fmla="*/ 604 w 1043"/>
                  <a:gd name="T57" fmla="*/ 723 h 726"/>
                  <a:gd name="T58" fmla="*/ 601 w 1043"/>
                  <a:gd name="T59" fmla="*/ 669 h 726"/>
                  <a:gd name="T60" fmla="*/ 576 w 1043"/>
                  <a:gd name="T61" fmla="*/ 591 h 726"/>
                  <a:gd name="T62" fmla="*/ 567 w 1043"/>
                  <a:gd name="T63" fmla="*/ 509 h 726"/>
                  <a:gd name="T64" fmla="*/ 573 w 1043"/>
                  <a:gd name="T65" fmla="*/ 401 h 726"/>
                  <a:gd name="T66" fmla="*/ 564 w 1043"/>
                  <a:gd name="T67" fmla="*/ 248 h 726"/>
                  <a:gd name="T68" fmla="*/ 558 w 1043"/>
                  <a:gd name="T69" fmla="*/ 147 h 726"/>
                  <a:gd name="T70" fmla="*/ 539 w 1043"/>
                  <a:gd name="T71" fmla="*/ 111 h 726"/>
                  <a:gd name="T72" fmla="*/ 501 w 1043"/>
                  <a:gd name="T73" fmla="*/ 75 h 726"/>
                  <a:gd name="T74" fmla="*/ 461 w 1043"/>
                  <a:gd name="T75" fmla="*/ 75 h 726"/>
                  <a:gd name="T76" fmla="*/ 403 w 1043"/>
                  <a:gd name="T77" fmla="*/ 111 h 726"/>
                  <a:gd name="T78" fmla="*/ 328 w 1043"/>
                  <a:gd name="T79" fmla="*/ 181 h 726"/>
                  <a:gd name="T80" fmla="*/ 235 w 1043"/>
                  <a:gd name="T81" fmla="*/ 272 h 726"/>
                  <a:gd name="T82" fmla="*/ 141 w 1043"/>
                  <a:gd name="T83" fmla="*/ 356 h 726"/>
                  <a:gd name="T84" fmla="*/ 94 w 1043"/>
                  <a:gd name="T85" fmla="*/ 383 h 726"/>
                  <a:gd name="T86" fmla="*/ 38 w 1043"/>
                  <a:gd name="T87" fmla="*/ 383 h 726"/>
                  <a:gd name="T88" fmla="*/ 0 w 1043"/>
                  <a:gd name="T89" fmla="*/ 344 h 726"/>
                  <a:gd name="T90" fmla="*/ 3 w 1043"/>
                  <a:gd name="T91" fmla="*/ 281 h 726"/>
                  <a:gd name="T92" fmla="*/ 41 w 1043"/>
                  <a:gd name="T93" fmla="*/ 248 h 726"/>
                  <a:gd name="T94" fmla="*/ 84 w 1043"/>
                  <a:gd name="T95" fmla="*/ 239 h 726"/>
                  <a:gd name="T96" fmla="*/ 116 w 1043"/>
                  <a:gd name="T97" fmla="*/ 23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3" h="726">
                    <a:moveTo>
                      <a:pt x="116" y="230"/>
                    </a:moveTo>
                    <a:lnTo>
                      <a:pt x="216" y="147"/>
                    </a:lnTo>
                    <a:lnTo>
                      <a:pt x="338" y="72"/>
                    </a:lnTo>
                    <a:lnTo>
                      <a:pt x="417" y="27"/>
                    </a:lnTo>
                    <a:lnTo>
                      <a:pt x="479" y="12"/>
                    </a:lnTo>
                    <a:lnTo>
                      <a:pt x="529" y="0"/>
                    </a:lnTo>
                    <a:lnTo>
                      <a:pt x="573" y="18"/>
                    </a:lnTo>
                    <a:lnTo>
                      <a:pt x="601" y="75"/>
                    </a:lnTo>
                    <a:lnTo>
                      <a:pt x="620" y="230"/>
                    </a:lnTo>
                    <a:lnTo>
                      <a:pt x="620" y="416"/>
                    </a:lnTo>
                    <a:lnTo>
                      <a:pt x="620" y="536"/>
                    </a:lnTo>
                    <a:lnTo>
                      <a:pt x="642" y="609"/>
                    </a:lnTo>
                    <a:lnTo>
                      <a:pt x="686" y="597"/>
                    </a:lnTo>
                    <a:lnTo>
                      <a:pt x="717" y="552"/>
                    </a:lnTo>
                    <a:lnTo>
                      <a:pt x="779" y="500"/>
                    </a:lnTo>
                    <a:lnTo>
                      <a:pt x="876" y="470"/>
                    </a:lnTo>
                    <a:lnTo>
                      <a:pt x="943" y="470"/>
                    </a:lnTo>
                    <a:lnTo>
                      <a:pt x="1043" y="488"/>
                    </a:lnTo>
                    <a:lnTo>
                      <a:pt x="1037" y="524"/>
                    </a:lnTo>
                    <a:lnTo>
                      <a:pt x="1015" y="555"/>
                    </a:lnTo>
                    <a:lnTo>
                      <a:pt x="981" y="561"/>
                    </a:lnTo>
                    <a:lnTo>
                      <a:pt x="943" y="542"/>
                    </a:lnTo>
                    <a:lnTo>
                      <a:pt x="886" y="518"/>
                    </a:lnTo>
                    <a:lnTo>
                      <a:pt x="829" y="518"/>
                    </a:lnTo>
                    <a:lnTo>
                      <a:pt x="754" y="564"/>
                    </a:lnTo>
                    <a:lnTo>
                      <a:pt x="708" y="633"/>
                    </a:lnTo>
                    <a:lnTo>
                      <a:pt x="698" y="690"/>
                    </a:lnTo>
                    <a:lnTo>
                      <a:pt x="679" y="726"/>
                    </a:lnTo>
                    <a:lnTo>
                      <a:pt x="604" y="723"/>
                    </a:lnTo>
                    <a:lnTo>
                      <a:pt x="601" y="669"/>
                    </a:lnTo>
                    <a:lnTo>
                      <a:pt x="576" y="591"/>
                    </a:lnTo>
                    <a:lnTo>
                      <a:pt x="567" y="509"/>
                    </a:lnTo>
                    <a:lnTo>
                      <a:pt x="573" y="401"/>
                    </a:lnTo>
                    <a:lnTo>
                      <a:pt x="564" y="248"/>
                    </a:lnTo>
                    <a:lnTo>
                      <a:pt x="558" y="147"/>
                    </a:lnTo>
                    <a:lnTo>
                      <a:pt x="539" y="111"/>
                    </a:lnTo>
                    <a:lnTo>
                      <a:pt x="501" y="75"/>
                    </a:lnTo>
                    <a:lnTo>
                      <a:pt x="461" y="75"/>
                    </a:lnTo>
                    <a:lnTo>
                      <a:pt x="403" y="111"/>
                    </a:lnTo>
                    <a:lnTo>
                      <a:pt x="328" y="181"/>
                    </a:lnTo>
                    <a:lnTo>
                      <a:pt x="235" y="272"/>
                    </a:lnTo>
                    <a:lnTo>
                      <a:pt x="141" y="356"/>
                    </a:lnTo>
                    <a:lnTo>
                      <a:pt x="94" y="383"/>
                    </a:lnTo>
                    <a:lnTo>
                      <a:pt x="38" y="383"/>
                    </a:lnTo>
                    <a:lnTo>
                      <a:pt x="0" y="344"/>
                    </a:lnTo>
                    <a:lnTo>
                      <a:pt x="3" y="281"/>
                    </a:lnTo>
                    <a:lnTo>
                      <a:pt x="41" y="248"/>
                    </a:lnTo>
                    <a:lnTo>
                      <a:pt x="84" y="239"/>
                    </a:lnTo>
                    <a:lnTo>
                      <a:pt x="116" y="2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1" name="Freeform 13"/>
              <p:cNvSpPr>
                <a:spLocks/>
              </p:cNvSpPr>
              <p:nvPr/>
            </p:nvSpPr>
            <p:spPr bwMode="auto">
              <a:xfrm>
                <a:off x="4038" y="3162"/>
                <a:ext cx="713" cy="762"/>
              </a:xfrm>
              <a:custGeom>
                <a:avLst/>
                <a:gdLst>
                  <a:gd name="T0" fmla="*/ 0 w 713"/>
                  <a:gd name="T1" fmla="*/ 64 h 762"/>
                  <a:gd name="T2" fmla="*/ 22 w 713"/>
                  <a:gd name="T3" fmla="*/ 16 h 762"/>
                  <a:gd name="T4" fmla="*/ 69 w 713"/>
                  <a:gd name="T5" fmla="*/ 0 h 762"/>
                  <a:gd name="T6" fmla="*/ 134 w 713"/>
                  <a:gd name="T7" fmla="*/ 7 h 762"/>
                  <a:gd name="T8" fmla="*/ 150 w 713"/>
                  <a:gd name="T9" fmla="*/ 52 h 762"/>
                  <a:gd name="T10" fmla="*/ 125 w 713"/>
                  <a:gd name="T11" fmla="*/ 227 h 762"/>
                  <a:gd name="T12" fmla="*/ 122 w 713"/>
                  <a:gd name="T13" fmla="*/ 360 h 762"/>
                  <a:gd name="T14" fmla="*/ 116 w 713"/>
                  <a:gd name="T15" fmla="*/ 435 h 762"/>
                  <a:gd name="T16" fmla="*/ 116 w 713"/>
                  <a:gd name="T17" fmla="*/ 450 h 762"/>
                  <a:gd name="T18" fmla="*/ 131 w 713"/>
                  <a:gd name="T19" fmla="*/ 524 h 762"/>
                  <a:gd name="T20" fmla="*/ 172 w 713"/>
                  <a:gd name="T21" fmla="*/ 536 h 762"/>
                  <a:gd name="T22" fmla="*/ 225 w 713"/>
                  <a:gd name="T23" fmla="*/ 524 h 762"/>
                  <a:gd name="T24" fmla="*/ 303 w 713"/>
                  <a:gd name="T25" fmla="*/ 481 h 762"/>
                  <a:gd name="T26" fmla="*/ 387 w 713"/>
                  <a:gd name="T27" fmla="*/ 460 h 762"/>
                  <a:gd name="T28" fmla="*/ 482 w 713"/>
                  <a:gd name="T29" fmla="*/ 444 h 762"/>
                  <a:gd name="T30" fmla="*/ 585 w 713"/>
                  <a:gd name="T31" fmla="*/ 432 h 762"/>
                  <a:gd name="T32" fmla="*/ 660 w 713"/>
                  <a:gd name="T33" fmla="*/ 432 h 762"/>
                  <a:gd name="T34" fmla="*/ 694 w 713"/>
                  <a:gd name="T35" fmla="*/ 441 h 762"/>
                  <a:gd name="T36" fmla="*/ 713 w 713"/>
                  <a:gd name="T37" fmla="*/ 463 h 762"/>
                  <a:gd name="T38" fmla="*/ 704 w 713"/>
                  <a:gd name="T39" fmla="*/ 496 h 762"/>
                  <a:gd name="T40" fmla="*/ 657 w 713"/>
                  <a:gd name="T41" fmla="*/ 524 h 762"/>
                  <a:gd name="T42" fmla="*/ 613 w 713"/>
                  <a:gd name="T43" fmla="*/ 563 h 762"/>
                  <a:gd name="T44" fmla="*/ 572 w 713"/>
                  <a:gd name="T45" fmla="*/ 618 h 762"/>
                  <a:gd name="T46" fmla="*/ 547 w 713"/>
                  <a:gd name="T47" fmla="*/ 663 h 762"/>
                  <a:gd name="T48" fmla="*/ 526 w 713"/>
                  <a:gd name="T49" fmla="*/ 708 h 762"/>
                  <a:gd name="T50" fmla="*/ 510 w 713"/>
                  <a:gd name="T51" fmla="*/ 762 h 762"/>
                  <a:gd name="T52" fmla="*/ 488 w 713"/>
                  <a:gd name="T53" fmla="*/ 762 h 762"/>
                  <a:gd name="T54" fmla="*/ 469 w 713"/>
                  <a:gd name="T55" fmla="*/ 741 h 762"/>
                  <a:gd name="T56" fmla="*/ 462 w 713"/>
                  <a:gd name="T57" fmla="*/ 681 h 762"/>
                  <a:gd name="T58" fmla="*/ 507 w 713"/>
                  <a:gd name="T59" fmla="*/ 627 h 762"/>
                  <a:gd name="T60" fmla="*/ 566 w 713"/>
                  <a:gd name="T61" fmla="*/ 563 h 762"/>
                  <a:gd name="T62" fmla="*/ 622 w 713"/>
                  <a:gd name="T63" fmla="*/ 515 h 762"/>
                  <a:gd name="T64" fmla="*/ 647 w 713"/>
                  <a:gd name="T65" fmla="*/ 499 h 762"/>
                  <a:gd name="T66" fmla="*/ 657 w 713"/>
                  <a:gd name="T67" fmla="*/ 478 h 762"/>
                  <a:gd name="T68" fmla="*/ 632 w 713"/>
                  <a:gd name="T69" fmla="*/ 463 h 762"/>
                  <a:gd name="T70" fmla="*/ 547 w 713"/>
                  <a:gd name="T71" fmla="*/ 463 h 762"/>
                  <a:gd name="T72" fmla="*/ 440 w 713"/>
                  <a:gd name="T73" fmla="*/ 481 h 762"/>
                  <a:gd name="T74" fmla="*/ 356 w 713"/>
                  <a:gd name="T75" fmla="*/ 509 h 762"/>
                  <a:gd name="T76" fmla="*/ 265 w 713"/>
                  <a:gd name="T77" fmla="*/ 560 h 762"/>
                  <a:gd name="T78" fmla="*/ 187 w 713"/>
                  <a:gd name="T79" fmla="*/ 596 h 762"/>
                  <a:gd name="T80" fmla="*/ 103 w 713"/>
                  <a:gd name="T81" fmla="*/ 599 h 762"/>
                  <a:gd name="T82" fmla="*/ 69 w 713"/>
                  <a:gd name="T83" fmla="*/ 587 h 762"/>
                  <a:gd name="T84" fmla="*/ 50 w 713"/>
                  <a:gd name="T85" fmla="*/ 542 h 762"/>
                  <a:gd name="T86" fmla="*/ 37 w 713"/>
                  <a:gd name="T87" fmla="*/ 478 h 762"/>
                  <a:gd name="T88" fmla="*/ 31 w 713"/>
                  <a:gd name="T89" fmla="*/ 360 h 762"/>
                  <a:gd name="T90" fmla="*/ 19 w 713"/>
                  <a:gd name="T91" fmla="*/ 151 h 762"/>
                  <a:gd name="T92" fmla="*/ 0 w 713"/>
                  <a:gd name="T93" fmla="*/ 64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13" h="762">
                    <a:moveTo>
                      <a:pt x="0" y="64"/>
                    </a:moveTo>
                    <a:lnTo>
                      <a:pt x="22" y="16"/>
                    </a:lnTo>
                    <a:lnTo>
                      <a:pt x="69" y="0"/>
                    </a:lnTo>
                    <a:lnTo>
                      <a:pt x="134" y="7"/>
                    </a:lnTo>
                    <a:lnTo>
                      <a:pt x="150" y="52"/>
                    </a:lnTo>
                    <a:lnTo>
                      <a:pt x="125" y="227"/>
                    </a:lnTo>
                    <a:lnTo>
                      <a:pt x="122" y="360"/>
                    </a:lnTo>
                    <a:lnTo>
                      <a:pt x="116" y="435"/>
                    </a:lnTo>
                    <a:lnTo>
                      <a:pt x="116" y="450"/>
                    </a:lnTo>
                    <a:lnTo>
                      <a:pt x="131" y="524"/>
                    </a:lnTo>
                    <a:lnTo>
                      <a:pt x="172" y="536"/>
                    </a:lnTo>
                    <a:lnTo>
                      <a:pt x="225" y="524"/>
                    </a:lnTo>
                    <a:lnTo>
                      <a:pt x="303" y="481"/>
                    </a:lnTo>
                    <a:lnTo>
                      <a:pt x="387" y="460"/>
                    </a:lnTo>
                    <a:lnTo>
                      <a:pt x="482" y="444"/>
                    </a:lnTo>
                    <a:lnTo>
                      <a:pt x="585" y="432"/>
                    </a:lnTo>
                    <a:lnTo>
                      <a:pt x="660" y="432"/>
                    </a:lnTo>
                    <a:lnTo>
                      <a:pt x="694" y="441"/>
                    </a:lnTo>
                    <a:lnTo>
                      <a:pt x="713" y="463"/>
                    </a:lnTo>
                    <a:lnTo>
                      <a:pt x="704" y="496"/>
                    </a:lnTo>
                    <a:lnTo>
                      <a:pt x="657" y="524"/>
                    </a:lnTo>
                    <a:lnTo>
                      <a:pt x="613" y="563"/>
                    </a:lnTo>
                    <a:lnTo>
                      <a:pt x="572" y="618"/>
                    </a:lnTo>
                    <a:lnTo>
                      <a:pt x="547" y="663"/>
                    </a:lnTo>
                    <a:lnTo>
                      <a:pt x="526" y="708"/>
                    </a:lnTo>
                    <a:lnTo>
                      <a:pt x="510" y="762"/>
                    </a:lnTo>
                    <a:lnTo>
                      <a:pt x="488" y="762"/>
                    </a:lnTo>
                    <a:lnTo>
                      <a:pt x="469" y="741"/>
                    </a:lnTo>
                    <a:lnTo>
                      <a:pt x="462" y="681"/>
                    </a:lnTo>
                    <a:lnTo>
                      <a:pt x="507" y="627"/>
                    </a:lnTo>
                    <a:lnTo>
                      <a:pt x="566" y="563"/>
                    </a:lnTo>
                    <a:lnTo>
                      <a:pt x="622" y="515"/>
                    </a:lnTo>
                    <a:lnTo>
                      <a:pt x="647" y="499"/>
                    </a:lnTo>
                    <a:lnTo>
                      <a:pt x="657" y="478"/>
                    </a:lnTo>
                    <a:lnTo>
                      <a:pt x="632" y="463"/>
                    </a:lnTo>
                    <a:lnTo>
                      <a:pt x="547" y="463"/>
                    </a:lnTo>
                    <a:lnTo>
                      <a:pt x="440" y="481"/>
                    </a:lnTo>
                    <a:lnTo>
                      <a:pt x="356" y="509"/>
                    </a:lnTo>
                    <a:lnTo>
                      <a:pt x="265" y="560"/>
                    </a:lnTo>
                    <a:lnTo>
                      <a:pt x="187" y="596"/>
                    </a:lnTo>
                    <a:lnTo>
                      <a:pt x="103" y="599"/>
                    </a:lnTo>
                    <a:lnTo>
                      <a:pt x="69" y="587"/>
                    </a:lnTo>
                    <a:lnTo>
                      <a:pt x="50" y="542"/>
                    </a:lnTo>
                    <a:lnTo>
                      <a:pt x="37" y="478"/>
                    </a:lnTo>
                    <a:lnTo>
                      <a:pt x="31" y="360"/>
                    </a:lnTo>
                    <a:lnTo>
                      <a:pt x="19" y="151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3582" name="Group 14"/>
            <p:cNvGrpSpPr>
              <a:grpSpLocks/>
            </p:cNvGrpSpPr>
            <p:nvPr/>
          </p:nvGrpSpPr>
          <p:grpSpPr bwMode="auto">
            <a:xfrm>
              <a:off x="4864" y="3099"/>
              <a:ext cx="432" cy="877"/>
              <a:chOff x="4864" y="3099"/>
              <a:chExt cx="432" cy="877"/>
            </a:xfrm>
          </p:grpSpPr>
          <p:sp>
            <p:nvSpPr>
              <p:cNvPr id="493583" name="Freeform 15"/>
              <p:cNvSpPr>
                <a:spLocks/>
              </p:cNvSpPr>
              <p:nvPr/>
            </p:nvSpPr>
            <p:spPr bwMode="auto">
              <a:xfrm>
                <a:off x="4956" y="3588"/>
                <a:ext cx="340" cy="109"/>
              </a:xfrm>
              <a:custGeom>
                <a:avLst/>
                <a:gdLst>
                  <a:gd name="T0" fmla="*/ 340 w 340"/>
                  <a:gd name="T1" fmla="*/ 109 h 109"/>
                  <a:gd name="T2" fmla="*/ 165 w 340"/>
                  <a:gd name="T3" fmla="*/ 30 h 109"/>
                  <a:gd name="T4" fmla="*/ 48 w 340"/>
                  <a:gd name="T5" fmla="*/ 0 h 109"/>
                  <a:gd name="T6" fmla="*/ 10 w 340"/>
                  <a:gd name="T7" fmla="*/ 0 h 109"/>
                  <a:gd name="T8" fmla="*/ 0 w 340"/>
                  <a:gd name="T9" fmla="*/ 27 h 109"/>
                  <a:gd name="T10" fmla="*/ 22 w 340"/>
                  <a:gd name="T11" fmla="*/ 48 h 109"/>
                  <a:gd name="T12" fmla="*/ 70 w 340"/>
                  <a:gd name="T13" fmla="*/ 54 h 109"/>
                  <a:gd name="T14" fmla="*/ 184 w 340"/>
                  <a:gd name="T15" fmla="*/ 75 h 109"/>
                  <a:gd name="T16" fmla="*/ 340 w 340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09">
                    <a:moveTo>
                      <a:pt x="340" y="109"/>
                    </a:moveTo>
                    <a:lnTo>
                      <a:pt x="165" y="30"/>
                    </a:lnTo>
                    <a:lnTo>
                      <a:pt x="48" y="0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22" y="48"/>
                    </a:lnTo>
                    <a:lnTo>
                      <a:pt x="70" y="54"/>
                    </a:lnTo>
                    <a:lnTo>
                      <a:pt x="184" y="75"/>
                    </a:lnTo>
                    <a:lnTo>
                      <a:pt x="340" y="10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4" name="Freeform 16"/>
              <p:cNvSpPr>
                <a:spLocks/>
              </p:cNvSpPr>
              <p:nvPr/>
            </p:nvSpPr>
            <p:spPr bwMode="auto">
              <a:xfrm>
                <a:off x="4864" y="3685"/>
                <a:ext cx="97" cy="291"/>
              </a:xfrm>
              <a:custGeom>
                <a:avLst/>
                <a:gdLst>
                  <a:gd name="T0" fmla="*/ 97 w 97"/>
                  <a:gd name="T1" fmla="*/ 291 h 291"/>
                  <a:gd name="T2" fmla="*/ 94 w 97"/>
                  <a:gd name="T3" fmla="*/ 148 h 291"/>
                  <a:gd name="T4" fmla="*/ 69 w 97"/>
                  <a:gd name="T5" fmla="*/ 39 h 291"/>
                  <a:gd name="T6" fmla="*/ 41 w 97"/>
                  <a:gd name="T7" fmla="*/ 0 h 291"/>
                  <a:gd name="T8" fmla="*/ 19 w 97"/>
                  <a:gd name="T9" fmla="*/ 0 h 291"/>
                  <a:gd name="T10" fmla="*/ 0 w 97"/>
                  <a:gd name="T11" fmla="*/ 12 h 291"/>
                  <a:gd name="T12" fmla="*/ 0 w 97"/>
                  <a:gd name="T13" fmla="*/ 54 h 291"/>
                  <a:gd name="T14" fmla="*/ 47 w 97"/>
                  <a:gd name="T15" fmla="*/ 184 h 291"/>
                  <a:gd name="T16" fmla="*/ 97 w 97"/>
                  <a:gd name="T17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291">
                    <a:moveTo>
                      <a:pt x="97" y="291"/>
                    </a:moveTo>
                    <a:lnTo>
                      <a:pt x="94" y="148"/>
                    </a:lnTo>
                    <a:lnTo>
                      <a:pt x="69" y="39"/>
                    </a:lnTo>
                    <a:lnTo>
                      <a:pt x="41" y="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0" y="54"/>
                    </a:lnTo>
                    <a:lnTo>
                      <a:pt x="47" y="184"/>
                    </a:lnTo>
                    <a:lnTo>
                      <a:pt x="97" y="2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5" name="Freeform 17"/>
              <p:cNvSpPr>
                <a:spLocks/>
              </p:cNvSpPr>
              <p:nvPr/>
            </p:nvSpPr>
            <p:spPr bwMode="auto">
              <a:xfrm>
                <a:off x="5004" y="3099"/>
                <a:ext cx="214" cy="111"/>
              </a:xfrm>
              <a:custGeom>
                <a:avLst/>
                <a:gdLst>
                  <a:gd name="T0" fmla="*/ 0 w 214"/>
                  <a:gd name="T1" fmla="*/ 72 h 111"/>
                  <a:gd name="T2" fmla="*/ 42 w 214"/>
                  <a:gd name="T3" fmla="*/ 30 h 111"/>
                  <a:gd name="T4" fmla="*/ 100 w 214"/>
                  <a:gd name="T5" fmla="*/ 3 h 111"/>
                  <a:gd name="T6" fmla="*/ 166 w 214"/>
                  <a:gd name="T7" fmla="*/ 0 h 111"/>
                  <a:gd name="T8" fmla="*/ 214 w 214"/>
                  <a:gd name="T9" fmla="*/ 9 h 111"/>
                  <a:gd name="T10" fmla="*/ 138 w 214"/>
                  <a:gd name="T11" fmla="*/ 18 h 111"/>
                  <a:gd name="T12" fmla="*/ 109 w 214"/>
                  <a:gd name="T13" fmla="*/ 36 h 111"/>
                  <a:gd name="T14" fmla="*/ 81 w 214"/>
                  <a:gd name="T15" fmla="*/ 63 h 111"/>
                  <a:gd name="T16" fmla="*/ 68 w 214"/>
                  <a:gd name="T17" fmla="*/ 93 h 111"/>
                  <a:gd name="T18" fmla="*/ 42 w 214"/>
                  <a:gd name="T19" fmla="*/ 111 h 111"/>
                  <a:gd name="T20" fmla="*/ 10 w 214"/>
                  <a:gd name="T21" fmla="*/ 108 h 111"/>
                  <a:gd name="T22" fmla="*/ 0 w 214"/>
                  <a:gd name="T23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111">
                    <a:moveTo>
                      <a:pt x="0" y="72"/>
                    </a:moveTo>
                    <a:lnTo>
                      <a:pt x="42" y="30"/>
                    </a:lnTo>
                    <a:lnTo>
                      <a:pt x="100" y="3"/>
                    </a:lnTo>
                    <a:lnTo>
                      <a:pt x="166" y="0"/>
                    </a:lnTo>
                    <a:lnTo>
                      <a:pt x="214" y="9"/>
                    </a:lnTo>
                    <a:lnTo>
                      <a:pt x="138" y="18"/>
                    </a:lnTo>
                    <a:lnTo>
                      <a:pt x="109" y="36"/>
                    </a:lnTo>
                    <a:lnTo>
                      <a:pt x="81" y="63"/>
                    </a:lnTo>
                    <a:lnTo>
                      <a:pt x="68" y="93"/>
                    </a:lnTo>
                    <a:lnTo>
                      <a:pt x="42" y="111"/>
                    </a:lnTo>
                    <a:lnTo>
                      <a:pt x="1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93586" name="Group 18"/>
          <p:cNvGrpSpPr>
            <a:grpSpLocks/>
          </p:cNvGrpSpPr>
          <p:nvPr/>
        </p:nvGrpSpPr>
        <p:grpSpPr bwMode="auto">
          <a:xfrm>
            <a:off x="1524000" y="3810000"/>
            <a:ext cx="1676400" cy="1766888"/>
            <a:chOff x="960" y="2400"/>
            <a:chExt cx="1056" cy="1113"/>
          </a:xfrm>
        </p:grpSpPr>
        <p:sp>
          <p:nvSpPr>
            <p:cNvPr id="493587" name="Oval 19"/>
            <p:cNvSpPr>
              <a:spLocks noChangeArrowheads="1"/>
            </p:cNvSpPr>
            <p:nvPr/>
          </p:nvSpPr>
          <p:spPr bwMode="auto">
            <a:xfrm>
              <a:off x="960" y="2400"/>
              <a:ext cx="105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  <p:sp>
          <p:nvSpPr>
            <p:cNvPr id="493588" name="Oval 20"/>
            <p:cNvSpPr>
              <a:spLocks noChangeArrowheads="1"/>
            </p:cNvSpPr>
            <p:nvPr/>
          </p:nvSpPr>
          <p:spPr bwMode="auto">
            <a:xfrm>
              <a:off x="960" y="3225"/>
              <a:ext cx="105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</p:grpSp>
      <p:sp>
        <p:nvSpPr>
          <p:cNvPr id="493589" name="Text Box 21"/>
          <p:cNvSpPr txBox="1">
            <a:spLocks noChangeArrowheads="1"/>
          </p:cNvSpPr>
          <p:nvPr/>
        </p:nvSpPr>
        <p:spPr bwMode="auto">
          <a:xfrm>
            <a:off x="4724400" y="3524250"/>
            <a:ext cx="41036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“Size” is size of the tree</a:t>
            </a:r>
          </a:p>
        </p:txBody>
      </p:sp>
      <p:grpSp>
        <p:nvGrpSpPr>
          <p:cNvPr id="493590" name="Group 22"/>
          <p:cNvGrpSpPr>
            <a:grpSpLocks/>
          </p:cNvGrpSpPr>
          <p:nvPr/>
        </p:nvGrpSpPr>
        <p:grpSpPr bwMode="auto">
          <a:xfrm>
            <a:off x="7696200" y="4343400"/>
            <a:ext cx="990600" cy="1371600"/>
            <a:chOff x="2065" y="1551"/>
            <a:chExt cx="1628" cy="1988"/>
          </a:xfrm>
        </p:grpSpPr>
        <p:sp>
          <p:nvSpPr>
            <p:cNvPr id="493591" name="Freeform 23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2" name="Freeform 24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3" name="Freeform 25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4" name="Freeform 26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5" name="Freeform 27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6" name="Freeform 28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7" name="Freeform 29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8" name="Freeform 30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9" name="Freeform 31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0" name="Freeform 32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1" name="Freeform 33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2" name="Freeform 34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3" name="Freeform 35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4" name="Freeform 36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5" name="Freeform 37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6" name="Freeform 38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7" name="Freeform 39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93608" name="Rectangle 40"/>
          <p:cNvSpPr>
            <a:spLocks noChangeArrowheads="1"/>
          </p:cNvSpPr>
          <p:nvPr/>
        </p:nvSpPr>
        <p:spPr bwMode="auto">
          <a:xfrm>
            <a:off x="4476750" y="4572000"/>
            <a:ext cx="29416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Wrong base case</a:t>
            </a:r>
          </a:p>
        </p:txBody>
      </p:sp>
      <p:sp>
        <p:nvSpPr>
          <p:cNvPr id="493612" name="Oval 44"/>
          <p:cNvSpPr>
            <a:spLocks noChangeArrowheads="1"/>
          </p:cNvSpPr>
          <p:nvPr/>
        </p:nvSpPr>
        <p:spPr bwMode="auto">
          <a:xfrm>
            <a:off x="533400" y="2909888"/>
            <a:ext cx="2590800" cy="595312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3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3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93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3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35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35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3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3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3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3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36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36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3572" grpId="0"/>
      <p:bldP spid="493589" grpId="0"/>
      <p:bldP spid="493608" grpId="0"/>
      <p:bldP spid="49361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3555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56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23557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23558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59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88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23560" name="Group 8"/>
          <p:cNvGrpSpPr>
            <a:grpSpLocks/>
          </p:cNvGrpSpPr>
          <p:nvPr/>
        </p:nvGrpSpPr>
        <p:grpSpPr bwMode="auto">
          <a:xfrm>
            <a:off x="3657600" y="4343400"/>
            <a:ext cx="1676400" cy="838200"/>
            <a:chOff x="2304" y="2736"/>
            <a:chExt cx="1056" cy="528"/>
          </a:xfrm>
        </p:grpSpPr>
        <p:sp>
          <p:nvSpPr>
            <p:cNvPr id="23561" name="Rectangle 9"/>
            <p:cNvSpPr>
              <a:spLocks noChangeArrowheads="1"/>
            </p:cNvSpPr>
            <p:nvPr/>
          </p:nvSpPr>
          <p:spPr bwMode="auto">
            <a:xfrm>
              <a:off x="2304" y="2736"/>
              <a:ext cx="1056" cy="528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62" name="Text Box 10"/>
            <p:cNvSpPr txBox="1">
              <a:spLocks noChangeArrowheads="1"/>
            </p:cNvSpPr>
            <p:nvPr/>
          </p:nvSpPr>
          <p:spPr bwMode="auto">
            <a:xfrm>
              <a:off x="2352" y="2736"/>
              <a:ext cx="529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5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15</a:t>
              </a:r>
            </a:p>
          </p:txBody>
        </p:sp>
      </p:grpSp>
      <p:sp>
        <p:nvSpPr>
          <p:cNvPr id="23564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3565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8475" name="Picture 219" descr="02-25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4244975" cy="541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8259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3594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Typical Test Answer</a:t>
            </a:r>
          </a:p>
        </p:txBody>
      </p:sp>
      <p:grpSp>
        <p:nvGrpSpPr>
          <p:cNvPr id="608277" name="Group 21"/>
          <p:cNvGrpSpPr>
            <a:grpSpLocks/>
          </p:cNvGrpSpPr>
          <p:nvPr/>
        </p:nvGrpSpPr>
        <p:grpSpPr bwMode="auto">
          <a:xfrm>
            <a:off x="7696200" y="4800600"/>
            <a:ext cx="990600" cy="1371600"/>
            <a:chOff x="2065" y="1551"/>
            <a:chExt cx="1628" cy="1988"/>
          </a:xfrm>
        </p:grpSpPr>
        <p:sp>
          <p:nvSpPr>
            <p:cNvPr id="608278" name="Freeform 22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79" name="Freeform 23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0" name="Freeform 24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1" name="Freeform 25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2" name="Freeform 26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3" name="Freeform 27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4" name="Freeform 28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5" name="Freeform 29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6" name="Freeform 30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7" name="Freeform 31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8" name="Freeform 32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89" name="Freeform 33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90" name="Freeform 34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91" name="Freeform 35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92" name="Freeform 36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93" name="Freeform 37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8294" name="Freeform 38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8295" name="Rectangle 39"/>
          <p:cNvSpPr>
            <a:spLocks noChangeArrowheads="1"/>
          </p:cNvSpPr>
          <p:nvPr/>
        </p:nvSpPr>
        <p:spPr bwMode="auto">
          <a:xfrm>
            <a:off x="4608513" y="4953000"/>
            <a:ext cx="3278187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Still zero.</a:t>
            </a:r>
            <a:br>
              <a:rPr lang="en-US" altLang="x-none" sz="3200" i="0"/>
            </a:br>
            <a:r>
              <a:rPr lang="en-US" altLang="x-none" sz="3200" i="0"/>
              <a:t>The friend has </a:t>
            </a:r>
            <a:br>
              <a:rPr lang="en-US" altLang="x-none" sz="3200" i="0"/>
            </a:br>
            <a:r>
              <a:rPr lang="en-US" altLang="x-none" sz="3200" i="0"/>
              <a:t>his own variable </a:t>
            </a:r>
            <a:r>
              <a:rPr lang="en-US" altLang="x-none" sz="3200"/>
              <a:t>n</a:t>
            </a:r>
            <a:r>
              <a:rPr lang="en-US" altLang="x-none" sz="3200" i="0"/>
              <a:t>.</a:t>
            </a:r>
          </a:p>
        </p:txBody>
      </p:sp>
      <p:sp>
        <p:nvSpPr>
          <p:cNvPr id="608297" name="Rectangle 41"/>
          <p:cNvSpPr>
            <a:spLocks noChangeArrowheads="1"/>
          </p:cNvSpPr>
          <p:nvPr/>
        </p:nvSpPr>
        <p:spPr bwMode="auto">
          <a:xfrm>
            <a:off x="4397375" y="3949700"/>
            <a:ext cx="47466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What is the value of </a:t>
            </a:r>
            <a:r>
              <a:rPr lang="en-US" altLang="x-none" sz="3200"/>
              <a:t>n</a:t>
            </a:r>
            <a:r>
              <a:rPr lang="en-US" altLang="x-none" sz="3200" i="0"/>
              <a:t> here?</a:t>
            </a:r>
          </a:p>
        </p:txBody>
      </p:sp>
      <p:sp>
        <p:nvSpPr>
          <p:cNvPr id="608470" name="Line 214"/>
          <p:cNvSpPr>
            <a:spLocks noChangeShapeType="1"/>
          </p:cNvSpPr>
          <p:nvPr/>
        </p:nvSpPr>
        <p:spPr bwMode="auto">
          <a:xfrm flipH="1">
            <a:off x="2057400" y="4221163"/>
            <a:ext cx="22860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8474" name="Rectangle 218"/>
          <p:cNvSpPr>
            <a:spLocks noChangeArrowheads="1"/>
          </p:cNvSpPr>
          <p:nvPr/>
        </p:nvSpPr>
        <p:spPr bwMode="auto">
          <a:xfrm>
            <a:off x="4926013" y="914400"/>
            <a:ext cx="36512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No Global Variables.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8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8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8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8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8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8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8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8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084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084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8295" grpId="0"/>
      <p:bldP spid="608297" grpId="0"/>
      <p:bldP spid="608470" grpId="0" animBg="1"/>
      <p:bldP spid="608474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0351" name="Picture 47" descr="02-25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4244975" cy="541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0307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3594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Typical Test Answer</a:t>
            </a:r>
          </a:p>
        </p:txBody>
      </p:sp>
      <p:sp>
        <p:nvSpPr>
          <p:cNvPr id="610308" name="Rectangle 4"/>
          <p:cNvSpPr>
            <a:spLocks noChangeArrowheads="1"/>
          </p:cNvSpPr>
          <p:nvPr/>
        </p:nvSpPr>
        <p:spPr bwMode="auto">
          <a:xfrm>
            <a:off x="4926013" y="914400"/>
            <a:ext cx="36512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No Global Variables.</a:t>
            </a:r>
          </a:p>
        </p:txBody>
      </p:sp>
      <p:sp>
        <p:nvSpPr>
          <p:cNvPr id="610330" name="Rectangle 26"/>
          <p:cNvSpPr>
            <a:spLocks noChangeArrowheads="1"/>
          </p:cNvSpPr>
          <p:nvPr/>
        </p:nvSpPr>
        <p:spPr bwMode="auto">
          <a:xfrm>
            <a:off x="4343400" y="1554163"/>
            <a:ext cx="50196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Maybe they mean to pass the </a:t>
            </a:r>
          </a:p>
          <a:p>
            <a:r>
              <a:rPr lang="en-US" altLang="x-none" sz="3200" i="0"/>
              <a:t>new </a:t>
            </a:r>
            <a:r>
              <a:rPr lang="en-US" altLang="x-none" sz="3200"/>
              <a:t>n</a:t>
            </a:r>
            <a:r>
              <a:rPr lang="en-US" altLang="x-none" sz="3200" i="0"/>
              <a:t> in and out.</a:t>
            </a:r>
          </a:p>
        </p:txBody>
      </p:sp>
      <p:sp>
        <p:nvSpPr>
          <p:cNvPr id="610331" name="Oval 27"/>
          <p:cNvSpPr>
            <a:spLocks noChangeArrowheads="1"/>
          </p:cNvSpPr>
          <p:nvPr/>
        </p:nvSpPr>
        <p:spPr bwMode="auto">
          <a:xfrm>
            <a:off x="2895600" y="776288"/>
            <a:ext cx="685800" cy="366712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610332" name="Rectangle 28"/>
          <p:cNvSpPr>
            <a:spLocks noChangeArrowheads="1"/>
          </p:cNvSpPr>
          <p:nvPr/>
        </p:nvSpPr>
        <p:spPr bwMode="auto">
          <a:xfrm>
            <a:off x="4973638" y="2667000"/>
            <a:ext cx="3765550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Please don’t use these</a:t>
            </a:r>
            <a:br>
              <a:rPr lang="en-US" altLang="x-none" sz="3200" i="0"/>
            </a:br>
            <a:r>
              <a:rPr lang="en-US" altLang="x-none" sz="3200" i="0"/>
              <a:t>to pass out values</a:t>
            </a:r>
            <a:br>
              <a:rPr lang="en-US" altLang="x-none" sz="3200" i="0"/>
            </a:br>
            <a:r>
              <a:rPr lang="en-US" altLang="x-none" sz="3200" i="0"/>
              <a:t>when I am marking.</a:t>
            </a:r>
          </a:p>
        </p:txBody>
      </p:sp>
      <p:grpSp>
        <p:nvGrpSpPr>
          <p:cNvPr id="610333" name="Group 29"/>
          <p:cNvGrpSpPr>
            <a:grpSpLocks/>
          </p:cNvGrpSpPr>
          <p:nvPr/>
        </p:nvGrpSpPr>
        <p:grpSpPr bwMode="auto">
          <a:xfrm>
            <a:off x="7696200" y="4343400"/>
            <a:ext cx="990600" cy="1371600"/>
            <a:chOff x="2065" y="1551"/>
            <a:chExt cx="1628" cy="1988"/>
          </a:xfrm>
        </p:grpSpPr>
        <p:sp>
          <p:nvSpPr>
            <p:cNvPr id="610334" name="Freeform 30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35" name="Freeform 31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36" name="Freeform 32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37" name="Freeform 33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38" name="Freeform 34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39" name="Freeform 35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0" name="Freeform 36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1" name="Freeform 37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2" name="Freeform 38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3" name="Freeform 39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4" name="Freeform 40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5" name="Freeform 41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6" name="Freeform 42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7" name="Freeform 43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8" name="Freeform 44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49" name="Freeform 45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350" name="Freeform 46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0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0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0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0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0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0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0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0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330" grpId="0"/>
      <p:bldP spid="610331" grpId="0" animBg="1"/>
      <p:bldP spid="610332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9309" name="Picture 29" descr="02-25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2000"/>
            <a:ext cx="4244975" cy="541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9283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3594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Typical Test Answer</a:t>
            </a:r>
          </a:p>
        </p:txBody>
      </p:sp>
      <p:sp>
        <p:nvSpPr>
          <p:cNvPr id="609284" name="Rectangle 4"/>
          <p:cNvSpPr>
            <a:spLocks noChangeArrowheads="1"/>
          </p:cNvSpPr>
          <p:nvPr/>
        </p:nvSpPr>
        <p:spPr bwMode="auto">
          <a:xfrm>
            <a:off x="4905375" y="838200"/>
            <a:ext cx="36830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Looks like </a:t>
            </a:r>
            <a:br>
              <a:rPr lang="en-US" altLang="x-none" sz="3200" i="0"/>
            </a:br>
            <a:r>
              <a:rPr lang="en-US" altLang="x-none" sz="3200" i="0"/>
              <a:t>an iterative algorithm</a:t>
            </a:r>
          </a:p>
        </p:txBody>
      </p:sp>
      <p:grpSp>
        <p:nvGrpSpPr>
          <p:cNvPr id="609285" name="Group 5"/>
          <p:cNvGrpSpPr>
            <a:grpSpLocks/>
          </p:cNvGrpSpPr>
          <p:nvPr/>
        </p:nvGrpSpPr>
        <p:grpSpPr bwMode="auto">
          <a:xfrm>
            <a:off x="1524000" y="3810000"/>
            <a:ext cx="1676400" cy="1766888"/>
            <a:chOff x="960" y="2400"/>
            <a:chExt cx="1056" cy="1113"/>
          </a:xfrm>
        </p:grpSpPr>
        <p:sp>
          <p:nvSpPr>
            <p:cNvPr id="609286" name="Oval 6"/>
            <p:cNvSpPr>
              <a:spLocks noChangeArrowheads="1"/>
            </p:cNvSpPr>
            <p:nvPr/>
          </p:nvSpPr>
          <p:spPr bwMode="auto">
            <a:xfrm>
              <a:off x="960" y="2400"/>
              <a:ext cx="105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  <p:sp>
          <p:nvSpPr>
            <p:cNvPr id="609287" name="Oval 7"/>
            <p:cNvSpPr>
              <a:spLocks noChangeArrowheads="1"/>
            </p:cNvSpPr>
            <p:nvPr/>
          </p:nvSpPr>
          <p:spPr bwMode="auto">
            <a:xfrm>
              <a:off x="960" y="3225"/>
              <a:ext cx="1056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</p:grpSp>
      <p:grpSp>
        <p:nvGrpSpPr>
          <p:cNvPr id="609288" name="Group 8"/>
          <p:cNvGrpSpPr>
            <a:grpSpLocks/>
          </p:cNvGrpSpPr>
          <p:nvPr/>
        </p:nvGrpSpPr>
        <p:grpSpPr bwMode="auto">
          <a:xfrm>
            <a:off x="7696200" y="4343400"/>
            <a:ext cx="990600" cy="1371600"/>
            <a:chOff x="2065" y="1551"/>
            <a:chExt cx="1628" cy="1988"/>
          </a:xfrm>
        </p:grpSpPr>
        <p:sp>
          <p:nvSpPr>
            <p:cNvPr id="609289" name="Freeform 9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0" name="Freeform 10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1" name="Freeform 11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2" name="Freeform 12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3" name="Freeform 13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4" name="Freeform 14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5" name="Freeform 15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6" name="Freeform 16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7" name="Freeform 17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8" name="Freeform 18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299" name="Freeform 19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300" name="Freeform 20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301" name="Freeform 21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302" name="Freeform 22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303" name="Freeform 23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304" name="Freeform 24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9305" name="Freeform 25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9306" name="Rectangle 26"/>
          <p:cNvSpPr>
            <a:spLocks noChangeArrowheads="1"/>
          </p:cNvSpPr>
          <p:nvPr/>
        </p:nvSpPr>
        <p:spPr bwMode="auto">
          <a:xfrm>
            <a:off x="5165725" y="4572000"/>
            <a:ext cx="21494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Which is it?</a:t>
            </a:r>
          </a:p>
        </p:txBody>
      </p:sp>
      <p:sp>
        <p:nvSpPr>
          <p:cNvPr id="609307" name="Rectangle 27"/>
          <p:cNvSpPr>
            <a:spLocks noChangeArrowheads="1"/>
          </p:cNvSpPr>
          <p:nvPr/>
        </p:nvSpPr>
        <p:spPr bwMode="auto">
          <a:xfrm>
            <a:off x="4724400" y="2667000"/>
            <a:ext cx="384175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Looks like </a:t>
            </a:r>
            <a:br>
              <a:rPr lang="en-US" altLang="x-none" sz="3200" i="0"/>
            </a:br>
            <a:r>
              <a:rPr lang="en-US" altLang="x-none" sz="3200" i="0"/>
              <a:t>an recursive algorithm</a:t>
            </a:r>
          </a:p>
        </p:txBody>
      </p:sp>
      <p:sp>
        <p:nvSpPr>
          <p:cNvPr id="609308" name="Oval 28"/>
          <p:cNvSpPr>
            <a:spLocks noChangeArrowheads="1"/>
          </p:cNvSpPr>
          <p:nvPr/>
        </p:nvSpPr>
        <p:spPr bwMode="auto">
          <a:xfrm>
            <a:off x="609600" y="4114800"/>
            <a:ext cx="9144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9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9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9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9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9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9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9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9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9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9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09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09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284" grpId="0"/>
      <p:bldP spid="609306" grpId="0"/>
      <p:bldP spid="609307" grpId="0"/>
      <p:bldP spid="609308" grpId="0" animBg="1"/>
      <p:bldP spid="609308" grpId="1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839" name="Picture 55" descr="02-26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66800"/>
            <a:ext cx="6858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2787" name="Rectangle 3"/>
          <p:cNvSpPr>
            <a:spLocks noChangeArrowheads="1"/>
          </p:cNvSpPr>
          <p:nvPr/>
        </p:nvSpPr>
        <p:spPr bwMode="auto">
          <a:xfrm>
            <a:off x="1417638" y="-76200"/>
            <a:ext cx="6507162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Hard to write an iterative program </a:t>
            </a:r>
          </a:p>
          <a:p>
            <a:r>
              <a:rPr lang="en-US" altLang="x-none" sz="3200" i="0"/>
              <a:t>to traverse on a recursive structure tree</a:t>
            </a:r>
          </a:p>
        </p:txBody>
      </p:sp>
      <p:sp useBgFill="1">
        <p:nvSpPr>
          <p:cNvPr id="502788" name="Rectangle 4"/>
          <p:cNvSpPr>
            <a:spLocks noChangeArrowheads="1"/>
          </p:cNvSpPr>
          <p:nvPr/>
        </p:nvSpPr>
        <p:spPr bwMode="auto">
          <a:xfrm>
            <a:off x="5105400" y="914400"/>
            <a:ext cx="2590800" cy="2057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grpSp>
        <p:nvGrpSpPr>
          <p:cNvPr id="502789" name="Group 5"/>
          <p:cNvGrpSpPr>
            <a:grpSpLocks noChangeAspect="1"/>
          </p:cNvGrpSpPr>
          <p:nvPr/>
        </p:nvGrpSpPr>
        <p:grpSpPr bwMode="auto">
          <a:xfrm>
            <a:off x="5181600" y="1527175"/>
            <a:ext cx="3838575" cy="1673225"/>
            <a:chOff x="288" y="2016"/>
            <a:chExt cx="4848" cy="2112"/>
          </a:xfrm>
        </p:grpSpPr>
        <p:grpSp>
          <p:nvGrpSpPr>
            <p:cNvPr id="502790" name="Group 6"/>
            <p:cNvGrpSpPr>
              <a:grpSpLocks noChangeAspect="1"/>
            </p:cNvGrpSpPr>
            <p:nvPr/>
          </p:nvGrpSpPr>
          <p:grpSpPr bwMode="auto">
            <a:xfrm>
              <a:off x="2784" y="2016"/>
              <a:ext cx="336" cy="288"/>
              <a:chOff x="2352" y="960"/>
              <a:chExt cx="336" cy="288"/>
            </a:xfrm>
          </p:grpSpPr>
          <p:sp>
            <p:nvSpPr>
              <p:cNvPr id="502791" name="Oval 7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792" name="Rectangle 8"/>
              <p:cNvSpPr>
                <a:spLocks noChangeAspect="1" noChangeArrowheads="1"/>
              </p:cNvSpPr>
              <p:nvPr/>
            </p:nvSpPr>
            <p:spPr bwMode="auto">
              <a:xfrm>
                <a:off x="2388" y="974"/>
                <a:ext cx="23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3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793" name="Group 9"/>
            <p:cNvGrpSpPr>
              <a:grpSpLocks noChangeAspect="1"/>
            </p:cNvGrpSpPr>
            <p:nvPr/>
          </p:nvGrpSpPr>
          <p:grpSpPr bwMode="auto">
            <a:xfrm>
              <a:off x="1344" y="2544"/>
              <a:ext cx="336" cy="288"/>
              <a:chOff x="2352" y="960"/>
              <a:chExt cx="336" cy="288"/>
            </a:xfrm>
          </p:grpSpPr>
          <p:sp>
            <p:nvSpPr>
              <p:cNvPr id="502794" name="Oval 10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795" name="Rectangle 11"/>
              <p:cNvSpPr>
                <a:spLocks noChangeAspect="1" noChangeArrowheads="1"/>
              </p:cNvSpPr>
              <p:nvPr/>
            </p:nvSpPr>
            <p:spPr bwMode="auto">
              <a:xfrm>
                <a:off x="2388" y="974"/>
                <a:ext cx="234" cy="2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8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796" name="Group 12"/>
            <p:cNvGrpSpPr>
              <a:grpSpLocks noChangeAspect="1"/>
            </p:cNvGrpSpPr>
            <p:nvPr/>
          </p:nvGrpSpPr>
          <p:grpSpPr bwMode="auto">
            <a:xfrm>
              <a:off x="720" y="2976"/>
              <a:ext cx="336" cy="288"/>
              <a:chOff x="2352" y="960"/>
              <a:chExt cx="336" cy="288"/>
            </a:xfrm>
          </p:grpSpPr>
          <p:sp>
            <p:nvSpPr>
              <p:cNvPr id="502797" name="Oval 13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798" name="Rectangle 14"/>
              <p:cNvSpPr>
                <a:spLocks noChangeAspect="1" noChangeArrowheads="1"/>
              </p:cNvSpPr>
              <p:nvPr/>
            </p:nvSpPr>
            <p:spPr bwMode="auto">
              <a:xfrm>
                <a:off x="2390" y="974"/>
                <a:ext cx="232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1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799" name="Group 15"/>
            <p:cNvGrpSpPr>
              <a:grpSpLocks noChangeAspect="1"/>
            </p:cNvGrpSpPr>
            <p:nvPr/>
          </p:nvGrpSpPr>
          <p:grpSpPr bwMode="auto">
            <a:xfrm>
              <a:off x="288" y="3408"/>
              <a:ext cx="336" cy="288"/>
              <a:chOff x="2352" y="960"/>
              <a:chExt cx="336" cy="288"/>
            </a:xfrm>
          </p:grpSpPr>
          <p:sp>
            <p:nvSpPr>
              <p:cNvPr id="502800" name="Oval 16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801" name="Rectangle 17"/>
              <p:cNvSpPr>
                <a:spLocks noChangeAspect="1" noChangeArrowheads="1"/>
              </p:cNvSpPr>
              <p:nvPr/>
            </p:nvSpPr>
            <p:spPr bwMode="auto">
              <a:xfrm>
                <a:off x="2390" y="974"/>
                <a:ext cx="232" cy="2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3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802" name="Group 18"/>
            <p:cNvGrpSpPr>
              <a:grpSpLocks noChangeAspect="1"/>
            </p:cNvGrpSpPr>
            <p:nvPr/>
          </p:nvGrpSpPr>
          <p:grpSpPr bwMode="auto">
            <a:xfrm>
              <a:off x="1104" y="3408"/>
              <a:ext cx="336" cy="288"/>
              <a:chOff x="2352" y="960"/>
              <a:chExt cx="336" cy="288"/>
            </a:xfrm>
          </p:grpSpPr>
          <p:sp>
            <p:nvSpPr>
              <p:cNvPr id="502803" name="Oval 19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804" name="Rectangle 20"/>
              <p:cNvSpPr>
                <a:spLocks noChangeAspect="1" noChangeArrowheads="1"/>
              </p:cNvSpPr>
              <p:nvPr/>
            </p:nvSpPr>
            <p:spPr bwMode="auto">
              <a:xfrm>
                <a:off x="2390" y="974"/>
                <a:ext cx="232" cy="2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2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805" name="Group 21"/>
            <p:cNvGrpSpPr>
              <a:grpSpLocks noChangeAspect="1"/>
            </p:cNvGrpSpPr>
            <p:nvPr/>
          </p:nvGrpSpPr>
          <p:grpSpPr bwMode="auto">
            <a:xfrm>
              <a:off x="1968" y="2976"/>
              <a:ext cx="336" cy="288"/>
              <a:chOff x="2352" y="960"/>
              <a:chExt cx="336" cy="288"/>
            </a:xfrm>
          </p:grpSpPr>
          <p:sp>
            <p:nvSpPr>
              <p:cNvPr id="502806" name="Oval 22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807" name="Rectangle 23"/>
              <p:cNvSpPr>
                <a:spLocks noChangeAspect="1" noChangeArrowheads="1"/>
              </p:cNvSpPr>
              <p:nvPr/>
            </p:nvSpPr>
            <p:spPr bwMode="auto">
              <a:xfrm>
                <a:off x="2390" y="974"/>
                <a:ext cx="232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2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808" name="Group 24"/>
            <p:cNvGrpSpPr>
              <a:grpSpLocks noChangeAspect="1"/>
            </p:cNvGrpSpPr>
            <p:nvPr/>
          </p:nvGrpSpPr>
          <p:grpSpPr bwMode="auto">
            <a:xfrm>
              <a:off x="2256" y="3360"/>
              <a:ext cx="336" cy="288"/>
              <a:chOff x="2352" y="960"/>
              <a:chExt cx="336" cy="288"/>
            </a:xfrm>
          </p:grpSpPr>
          <p:sp>
            <p:nvSpPr>
              <p:cNvPr id="502809" name="Oval 25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810" name="Rectangle 26"/>
              <p:cNvSpPr>
                <a:spLocks noChangeAspect="1" noChangeArrowheads="1"/>
              </p:cNvSpPr>
              <p:nvPr/>
            </p:nvSpPr>
            <p:spPr bwMode="auto">
              <a:xfrm>
                <a:off x="2388" y="974"/>
                <a:ext cx="234" cy="2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7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811" name="Group 27"/>
            <p:cNvGrpSpPr>
              <a:grpSpLocks noChangeAspect="1"/>
            </p:cNvGrpSpPr>
            <p:nvPr/>
          </p:nvGrpSpPr>
          <p:grpSpPr bwMode="auto">
            <a:xfrm>
              <a:off x="4176" y="2544"/>
              <a:ext cx="336" cy="288"/>
              <a:chOff x="2352" y="960"/>
              <a:chExt cx="336" cy="288"/>
            </a:xfrm>
          </p:grpSpPr>
          <p:sp>
            <p:nvSpPr>
              <p:cNvPr id="502812" name="Oval 28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813" name="Rectangle 29"/>
              <p:cNvSpPr>
                <a:spLocks noChangeAspect="1" noChangeArrowheads="1"/>
              </p:cNvSpPr>
              <p:nvPr/>
            </p:nvSpPr>
            <p:spPr bwMode="auto">
              <a:xfrm>
                <a:off x="2390" y="974"/>
                <a:ext cx="232" cy="2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6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814" name="Group 30"/>
            <p:cNvGrpSpPr>
              <a:grpSpLocks noChangeAspect="1"/>
            </p:cNvGrpSpPr>
            <p:nvPr/>
          </p:nvGrpSpPr>
          <p:grpSpPr bwMode="auto">
            <a:xfrm>
              <a:off x="3552" y="2976"/>
              <a:ext cx="336" cy="288"/>
              <a:chOff x="2352" y="960"/>
              <a:chExt cx="336" cy="288"/>
            </a:xfrm>
          </p:grpSpPr>
          <p:sp>
            <p:nvSpPr>
              <p:cNvPr id="502815" name="Oval 31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816" name="Rectangle 32"/>
              <p:cNvSpPr>
                <a:spLocks noChangeAspect="1" noChangeArrowheads="1"/>
              </p:cNvSpPr>
              <p:nvPr/>
            </p:nvSpPr>
            <p:spPr bwMode="auto">
              <a:xfrm>
                <a:off x="2390" y="974"/>
                <a:ext cx="232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5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817" name="Group 33"/>
            <p:cNvGrpSpPr>
              <a:grpSpLocks noChangeAspect="1"/>
            </p:cNvGrpSpPr>
            <p:nvPr/>
          </p:nvGrpSpPr>
          <p:grpSpPr bwMode="auto">
            <a:xfrm>
              <a:off x="3936" y="3408"/>
              <a:ext cx="336" cy="288"/>
              <a:chOff x="2352" y="960"/>
              <a:chExt cx="336" cy="288"/>
            </a:xfrm>
          </p:grpSpPr>
          <p:sp>
            <p:nvSpPr>
              <p:cNvPr id="502818" name="Oval 34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819" name="Rectangle 35"/>
              <p:cNvSpPr>
                <a:spLocks noChangeAspect="1" noChangeArrowheads="1"/>
              </p:cNvSpPr>
              <p:nvPr/>
            </p:nvSpPr>
            <p:spPr bwMode="auto">
              <a:xfrm>
                <a:off x="2390" y="974"/>
                <a:ext cx="232" cy="2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9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820" name="Group 36"/>
            <p:cNvGrpSpPr>
              <a:grpSpLocks noChangeAspect="1"/>
            </p:cNvGrpSpPr>
            <p:nvPr/>
          </p:nvGrpSpPr>
          <p:grpSpPr bwMode="auto">
            <a:xfrm>
              <a:off x="4800" y="2976"/>
              <a:ext cx="336" cy="288"/>
              <a:chOff x="2352" y="960"/>
              <a:chExt cx="336" cy="288"/>
            </a:xfrm>
          </p:grpSpPr>
          <p:sp>
            <p:nvSpPr>
              <p:cNvPr id="502821" name="Oval 37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822" name="Rectangle 38"/>
              <p:cNvSpPr>
                <a:spLocks noChangeAspect="1" noChangeArrowheads="1"/>
              </p:cNvSpPr>
              <p:nvPr/>
            </p:nvSpPr>
            <p:spPr bwMode="auto">
              <a:xfrm>
                <a:off x="2390" y="974"/>
                <a:ext cx="232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4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grpSp>
          <p:nvGrpSpPr>
            <p:cNvPr id="502823" name="Group 39"/>
            <p:cNvGrpSpPr>
              <a:grpSpLocks noChangeAspect="1"/>
            </p:cNvGrpSpPr>
            <p:nvPr/>
          </p:nvGrpSpPr>
          <p:grpSpPr bwMode="auto">
            <a:xfrm>
              <a:off x="3696" y="3840"/>
              <a:ext cx="336" cy="288"/>
              <a:chOff x="2352" y="960"/>
              <a:chExt cx="336" cy="288"/>
            </a:xfrm>
          </p:grpSpPr>
          <p:sp>
            <p:nvSpPr>
              <p:cNvPr id="502824" name="Oval 40"/>
              <p:cNvSpPr>
                <a:spLocks noChangeAspect="1" noChangeArrowheads="1"/>
              </p:cNvSpPr>
              <p:nvPr/>
            </p:nvSpPr>
            <p:spPr bwMode="auto">
              <a:xfrm>
                <a:off x="2352" y="960"/>
                <a:ext cx="336" cy="288"/>
              </a:xfrm>
              <a:prstGeom prst="ellips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825" name="Rectangle 41"/>
              <p:cNvSpPr>
                <a:spLocks noChangeAspect="1" noChangeArrowheads="1"/>
              </p:cNvSpPr>
              <p:nvPr/>
            </p:nvSpPr>
            <p:spPr bwMode="auto">
              <a:xfrm>
                <a:off x="2388" y="974"/>
                <a:ext cx="23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CA" altLang="x-none" sz="500" i="0">
                    <a:solidFill>
                      <a:srgbClr val="33CC33"/>
                    </a:solidFill>
                  </a:rPr>
                  <a:t>1</a:t>
                </a:r>
                <a:endParaRPr lang="en-US" altLang="x-none" sz="500" i="0">
                  <a:solidFill>
                    <a:srgbClr val="33CC33"/>
                  </a:solidFill>
                </a:endParaRPr>
              </a:p>
            </p:txBody>
          </p:sp>
        </p:grpSp>
        <p:sp>
          <p:nvSpPr>
            <p:cNvPr id="502826" name="Line 42"/>
            <p:cNvSpPr>
              <a:spLocks noChangeAspect="1" noChangeShapeType="1"/>
            </p:cNvSpPr>
            <p:nvPr/>
          </p:nvSpPr>
          <p:spPr bwMode="auto">
            <a:xfrm flipH="1">
              <a:off x="168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27" name="Line 43"/>
            <p:cNvSpPr>
              <a:spLocks noChangeAspect="1" noChangeShapeType="1"/>
            </p:cNvSpPr>
            <p:nvPr/>
          </p:nvSpPr>
          <p:spPr bwMode="auto">
            <a:xfrm>
              <a:off x="1632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28" name="Line 44"/>
            <p:cNvSpPr>
              <a:spLocks noChangeAspect="1" noChangeShapeType="1"/>
            </p:cNvSpPr>
            <p:nvPr/>
          </p:nvSpPr>
          <p:spPr bwMode="auto">
            <a:xfrm>
              <a:off x="2208" y="3264"/>
              <a:ext cx="144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29" name="Line 45"/>
            <p:cNvSpPr>
              <a:spLocks noChangeAspect="1" noChangeShapeType="1"/>
            </p:cNvSpPr>
            <p:nvPr/>
          </p:nvSpPr>
          <p:spPr bwMode="auto">
            <a:xfrm flipH="1">
              <a:off x="1008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0" name="Line 46"/>
            <p:cNvSpPr>
              <a:spLocks noChangeAspect="1" noChangeShapeType="1"/>
            </p:cNvSpPr>
            <p:nvPr/>
          </p:nvSpPr>
          <p:spPr bwMode="auto">
            <a:xfrm>
              <a:off x="1008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1" name="Line 47"/>
            <p:cNvSpPr>
              <a:spLocks noChangeAspect="1" noChangeShapeType="1"/>
            </p:cNvSpPr>
            <p:nvPr/>
          </p:nvSpPr>
          <p:spPr bwMode="auto">
            <a:xfrm flipH="1">
              <a:off x="576" y="3216"/>
              <a:ext cx="192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2" name="Line 48"/>
            <p:cNvSpPr>
              <a:spLocks noChangeAspect="1" noChangeShapeType="1"/>
            </p:cNvSpPr>
            <p:nvPr/>
          </p:nvSpPr>
          <p:spPr bwMode="auto">
            <a:xfrm>
              <a:off x="3120" y="2208"/>
              <a:ext cx="1104" cy="43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3" name="Line 49"/>
            <p:cNvSpPr>
              <a:spLocks noChangeAspect="1" noChangeShapeType="1"/>
            </p:cNvSpPr>
            <p:nvPr/>
          </p:nvSpPr>
          <p:spPr bwMode="auto">
            <a:xfrm>
              <a:off x="4224" y="2784"/>
              <a:ext cx="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4" name="Line 50"/>
            <p:cNvSpPr>
              <a:spLocks noChangeAspect="1" noChangeShapeType="1"/>
            </p:cNvSpPr>
            <p:nvPr/>
          </p:nvSpPr>
          <p:spPr bwMode="auto">
            <a:xfrm>
              <a:off x="4464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5" name="Line 51"/>
            <p:cNvSpPr>
              <a:spLocks noChangeAspect="1" noChangeShapeType="1"/>
            </p:cNvSpPr>
            <p:nvPr/>
          </p:nvSpPr>
          <p:spPr bwMode="auto">
            <a:xfrm flipH="1">
              <a:off x="3840" y="2784"/>
              <a:ext cx="384" cy="2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6" name="Line 52"/>
            <p:cNvSpPr>
              <a:spLocks noChangeAspect="1" noChangeShapeType="1"/>
            </p:cNvSpPr>
            <p:nvPr/>
          </p:nvSpPr>
          <p:spPr bwMode="auto">
            <a:xfrm>
              <a:off x="3840" y="3264"/>
              <a:ext cx="144" cy="1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37" name="Line 53"/>
            <p:cNvSpPr>
              <a:spLocks noChangeAspect="1" noChangeShapeType="1"/>
            </p:cNvSpPr>
            <p:nvPr/>
          </p:nvSpPr>
          <p:spPr bwMode="auto">
            <a:xfrm flipH="1">
              <a:off x="3936" y="3696"/>
              <a:ext cx="96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2838" name="Rectangle 54"/>
          <p:cNvSpPr>
            <a:spLocks noChangeArrowheads="1"/>
          </p:cNvSpPr>
          <p:nvPr/>
        </p:nvSpPr>
        <p:spPr bwMode="auto">
          <a:xfrm>
            <a:off x="2716213" y="5783263"/>
            <a:ext cx="393065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2400" i="0">
                <a:solidFill>
                  <a:schemeClr val="hlink"/>
                </a:solidFill>
              </a:rPr>
              <a:t>Need pointers from each node </a:t>
            </a:r>
            <a:br>
              <a:rPr lang="en-US" altLang="x-none" sz="2400" i="0">
                <a:solidFill>
                  <a:schemeClr val="hlink"/>
                </a:solidFill>
              </a:rPr>
            </a:br>
            <a:r>
              <a:rPr lang="en-US" altLang="x-none" sz="2400" i="0">
                <a:solidFill>
                  <a:schemeClr val="hlink"/>
                </a:solidFill>
              </a:rPr>
              <a:t>to its parent.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2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2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838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1" name="Rectangle 3"/>
          <p:cNvSpPr>
            <a:spLocks noChangeArrowheads="1"/>
          </p:cNvSpPr>
          <p:nvPr/>
        </p:nvSpPr>
        <p:spPr bwMode="auto">
          <a:xfrm>
            <a:off x="685800" y="76200"/>
            <a:ext cx="79248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sz="3200" i="0"/>
              <a:t>Hard to write a recursive program that implements an iterative algorithm. </a:t>
            </a:r>
          </a:p>
        </p:txBody>
      </p:sp>
      <p:pic>
        <p:nvPicPr>
          <p:cNvPr id="503812" name="Picture 4" descr="02-26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1212850"/>
            <a:ext cx="5794375" cy="5645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6903" name="Picture 23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960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6882" name="Rectangle 2"/>
          <p:cNvSpPr>
            <a:spLocks noChangeArrowheads="1"/>
          </p:cNvSpPr>
          <p:nvPr/>
        </p:nvSpPr>
        <p:spPr bwMode="auto">
          <a:xfrm>
            <a:off x="5943600" y="639763"/>
            <a:ext cx="27701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Call recursively</a:t>
            </a:r>
          </a:p>
        </p:txBody>
      </p:sp>
      <p:sp>
        <p:nvSpPr>
          <p:cNvPr id="506883" name="Rectangle 3"/>
          <p:cNvSpPr>
            <a:spLocks noChangeArrowheads="1"/>
          </p:cNvSpPr>
          <p:nvPr/>
        </p:nvSpPr>
        <p:spPr bwMode="auto">
          <a:xfrm>
            <a:off x="6116638" y="1143000"/>
            <a:ext cx="252095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on the correct </a:t>
            </a:r>
          </a:p>
          <a:p>
            <a:r>
              <a:rPr lang="en-US" altLang="x-none" sz="3200" i="0"/>
              <a:t>types of input</a:t>
            </a:r>
          </a:p>
        </p:txBody>
      </p:sp>
      <p:sp useBgFill="1">
        <p:nvSpPr>
          <p:cNvPr id="506885" name="Rectangle 5"/>
          <p:cNvSpPr>
            <a:spLocks noChangeArrowheads="1"/>
          </p:cNvSpPr>
          <p:nvPr/>
        </p:nvSpPr>
        <p:spPr bwMode="auto">
          <a:xfrm>
            <a:off x="0" y="1981200"/>
            <a:ext cx="5715000" cy="1295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06886" name="Text Box 6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 useBgFill="1">
        <p:nvSpPr>
          <p:cNvPr id="506887" name="Rectangle 7"/>
          <p:cNvSpPr>
            <a:spLocks noChangeArrowheads="1"/>
          </p:cNvSpPr>
          <p:nvPr/>
        </p:nvSpPr>
        <p:spPr bwMode="auto">
          <a:xfrm>
            <a:off x="0" y="3581400"/>
            <a:ext cx="5715000" cy="1857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6888" name="Rectangle 8"/>
          <p:cNvSpPr>
            <a:spLocks noChangeArrowheads="1"/>
          </p:cNvSpPr>
          <p:nvPr/>
        </p:nvSpPr>
        <p:spPr bwMode="auto">
          <a:xfrm>
            <a:off x="0" y="4038600"/>
            <a:ext cx="5791200" cy="2819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6889" name="Rectangle 9"/>
          <p:cNvSpPr>
            <a:spLocks noChangeArrowheads="1"/>
          </p:cNvSpPr>
          <p:nvPr/>
        </p:nvSpPr>
        <p:spPr bwMode="auto">
          <a:xfrm>
            <a:off x="0" y="3200400"/>
            <a:ext cx="1752600" cy="8715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6890" name="Rectangle 10"/>
          <p:cNvSpPr>
            <a:spLocks noChangeArrowheads="1"/>
          </p:cNvSpPr>
          <p:nvPr/>
        </p:nvSpPr>
        <p:spPr bwMode="auto">
          <a:xfrm>
            <a:off x="3962400" y="3200400"/>
            <a:ext cx="1876425" cy="914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grpSp>
        <p:nvGrpSpPr>
          <p:cNvPr id="506891" name="Group 11"/>
          <p:cNvGrpSpPr>
            <a:grpSpLocks/>
          </p:cNvGrpSpPr>
          <p:nvPr/>
        </p:nvGrpSpPr>
        <p:grpSpPr bwMode="auto">
          <a:xfrm>
            <a:off x="6934200" y="3429000"/>
            <a:ext cx="1143000" cy="1219200"/>
            <a:chOff x="2641" y="1488"/>
            <a:chExt cx="2655" cy="2488"/>
          </a:xfrm>
        </p:grpSpPr>
        <p:grpSp>
          <p:nvGrpSpPr>
            <p:cNvPr id="506892" name="Group 12"/>
            <p:cNvGrpSpPr>
              <a:grpSpLocks/>
            </p:cNvGrpSpPr>
            <p:nvPr/>
          </p:nvGrpSpPr>
          <p:grpSpPr bwMode="auto">
            <a:xfrm>
              <a:off x="2641" y="1488"/>
              <a:ext cx="2496" cy="2436"/>
              <a:chOff x="2641" y="1488"/>
              <a:chExt cx="2496" cy="2436"/>
            </a:xfrm>
          </p:grpSpPr>
          <p:sp>
            <p:nvSpPr>
              <p:cNvPr id="506893" name="Freeform 13"/>
              <p:cNvSpPr>
                <a:spLocks/>
              </p:cNvSpPr>
              <p:nvPr/>
            </p:nvSpPr>
            <p:spPr bwMode="auto">
              <a:xfrm>
                <a:off x="3465" y="1900"/>
                <a:ext cx="434" cy="514"/>
              </a:xfrm>
              <a:custGeom>
                <a:avLst/>
                <a:gdLst>
                  <a:gd name="T0" fmla="*/ 132 w 434"/>
                  <a:gd name="T1" fmla="*/ 186 h 514"/>
                  <a:gd name="T2" fmla="*/ 157 w 434"/>
                  <a:gd name="T3" fmla="*/ 114 h 514"/>
                  <a:gd name="T4" fmla="*/ 189 w 434"/>
                  <a:gd name="T5" fmla="*/ 42 h 514"/>
                  <a:gd name="T6" fmla="*/ 236 w 434"/>
                  <a:gd name="T7" fmla="*/ 6 h 514"/>
                  <a:gd name="T8" fmla="*/ 302 w 434"/>
                  <a:gd name="T9" fmla="*/ 0 h 514"/>
                  <a:gd name="T10" fmla="*/ 355 w 434"/>
                  <a:gd name="T11" fmla="*/ 24 h 514"/>
                  <a:gd name="T12" fmla="*/ 393 w 434"/>
                  <a:gd name="T13" fmla="*/ 63 h 514"/>
                  <a:gd name="T14" fmla="*/ 421 w 434"/>
                  <a:gd name="T15" fmla="*/ 135 h 514"/>
                  <a:gd name="T16" fmla="*/ 434 w 434"/>
                  <a:gd name="T17" fmla="*/ 222 h 514"/>
                  <a:gd name="T18" fmla="*/ 434 w 434"/>
                  <a:gd name="T19" fmla="*/ 312 h 514"/>
                  <a:gd name="T20" fmla="*/ 412 w 434"/>
                  <a:gd name="T21" fmla="*/ 411 h 514"/>
                  <a:gd name="T22" fmla="*/ 355 w 434"/>
                  <a:gd name="T23" fmla="*/ 474 h 514"/>
                  <a:gd name="T24" fmla="*/ 299 w 434"/>
                  <a:gd name="T25" fmla="*/ 514 h 514"/>
                  <a:gd name="T26" fmla="*/ 245 w 434"/>
                  <a:gd name="T27" fmla="*/ 510 h 514"/>
                  <a:gd name="T28" fmla="*/ 198 w 434"/>
                  <a:gd name="T29" fmla="*/ 468 h 514"/>
                  <a:gd name="T30" fmla="*/ 157 w 434"/>
                  <a:gd name="T31" fmla="*/ 396 h 514"/>
                  <a:gd name="T32" fmla="*/ 129 w 434"/>
                  <a:gd name="T33" fmla="*/ 333 h 514"/>
                  <a:gd name="T34" fmla="*/ 129 w 434"/>
                  <a:gd name="T35" fmla="*/ 252 h 514"/>
                  <a:gd name="T36" fmla="*/ 0 w 434"/>
                  <a:gd name="T37" fmla="*/ 234 h 514"/>
                  <a:gd name="T38" fmla="*/ 16 w 434"/>
                  <a:gd name="T39" fmla="*/ 189 h 514"/>
                  <a:gd name="T40" fmla="*/ 132 w 434"/>
                  <a:gd name="T41" fmla="*/ 18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4" h="514">
                    <a:moveTo>
                      <a:pt x="132" y="186"/>
                    </a:moveTo>
                    <a:lnTo>
                      <a:pt x="157" y="114"/>
                    </a:lnTo>
                    <a:lnTo>
                      <a:pt x="189" y="42"/>
                    </a:lnTo>
                    <a:lnTo>
                      <a:pt x="236" y="6"/>
                    </a:lnTo>
                    <a:lnTo>
                      <a:pt x="302" y="0"/>
                    </a:lnTo>
                    <a:lnTo>
                      <a:pt x="355" y="24"/>
                    </a:lnTo>
                    <a:lnTo>
                      <a:pt x="393" y="63"/>
                    </a:lnTo>
                    <a:lnTo>
                      <a:pt x="421" y="135"/>
                    </a:lnTo>
                    <a:lnTo>
                      <a:pt x="434" y="222"/>
                    </a:lnTo>
                    <a:lnTo>
                      <a:pt x="434" y="312"/>
                    </a:lnTo>
                    <a:lnTo>
                      <a:pt x="412" y="411"/>
                    </a:lnTo>
                    <a:lnTo>
                      <a:pt x="355" y="474"/>
                    </a:lnTo>
                    <a:lnTo>
                      <a:pt x="299" y="514"/>
                    </a:lnTo>
                    <a:lnTo>
                      <a:pt x="245" y="510"/>
                    </a:lnTo>
                    <a:lnTo>
                      <a:pt x="198" y="468"/>
                    </a:lnTo>
                    <a:lnTo>
                      <a:pt x="157" y="396"/>
                    </a:lnTo>
                    <a:lnTo>
                      <a:pt x="129" y="333"/>
                    </a:lnTo>
                    <a:lnTo>
                      <a:pt x="129" y="252"/>
                    </a:lnTo>
                    <a:lnTo>
                      <a:pt x="0" y="234"/>
                    </a:lnTo>
                    <a:lnTo>
                      <a:pt x="16" y="189"/>
                    </a:lnTo>
                    <a:lnTo>
                      <a:pt x="132" y="18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94" name="Freeform 14"/>
              <p:cNvSpPr>
                <a:spLocks/>
              </p:cNvSpPr>
              <p:nvPr/>
            </p:nvSpPr>
            <p:spPr bwMode="auto">
              <a:xfrm>
                <a:off x="3752" y="1488"/>
                <a:ext cx="566" cy="1154"/>
              </a:xfrm>
              <a:custGeom>
                <a:avLst/>
                <a:gdLst>
                  <a:gd name="T0" fmla="*/ 13 w 566"/>
                  <a:gd name="T1" fmla="*/ 1145 h 1154"/>
                  <a:gd name="T2" fmla="*/ 0 w 566"/>
                  <a:gd name="T3" fmla="*/ 1088 h 1154"/>
                  <a:gd name="T4" fmla="*/ 31 w 566"/>
                  <a:gd name="T5" fmla="*/ 1042 h 1154"/>
                  <a:gd name="T6" fmla="*/ 134 w 566"/>
                  <a:gd name="T7" fmla="*/ 988 h 1154"/>
                  <a:gd name="T8" fmla="*/ 226 w 566"/>
                  <a:gd name="T9" fmla="*/ 927 h 1154"/>
                  <a:gd name="T10" fmla="*/ 313 w 566"/>
                  <a:gd name="T11" fmla="*/ 827 h 1154"/>
                  <a:gd name="T12" fmla="*/ 432 w 566"/>
                  <a:gd name="T13" fmla="*/ 689 h 1154"/>
                  <a:gd name="T14" fmla="*/ 463 w 566"/>
                  <a:gd name="T15" fmla="*/ 634 h 1154"/>
                  <a:gd name="T16" fmla="*/ 479 w 566"/>
                  <a:gd name="T17" fmla="*/ 580 h 1154"/>
                  <a:gd name="T18" fmla="*/ 472 w 566"/>
                  <a:gd name="T19" fmla="*/ 526 h 1154"/>
                  <a:gd name="T20" fmla="*/ 444 w 566"/>
                  <a:gd name="T21" fmla="*/ 426 h 1154"/>
                  <a:gd name="T22" fmla="*/ 376 w 566"/>
                  <a:gd name="T23" fmla="*/ 299 h 1154"/>
                  <a:gd name="T24" fmla="*/ 301 w 566"/>
                  <a:gd name="T25" fmla="*/ 229 h 1154"/>
                  <a:gd name="T26" fmla="*/ 235 w 566"/>
                  <a:gd name="T27" fmla="*/ 190 h 1154"/>
                  <a:gd name="T28" fmla="*/ 181 w 566"/>
                  <a:gd name="T29" fmla="*/ 184 h 1154"/>
                  <a:gd name="T30" fmla="*/ 153 w 566"/>
                  <a:gd name="T31" fmla="*/ 190 h 1154"/>
                  <a:gd name="T32" fmla="*/ 150 w 566"/>
                  <a:gd name="T33" fmla="*/ 163 h 1154"/>
                  <a:gd name="T34" fmla="*/ 215 w 566"/>
                  <a:gd name="T35" fmla="*/ 154 h 1154"/>
                  <a:gd name="T36" fmla="*/ 291 w 566"/>
                  <a:gd name="T37" fmla="*/ 154 h 1154"/>
                  <a:gd name="T38" fmla="*/ 238 w 566"/>
                  <a:gd name="T39" fmla="*/ 93 h 1154"/>
                  <a:gd name="T40" fmla="*/ 206 w 566"/>
                  <a:gd name="T41" fmla="*/ 45 h 1154"/>
                  <a:gd name="T42" fmla="*/ 229 w 566"/>
                  <a:gd name="T43" fmla="*/ 27 h 1154"/>
                  <a:gd name="T44" fmla="*/ 313 w 566"/>
                  <a:gd name="T45" fmla="*/ 109 h 1154"/>
                  <a:gd name="T46" fmla="*/ 329 w 566"/>
                  <a:gd name="T47" fmla="*/ 121 h 1154"/>
                  <a:gd name="T48" fmla="*/ 313 w 566"/>
                  <a:gd name="T49" fmla="*/ 57 h 1154"/>
                  <a:gd name="T50" fmla="*/ 301 w 566"/>
                  <a:gd name="T51" fmla="*/ 9 h 1154"/>
                  <a:gd name="T52" fmla="*/ 313 w 566"/>
                  <a:gd name="T53" fmla="*/ 0 h 1154"/>
                  <a:gd name="T54" fmla="*/ 341 w 566"/>
                  <a:gd name="T55" fmla="*/ 9 h 1154"/>
                  <a:gd name="T56" fmla="*/ 366 w 566"/>
                  <a:gd name="T57" fmla="*/ 121 h 1154"/>
                  <a:gd name="T58" fmla="*/ 379 w 566"/>
                  <a:gd name="T59" fmla="*/ 118 h 1154"/>
                  <a:gd name="T60" fmla="*/ 379 w 566"/>
                  <a:gd name="T61" fmla="*/ 30 h 1154"/>
                  <a:gd name="T62" fmla="*/ 404 w 566"/>
                  <a:gd name="T63" fmla="*/ 21 h 1154"/>
                  <a:gd name="T64" fmla="*/ 422 w 566"/>
                  <a:gd name="T65" fmla="*/ 36 h 1154"/>
                  <a:gd name="T66" fmla="*/ 413 w 566"/>
                  <a:gd name="T67" fmla="*/ 154 h 1154"/>
                  <a:gd name="T68" fmla="*/ 407 w 566"/>
                  <a:gd name="T69" fmla="*/ 202 h 1154"/>
                  <a:gd name="T70" fmla="*/ 422 w 566"/>
                  <a:gd name="T71" fmla="*/ 299 h 1154"/>
                  <a:gd name="T72" fmla="*/ 472 w 566"/>
                  <a:gd name="T73" fmla="*/ 402 h 1154"/>
                  <a:gd name="T74" fmla="*/ 525 w 566"/>
                  <a:gd name="T75" fmla="*/ 520 h 1154"/>
                  <a:gd name="T76" fmla="*/ 566 w 566"/>
                  <a:gd name="T77" fmla="*/ 607 h 1154"/>
                  <a:gd name="T78" fmla="*/ 563 w 566"/>
                  <a:gd name="T79" fmla="*/ 652 h 1154"/>
                  <a:gd name="T80" fmla="*/ 488 w 566"/>
                  <a:gd name="T81" fmla="*/ 734 h 1154"/>
                  <a:gd name="T82" fmla="*/ 385 w 566"/>
                  <a:gd name="T83" fmla="*/ 836 h 1154"/>
                  <a:gd name="T84" fmla="*/ 301 w 566"/>
                  <a:gd name="T85" fmla="*/ 937 h 1154"/>
                  <a:gd name="T86" fmla="*/ 197 w 566"/>
                  <a:gd name="T87" fmla="*/ 1070 h 1154"/>
                  <a:gd name="T88" fmla="*/ 112 w 566"/>
                  <a:gd name="T89" fmla="*/ 1136 h 1154"/>
                  <a:gd name="T90" fmla="*/ 47 w 566"/>
                  <a:gd name="T91" fmla="*/ 1154 h 1154"/>
                  <a:gd name="T92" fmla="*/ 13 w 566"/>
                  <a:gd name="T93" fmla="*/ 114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6" h="1154">
                    <a:moveTo>
                      <a:pt x="13" y="1145"/>
                    </a:moveTo>
                    <a:lnTo>
                      <a:pt x="0" y="1088"/>
                    </a:lnTo>
                    <a:lnTo>
                      <a:pt x="31" y="1042"/>
                    </a:lnTo>
                    <a:lnTo>
                      <a:pt x="134" y="988"/>
                    </a:lnTo>
                    <a:lnTo>
                      <a:pt x="226" y="927"/>
                    </a:lnTo>
                    <a:lnTo>
                      <a:pt x="313" y="827"/>
                    </a:lnTo>
                    <a:lnTo>
                      <a:pt x="432" y="689"/>
                    </a:lnTo>
                    <a:lnTo>
                      <a:pt x="463" y="634"/>
                    </a:lnTo>
                    <a:lnTo>
                      <a:pt x="479" y="580"/>
                    </a:lnTo>
                    <a:lnTo>
                      <a:pt x="472" y="526"/>
                    </a:lnTo>
                    <a:lnTo>
                      <a:pt x="444" y="426"/>
                    </a:lnTo>
                    <a:lnTo>
                      <a:pt x="376" y="299"/>
                    </a:lnTo>
                    <a:lnTo>
                      <a:pt x="301" y="229"/>
                    </a:lnTo>
                    <a:lnTo>
                      <a:pt x="235" y="190"/>
                    </a:lnTo>
                    <a:lnTo>
                      <a:pt x="181" y="184"/>
                    </a:lnTo>
                    <a:lnTo>
                      <a:pt x="153" y="190"/>
                    </a:lnTo>
                    <a:lnTo>
                      <a:pt x="150" y="163"/>
                    </a:lnTo>
                    <a:lnTo>
                      <a:pt x="215" y="154"/>
                    </a:lnTo>
                    <a:lnTo>
                      <a:pt x="291" y="154"/>
                    </a:lnTo>
                    <a:lnTo>
                      <a:pt x="238" y="93"/>
                    </a:lnTo>
                    <a:lnTo>
                      <a:pt x="206" y="45"/>
                    </a:lnTo>
                    <a:lnTo>
                      <a:pt x="229" y="27"/>
                    </a:lnTo>
                    <a:lnTo>
                      <a:pt x="313" y="109"/>
                    </a:lnTo>
                    <a:lnTo>
                      <a:pt x="329" y="121"/>
                    </a:lnTo>
                    <a:lnTo>
                      <a:pt x="313" y="57"/>
                    </a:lnTo>
                    <a:lnTo>
                      <a:pt x="301" y="9"/>
                    </a:lnTo>
                    <a:lnTo>
                      <a:pt x="313" y="0"/>
                    </a:lnTo>
                    <a:lnTo>
                      <a:pt x="341" y="9"/>
                    </a:lnTo>
                    <a:lnTo>
                      <a:pt x="366" y="121"/>
                    </a:lnTo>
                    <a:lnTo>
                      <a:pt x="379" y="118"/>
                    </a:lnTo>
                    <a:lnTo>
                      <a:pt x="379" y="30"/>
                    </a:lnTo>
                    <a:lnTo>
                      <a:pt x="404" y="21"/>
                    </a:lnTo>
                    <a:lnTo>
                      <a:pt x="422" y="36"/>
                    </a:lnTo>
                    <a:lnTo>
                      <a:pt x="413" y="154"/>
                    </a:lnTo>
                    <a:lnTo>
                      <a:pt x="407" y="202"/>
                    </a:lnTo>
                    <a:lnTo>
                      <a:pt x="422" y="299"/>
                    </a:lnTo>
                    <a:lnTo>
                      <a:pt x="472" y="402"/>
                    </a:lnTo>
                    <a:lnTo>
                      <a:pt x="525" y="520"/>
                    </a:lnTo>
                    <a:lnTo>
                      <a:pt x="566" y="607"/>
                    </a:lnTo>
                    <a:lnTo>
                      <a:pt x="563" y="652"/>
                    </a:lnTo>
                    <a:lnTo>
                      <a:pt x="488" y="734"/>
                    </a:lnTo>
                    <a:lnTo>
                      <a:pt x="385" y="836"/>
                    </a:lnTo>
                    <a:lnTo>
                      <a:pt x="301" y="937"/>
                    </a:lnTo>
                    <a:lnTo>
                      <a:pt x="197" y="1070"/>
                    </a:lnTo>
                    <a:lnTo>
                      <a:pt x="112" y="1136"/>
                    </a:lnTo>
                    <a:lnTo>
                      <a:pt x="47" y="1154"/>
                    </a:lnTo>
                    <a:lnTo>
                      <a:pt x="13" y="1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95" name="Freeform 15"/>
              <p:cNvSpPr>
                <a:spLocks/>
              </p:cNvSpPr>
              <p:nvPr/>
            </p:nvSpPr>
            <p:spPr bwMode="auto">
              <a:xfrm>
                <a:off x="2641" y="2564"/>
                <a:ext cx="1037" cy="581"/>
              </a:xfrm>
              <a:custGeom>
                <a:avLst/>
                <a:gdLst>
                  <a:gd name="T0" fmla="*/ 210 w 1037"/>
                  <a:gd name="T1" fmla="*/ 468 h 581"/>
                  <a:gd name="T2" fmla="*/ 361 w 1037"/>
                  <a:gd name="T3" fmla="*/ 462 h 581"/>
                  <a:gd name="T4" fmla="*/ 498 w 1037"/>
                  <a:gd name="T5" fmla="*/ 444 h 581"/>
                  <a:gd name="T6" fmla="*/ 583 w 1037"/>
                  <a:gd name="T7" fmla="*/ 423 h 581"/>
                  <a:gd name="T8" fmla="*/ 705 w 1037"/>
                  <a:gd name="T9" fmla="*/ 354 h 581"/>
                  <a:gd name="T10" fmla="*/ 792 w 1037"/>
                  <a:gd name="T11" fmla="*/ 288 h 581"/>
                  <a:gd name="T12" fmla="*/ 906 w 1037"/>
                  <a:gd name="T13" fmla="*/ 207 h 581"/>
                  <a:gd name="T14" fmla="*/ 959 w 1037"/>
                  <a:gd name="T15" fmla="*/ 156 h 581"/>
                  <a:gd name="T16" fmla="*/ 1000 w 1037"/>
                  <a:gd name="T17" fmla="*/ 120 h 581"/>
                  <a:gd name="T18" fmla="*/ 1037 w 1037"/>
                  <a:gd name="T19" fmla="*/ 81 h 581"/>
                  <a:gd name="T20" fmla="*/ 1037 w 1037"/>
                  <a:gd name="T21" fmla="*/ 39 h 581"/>
                  <a:gd name="T22" fmla="*/ 996 w 1037"/>
                  <a:gd name="T23" fmla="*/ 0 h 581"/>
                  <a:gd name="T24" fmla="*/ 971 w 1037"/>
                  <a:gd name="T25" fmla="*/ 9 h 581"/>
                  <a:gd name="T26" fmla="*/ 903 w 1037"/>
                  <a:gd name="T27" fmla="*/ 90 h 581"/>
                  <a:gd name="T28" fmla="*/ 828 w 1037"/>
                  <a:gd name="T29" fmla="*/ 183 h 581"/>
                  <a:gd name="T30" fmla="*/ 752 w 1037"/>
                  <a:gd name="T31" fmla="*/ 270 h 581"/>
                  <a:gd name="T32" fmla="*/ 642 w 1037"/>
                  <a:gd name="T33" fmla="*/ 342 h 581"/>
                  <a:gd name="T34" fmla="*/ 548 w 1037"/>
                  <a:gd name="T35" fmla="*/ 390 h 581"/>
                  <a:gd name="T36" fmla="*/ 445 w 1037"/>
                  <a:gd name="T37" fmla="*/ 414 h 581"/>
                  <a:gd name="T38" fmla="*/ 301 w 1037"/>
                  <a:gd name="T39" fmla="*/ 417 h 581"/>
                  <a:gd name="T40" fmla="*/ 216 w 1037"/>
                  <a:gd name="T41" fmla="*/ 417 h 581"/>
                  <a:gd name="T42" fmla="*/ 144 w 1037"/>
                  <a:gd name="T43" fmla="*/ 363 h 581"/>
                  <a:gd name="T44" fmla="*/ 125 w 1037"/>
                  <a:gd name="T45" fmla="*/ 327 h 581"/>
                  <a:gd name="T46" fmla="*/ 94 w 1037"/>
                  <a:gd name="T47" fmla="*/ 327 h 581"/>
                  <a:gd name="T48" fmla="*/ 116 w 1037"/>
                  <a:gd name="T49" fmla="*/ 372 h 581"/>
                  <a:gd name="T50" fmla="*/ 150 w 1037"/>
                  <a:gd name="T51" fmla="*/ 414 h 581"/>
                  <a:gd name="T52" fmla="*/ 66 w 1037"/>
                  <a:gd name="T53" fmla="*/ 396 h 581"/>
                  <a:gd name="T54" fmla="*/ 3 w 1037"/>
                  <a:gd name="T55" fmla="*/ 387 h 581"/>
                  <a:gd name="T56" fmla="*/ 3 w 1037"/>
                  <a:gd name="T57" fmla="*/ 405 h 581"/>
                  <a:gd name="T58" fmla="*/ 59 w 1037"/>
                  <a:gd name="T59" fmla="*/ 417 h 581"/>
                  <a:gd name="T60" fmla="*/ 97 w 1037"/>
                  <a:gd name="T61" fmla="*/ 441 h 581"/>
                  <a:gd name="T62" fmla="*/ 131 w 1037"/>
                  <a:gd name="T63" fmla="*/ 444 h 581"/>
                  <a:gd name="T64" fmla="*/ 78 w 1037"/>
                  <a:gd name="T65" fmla="*/ 462 h 581"/>
                  <a:gd name="T66" fmla="*/ 0 w 1037"/>
                  <a:gd name="T67" fmla="*/ 481 h 581"/>
                  <a:gd name="T68" fmla="*/ 3 w 1037"/>
                  <a:gd name="T69" fmla="*/ 499 h 581"/>
                  <a:gd name="T70" fmla="*/ 28 w 1037"/>
                  <a:gd name="T71" fmla="*/ 505 h 581"/>
                  <a:gd name="T72" fmla="*/ 103 w 1037"/>
                  <a:gd name="T73" fmla="*/ 481 h 581"/>
                  <a:gd name="T74" fmla="*/ 150 w 1037"/>
                  <a:gd name="T75" fmla="*/ 477 h 581"/>
                  <a:gd name="T76" fmla="*/ 122 w 1037"/>
                  <a:gd name="T77" fmla="*/ 505 h 581"/>
                  <a:gd name="T78" fmla="*/ 78 w 1037"/>
                  <a:gd name="T79" fmla="*/ 550 h 581"/>
                  <a:gd name="T80" fmla="*/ 59 w 1037"/>
                  <a:gd name="T81" fmla="*/ 562 h 581"/>
                  <a:gd name="T82" fmla="*/ 75 w 1037"/>
                  <a:gd name="T83" fmla="*/ 581 h 581"/>
                  <a:gd name="T84" fmla="*/ 113 w 1037"/>
                  <a:gd name="T85" fmla="*/ 559 h 581"/>
                  <a:gd name="T86" fmla="*/ 163 w 1037"/>
                  <a:gd name="T87" fmla="*/ 514 h 581"/>
                  <a:gd name="T88" fmla="*/ 210 w 1037"/>
                  <a:gd name="T89" fmla="*/ 468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37" h="581">
                    <a:moveTo>
                      <a:pt x="210" y="468"/>
                    </a:moveTo>
                    <a:lnTo>
                      <a:pt x="361" y="462"/>
                    </a:lnTo>
                    <a:lnTo>
                      <a:pt x="498" y="444"/>
                    </a:lnTo>
                    <a:lnTo>
                      <a:pt x="583" y="423"/>
                    </a:lnTo>
                    <a:lnTo>
                      <a:pt x="705" y="354"/>
                    </a:lnTo>
                    <a:lnTo>
                      <a:pt x="792" y="288"/>
                    </a:lnTo>
                    <a:lnTo>
                      <a:pt x="906" y="207"/>
                    </a:lnTo>
                    <a:lnTo>
                      <a:pt x="959" y="156"/>
                    </a:lnTo>
                    <a:lnTo>
                      <a:pt x="1000" y="120"/>
                    </a:lnTo>
                    <a:lnTo>
                      <a:pt x="1037" y="81"/>
                    </a:lnTo>
                    <a:lnTo>
                      <a:pt x="1037" y="39"/>
                    </a:lnTo>
                    <a:lnTo>
                      <a:pt x="996" y="0"/>
                    </a:lnTo>
                    <a:lnTo>
                      <a:pt x="971" y="9"/>
                    </a:lnTo>
                    <a:lnTo>
                      <a:pt x="903" y="90"/>
                    </a:lnTo>
                    <a:lnTo>
                      <a:pt x="828" y="183"/>
                    </a:lnTo>
                    <a:lnTo>
                      <a:pt x="752" y="270"/>
                    </a:lnTo>
                    <a:lnTo>
                      <a:pt x="642" y="342"/>
                    </a:lnTo>
                    <a:lnTo>
                      <a:pt x="548" y="390"/>
                    </a:lnTo>
                    <a:lnTo>
                      <a:pt x="445" y="414"/>
                    </a:lnTo>
                    <a:lnTo>
                      <a:pt x="301" y="417"/>
                    </a:lnTo>
                    <a:lnTo>
                      <a:pt x="216" y="417"/>
                    </a:lnTo>
                    <a:lnTo>
                      <a:pt x="144" y="363"/>
                    </a:lnTo>
                    <a:lnTo>
                      <a:pt x="125" y="327"/>
                    </a:lnTo>
                    <a:lnTo>
                      <a:pt x="94" y="327"/>
                    </a:lnTo>
                    <a:lnTo>
                      <a:pt x="116" y="372"/>
                    </a:lnTo>
                    <a:lnTo>
                      <a:pt x="150" y="414"/>
                    </a:lnTo>
                    <a:lnTo>
                      <a:pt x="66" y="396"/>
                    </a:lnTo>
                    <a:lnTo>
                      <a:pt x="3" y="387"/>
                    </a:lnTo>
                    <a:lnTo>
                      <a:pt x="3" y="405"/>
                    </a:lnTo>
                    <a:lnTo>
                      <a:pt x="59" y="417"/>
                    </a:lnTo>
                    <a:lnTo>
                      <a:pt x="97" y="441"/>
                    </a:lnTo>
                    <a:lnTo>
                      <a:pt x="131" y="444"/>
                    </a:lnTo>
                    <a:lnTo>
                      <a:pt x="78" y="462"/>
                    </a:lnTo>
                    <a:lnTo>
                      <a:pt x="0" y="481"/>
                    </a:lnTo>
                    <a:lnTo>
                      <a:pt x="3" y="499"/>
                    </a:lnTo>
                    <a:lnTo>
                      <a:pt x="28" y="505"/>
                    </a:lnTo>
                    <a:lnTo>
                      <a:pt x="103" y="481"/>
                    </a:lnTo>
                    <a:lnTo>
                      <a:pt x="150" y="477"/>
                    </a:lnTo>
                    <a:lnTo>
                      <a:pt x="122" y="505"/>
                    </a:lnTo>
                    <a:lnTo>
                      <a:pt x="78" y="550"/>
                    </a:lnTo>
                    <a:lnTo>
                      <a:pt x="59" y="562"/>
                    </a:lnTo>
                    <a:lnTo>
                      <a:pt x="75" y="581"/>
                    </a:lnTo>
                    <a:lnTo>
                      <a:pt x="113" y="559"/>
                    </a:lnTo>
                    <a:lnTo>
                      <a:pt x="163" y="514"/>
                    </a:lnTo>
                    <a:lnTo>
                      <a:pt x="210" y="46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96" name="Freeform 16"/>
              <p:cNvSpPr>
                <a:spLocks/>
              </p:cNvSpPr>
              <p:nvPr/>
            </p:nvSpPr>
            <p:spPr bwMode="auto">
              <a:xfrm>
                <a:off x="3596" y="2504"/>
                <a:ext cx="608" cy="800"/>
              </a:xfrm>
              <a:custGeom>
                <a:avLst/>
                <a:gdLst>
                  <a:gd name="T0" fmla="*/ 38 w 608"/>
                  <a:gd name="T1" fmla="*/ 90 h 800"/>
                  <a:gd name="T2" fmla="*/ 63 w 608"/>
                  <a:gd name="T3" fmla="*/ 27 h 800"/>
                  <a:gd name="T4" fmla="*/ 104 w 608"/>
                  <a:gd name="T5" fmla="*/ 0 h 800"/>
                  <a:gd name="T6" fmla="*/ 141 w 608"/>
                  <a:gd name="T7" fmla="*/ 0 h 800"/>
                  <a:gd name="T8" fmla="*/ 179 w 608"/>
                  <a:gd name="T9" fmla="*/ 18 h 800"/>
                  <a:gd name="T10" fmla="*/ 216 w 608"/>
                  <a:gd name="T11" fmla="*/ 54 h 800"/>
                  <a:gd name="T12" fmla="*/ 235 w 608"/>
                  <a:gd name="T13" fmla="*/ 117 h 800"/>
                  <a:gd name="T14" fmla="*/ 245 w 608"/>
                  <a:gd name="T15" fmla="*/ 180 h 800"/>
                  <a:gd name="T16" fmla="*/ 263 w 608"/>
                  <a:gd name="T17" fmla="*/ 243 h 800"/>
                  <a:gd name="T18" fmla="*/ 298 w 608"/>
                  <a:gd name="T19" fmla="*/ 312 h 800"/>
                  <a:gd name="T20" fmla="*/ 357 w 608"/>
                  <a:gd name="T21" fmla="*/ 384 h 800"/>
                  <a:gd name="T22" fmla="*/ 415 w 608"/>
                  <a:gd name="T23" fmla="*/ 432 h 800"/>
                  <a:gd name="T24" fmla="*/ 499 w 608"/>
                  <a:gd name="T25" fmla="*/ 468 h 800"/>
                  <a:gd name="T26" fmla="*/ 571 w 608"/>
                  <a:gd name="T27" fmla="*/ 522 h 800"/>
                  <a:gd name="T28" fmla="*/ 608 w 608"/>
                  <a:gd name="T29" fmla="*/ 577 h 800"/>
                  <a:gd name="T30" fmla="*/ 602 w 608"/>
                  <a:gd name="T31" fmla="*/ 622 h 800"/>
                  <a:gd name="T32" fmla="*/ 593 w 608"/>
                  <a:gd name="T33" fmla="*/ 676 h 800"/>
                  <a:gd name="T34" fmla="*/ 565 w 608"/>
                  <a:gd name="T35" fmla="*/ 712 h 800"/>
                  <a:gd name="T36" fmla="*/ 518 w 608"/>
                  <a:gd name="T37" fmla="*/ 757 h 800"/>
                  <a:gd name="T38" fmla="*/ 449 w 608"/>
                  <a:gd name="T39" fmla="*/ 790 h 800"/>
                  <a:gd name="T40" fmla="*/ 396 w 608"/>
                  <a:gd name="T41" fmla="*/ 800 h 800"/>
                  <a:gd name="T42" fmla="*/ 320 w 608"/>
                  <a:gd name="T43" fmla="*/ 784 h 800"/>
                  <a:gd name="T44" fmla="*/ 251 w 608"/>
                  <a:gd name="T45" fmla="*/ 748 h 800"/>
                  <a:gd name="T46" fmla="*/ 179 w 608"/>
                  <a:gd name="T47" fmla="*/ 694 h 800"/>
                  <a:gd name="T48" fmla="*/ 129 w 608"/>
                  <a:gd name="T49" fmla="*/ 631 h 800"/>
                  <a:gd name="T50" fmla="*/ 82 w 608"/>
                  <a:gd name="T51" fmla="*/ 550 h 800"/>
                  <a:gd name="T52" fmla="*/ 44 w 608"/>
                  <a:gd name="T53" fmla="*/ 456 h 800"/>
                  <a:gd name="T54" fmla="*/ 19 w 608"/>
                  <a:gd name="T55" fmla="*/ 375 h 800"/>
                  <a:gd name="T56" fmla="*/ 7 w 608"/>
                  <a:gd name="T57" fmla="*/ 297 h 800"/>
                  <a:gd name="T58" fmla="*/ 0 w 608"/>
                  <a:gd name="T59" fmla="*/ 189 h 800"/>
                  <a:gd name="T60" fmla="*/ 19 w 608"/>
                  <a:gd name="T61" fmla="*/ 117 h 800"/>
                  <a:gd name="T62" fmla="*/ 38 w 608"/>
                  <a:gd name="T63" fmla="*/ 90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8" h="800">
                    <a:moveTo>
                      <a:pt x="38" y="90"/>
                    </a:moveTo>
                    <a:lnTo>
                      <a:pt x="63" y="27"/>
                    </a:lnTo>
                    <a:lnTo>
                      <a:pt x="104" y="0"/>
                    </a:lnTo>
                    <a:lnTo>
                      <a:pt x="141" y="0"/>
                    </a:lnTo>
                    <a:lnTo>
                      <a:pt x="179" y="18"/>
                    </a:lnTo>
                    <a:lnTo>
                      <a:pt x="216" y="54"/>
                    </a:lnTo>
                    <a:lnTo>
                      <a:pt x="235" y="117"/>
                    </a:lnTo>
                    <a:lnTo>
                      <a:pt x="245" y="180"/>
                    </a:lnTo>
                    <a:lnTo>
                      <a:pt x="263" y="243"/>
                    </a:lnTo>
                    <a:lnTo>
                      <a:pt x="298" y="312"/>
                    </a:lnTo>
                    <a:lnTo>
                      <a:pt x="357" y="384"/>
                    </a:lnTo>
                    <a:lnTo>
                      <a:pt x="415" y="432"/>
                    </a:lnTo>
                    <a:lnTo>
                      <a:pt x="499" y="468"/>
                    </a:lnTo>
                    <a:lnTo>
                      <a:pt x="571" y="522"/>
                    </a:lnTo>
                    <a:lnTo>
                      <a:pt x="608" y="577"/>
                    </a:lnTo>
                    <a:lnTo>
                      <a:pt x="602" y="622"/>
                    </a:lnTo>
                    <a:lnTo>
                      <a:pt x="593" y="676"/>
                    </a:lnTo>
                    <a:lnTo>
                      <a:pt x="565" y="712"/>
                    </a:lnTo>
                    <a:lnTo>
                      <a:pt x="518" y="757"/>
                    </a:lnTo>
                    <a:lnTo>
                      <a:pt x="449" y="790"/>
                    </a:lnTo>
                    <a:lnTo>
                      <a:pt x="396" y="800"/>
                    </a:lnTo>
                    <a:lnTo>
                      <a:pt x="320" y="784"/>
                    </a:lnTo>
                    <a:lnTo>
                      <a:pt x="251" y="748"/>
                    </a:lnTo>
                    <a:lnTo>
                      <a:pt x="179" y="694"/>
                    </a:lnTo>
                    <a:lnTo>
                      <a:pt x="129" y="631"/>
                    </a:lnTo>
                    <a:lnTo>
                      <a:pt x="82" y="550"/>
                    </a:lnTo>
                    <a:lnTo>
                      <a:pt x="44" y="456"/>
                    </a:lnTo>
                    <a:lnTo>
                      <a:pt x="19" y="375"/>
                    </a:lnTo>
                    <a:lnTo>
                      <a:pt x="7" y="297"/>
                    </a:lnTo>
                    <a:lnTo>
                      <a:pt x="0" y="189"/>
                    </a:lnTo>
                    <a:lnTo>
                      <a:pt x="19" y="117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97" name="Freeform 17"/>
              <p:cNvSpPr>
                <a:spLocks/>
              </p:cNvSpPr>
              <p:nvPr/>
            </p:nvSpPr>
            <p:spPr bwMode="auto">
              <a:xfrm>
                <a:off x="4094" y="2846"/>
                <a:ext cx="1043" cy="726"/>
              </a:xfrm>
              <a:custGeom>
                <a:avLst/>
                <a:gdLst>
                  <a:gd name="T0" fmla="*/ 116 w 1043"/>
                  <a:gd name="T1" fmla="*/ 230 h 726"/>
                  <a:gd name="T2" fmla="*/ 216 w 1043"/>
                  <a:gd name="T3" fmla="*/ 147 h 726"/>
                  <a:gd name="T4" fmla="*/ 338 w 1043"/>
                  <a:gd name="T5" fmla="*/ 72 h 726"/>
                  <a:gd name="T6" fmla="*/ 417 w 1043"/>
                  <a:gd name="T7" fmla="*/ 27 h 726"/>
                  <a:gd name="T8" fmla="*/ 479 w 1043"/>
                  <a:gd name="T9" fmla="*/ 12 h 726"/>
                  <a:gd name="T10" fmla="*/ 529 w 1043"/>
                  <a:gd name="T11" fmla="*/ 0 h 726"/>
                  <a:gd name="T12" fmla="*/ 573 w 1043"/>
                  <a:gd name="T13" fmla="*/ 18 h 726"/>
                  <a:gd name="T14" fmla="*/ 601 w 1043"/>
                  <a:gd name="T15" fmla="*/ 75 h 726"/>
                  <a:gd name="T16" fmla="*/ 620 w 1043"/>
                  <a:gd name="T17" fmla="*/ 230 h 726"/>
                  <a:gd name="T18" fmla="*/ 620 w 1043"/>
                  <a:gd name="T19" fmla="*/ 416 h 726"/>
                  <a:gd name="T20" fmla="*/ 620 w 1043"/>
                  <a:gd name="T21" fmla="*/ 536 h 726"/>
                  <a:gd name="T22" fmla="*/ 642 w 1043"/>
                  <a:gd name="T23" fmla="*/ 609 h 726"/>
                  <a:gd name="T24" fmla="*/ 686 w 1043"/>
                  <a:gd name="T25" fmla="*/ 597 h 726"/>
                  <a:gd name="T26" fmla="*/ 717 w 1043"/>
                  <a:gd name="T27" fmla="*/ 552 h 726"/>
                  <a:gd name="T28" fmla="*/ 779 w 1043"/>
                  <a:gd name="T29" fmla="*/ 500 h 726"/>
                  <a:gd name="T30" fmla="*/ 876 w 1043"/>
                  <a:gd name="T31" fmla="*/ 470 h 726"/>
                  <a:gd name="T32" fmla="*/ 943 w 1043"/>
                  <a:gd name="T33" fmla="*/ 470 h 726"/>
                  <a:gd name="T34" fmla="*/ 1043 w 1043"/>
                  <a:gd name="T35" fmla="*/ 488 h 726"/>
                  <a:gd name="T36" fmla="*/ 1037 w 1043"/>
                  <a:gd name="T37" fmla="*/ 524 h 726"/>
                  <a:gd name="T38" fmla="*/ 1015 w 1043"/>
                  <a:gd name="T39" fmla="*/ 555 h 726"/>
                  <a:gd name="T40" fmla="*/ 981 w 1043"/>
                  <a:gd name="T41" fmla="*/ 561 h 726"/>
                  <a:gd name="T42" fmla="*/ 943 w 1043"/>
                  <a:gd name="T43" fmla="*/ 542 h 726"/>
                  <a:gd name="T44" fmla="*/ 886 w 1043"/>
                  <a:gd name="T45" fmla="*/ 518 h 726"/>
                  <a:gd name="T46" fmla="*/ 829 w 1043"/>
                  <a:gd name="T47" fmla="*/ 518 h 726"/>
                  <a:gd name="T48" fmla="*/ 754 w 1043"/>
                  <a:gd name="T49" fmla="*/ 564 h 726"/>
                  <a:gd name="T50" fmla="*/ 708 w 1043"/>
                  <a:gd name="T51" fmla="*/ 633 h 726"/>
                  <a:gd name="T52" fmla="*/ 698 w 1043"/>
                  <a:gd name="T53" fmla="*/ 690 h 726"/>
                  <a:gd name="T54" fmla="*/ 679 w 1043"/>
                  <a:gd name="T55" fmla="*/ 726 h 726"/>
                  <a:gd name="T56" fmla="*/ 604 w 1043"/>
                  <a:gd name="T57" fmla="*/ 723 h 726"/>
                  <a:gd name="T58" fmla="*/ 601 w 1043"/>
                  <a:gd name="T59" fmla="*/ 669 h 726"/>
                  <a:gd name="T60" fmla="*/ 576 w 1043"/>
                  <a:gd name="T61" fmla="*/ 591 h 726"/>
                  <a:gd name="T62" fmla="*/ 567 w 1043"/>
                  <a:gd name="T63" fmla="*/ 509 h 726"/>
                  <a:gd name="T64" fmla="*/ 573 w 1043"/>
                  <a:gd name="T65" fmla="*/ 401 h 726"/>
                  <a:gd name="T66" fmla="*/ 564 w 1043"/>
                  <a:gd name="T67" fmla="*/ 248 h 726"/>
                  <a:gd name="T68" fmla="*/ 558 w 1043"/>
                  <a:gd name="T69" fmla="*/ 147 h 726"/>
                  <a:gd name="T70" fmla="*/ 539 w 1043"/>
                  <a:gd name="T71" fmla="*/ 111 h 726"/>
                  <a:gd name="T72" fmla="*/ 501 w 1043"/>
                  <a:gd name="T73" fmla="*/ 75 h 726"/>
                  <a:gd name="T74" fmla="*/ 461 w 1043"/>
                  <a:gd name="T75" fmla="*/ 75 h 726"/>
                  <a:gd name="T76" fmla="*/ 403 w 1043"/>
                  <a:gd name="T77" fmla="*/ 111 h 726"/>
                  <a:gd name="T78" fmla="*/ 328 w 1043"/>
                  <a:gd name="T79" fmla="*/ 181 h 726"/>
                  <a:gd name="T80" fmla="*/ 235 w 1043"/>
                  <a:gd name="T81" fmla="*/ 272 h 726"/>
                  <a:gd name="T82" fmla="*/ 141 w 1043"/>
                  <a:gd name="T83" fmla="*/ 356 h 726"/>
                  <a:gd name="T84" fmla="*/ 94 w 1043"/>
                  <a:gd name="T85" fmla="*/ 383 h 726"/>
                  <a:gd name="T86" fmla="*/ 38 w 1043"/>
                  <a:gd name="T87" fmla="*/ 383 h 726"/>
                  <a:gd name="T88" fmla="*/ 0 w 1043"/>
                  <a:gd name="T89" fmla="*/ 344 h 726"/>
                  <a:gd name="T90" fmla="*/ 3 w 1043"/>
                  <a:gd name="T91" fmla="*/ 281 h 726"/>
                  <a:gd name="T92" fmla="*/ 41 w 1043"/>
                  <a:gd name="T93" fmla="*/ 248 h 726"/>
                  <a:gd name="T94" fmla="*/ 84 w 1043"/>
                  <a:gd name="T95" fmla="*/ 239 h 726"/>
                  <a:gd name="T96" fmla="*/ 116 w 1043"/>
                  <a:gd name="T97" fmla="*/ 23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3" h="726">
                    <a:moveTo>
                      <a:pt x="116" y="230"/>
                    </a:moveTo>
                    <a:lnTo>
                      <a:pt x="216" y="147"/>
                    </a:lnTo>
                    <a:lnTo>
                      <a:pt x="338" y="72"/>
                    </a:lnTo>
                    <a:lnTo>
                      <a:pt x="417" y="27"/>
                    </a:lnTo>
                    <a:lnTo>
                      <a:pt x="479" y="12"/>
                    </a:lnTo>
                    <a:lnTo>
                      <a:pt x="529" y="0"/>
                    </a:lnTo>
                    <a:lnTo>
                      <a:pt x="573" y="18"/>
                    </a:lnTo>
                    <a:lnTo>
                      <a:pt x="601" y="75"/>
                    </a:lnTo>
                    <a:lnTo>
                      <a:pt x="620" y="230"/>
                    </a:lnTo>
                    <a:lnTo>
                      <a:pt x="620" y="416"/>
                    </a:lnTo>
                    <a:lnTo>
                      <a:pt x="620" y="536"/>
                    </a:lnTo>
                    <a:lnTo>
                      <a:pt x="642" y="609"/>
                    </a:lnTo>
                    <a:lnTo>
                      <a:pt x="686" y="597"/>
                    </a:lnTo>
                    <a:lnTo>
                      <a:pt x="717" y="552"/>
                    </a:lnTo>
                    <a:lnTo>
                      <a:pt x="779" y="500"/>
                    </a:lnTo>
                    <a:lnTo>
                      <a:pt x="876" y="470"/>
                    </a:lnTo>
                    <a:lnTo>
                      <a:pt x="943" y="470"/>
                    </a:lnTo>
                    <a:lnTo>
                      <a:pt x="1043" y="488"/>
                    </a:lnTo>
                    <a:lnTo>
                      <a:pt x="1037" y="524"/>
                    </a:lnTo>
                    <a:lnTo>
                      <a:pt x="1015" y="555"/>
                    </a:lnTo>
                    <a:lnTo>
                      <a:pt x="981" y="561"/>
                    </a:lnTo>
                    <a:lnTo>
                      <a:pt x="943" y="542"/>
                    </a:lnTo>
                    <a:lnTo>
                      <a:pt x="886" y="518"/>
                    </a:lnTo>
                    <a:lnTo>
                      <a:pt x="829" y="518"/>
                    </a:lnTo>
                    <a:lnTo>
                      <a:pt x="754" y="564"/>
                    </a:lnTo>
                    <a:lnTo>
                      <a:pt x="708" y="633"/>
                    </a:lnTo>
                    <a:lnTo>
                      <a:pt x="698" y="690"/>
                    </a:lnTo>
                    <a:lnTo>
                      <a:pt x="679" y="726"/>
                    </a:lnTo>
                    <a:lnTo>
                      <a:pt x="604" y="723"/>
                    </a:lnTo>
                    <a:lnTo>
                      <a:pt x="601" y="669"/>
                    </a:lnTo>
                    <a:lnTo>
                      <a:pt x="576" y="591"/>
                    </a:lnTo>
                    <a:lnTo>
                      <a:pt x="567" y="509"/>
                    </a:lnTo>
                    <a:lnTo>
                      <a:pt x="573" y="401"/>
                    </a:lnTo>
                    <a:lnTo>
                      <a:pt x="564" y="248"/>
                    </a:lnTo>
                    <a:lnTo>
                      <a:pt x="558" y="147"/>
                    </a:lnTo>
                    <a:lnTo>
                      <a:pt x="539" y="111"/>
                    </a:lnTo>
                    <a:lnTo>
                      <a:pt x="501" y="75"/>
                    </a:lnTo>
                    <a:lnTo>
                      <a:pt x="461" y="75"/>
                    </a:lnTo>
                    <a:lnTo>
                      <a:pt x="403" y="111"/>
                    </a:lnTo>
                    <a:lnTo>
                      <a:pt x="328" y="181"/>
                    </a:lnTo>
                    <a:lnTo>
                      <a:pt x="235" y="272"/>
                    </a:lnTo>
                    <a:lnTo>
                      <a:pt x="141" y="356"/>
                    </a:lnTo>
                    <a:lnTo>
                      <a:pt x="94" y="383"/>
                    </a:lnTo>
                    <a:lnTo>
                      <a:pt x="38" y="383"/>
                    </a:lnTo>
                    <a:lnTo>
                      <a:pt x="0" y="344"/>
                    </a:lnTo>
                    <a:lnTo>
                      <a:pt x="3" y="281"/>
                    </a:lnTo>
                    <a:lnTo>
                      <a:pt x="41" y="248"/>
                    </a:lnTo>
                    <a:lnTo>
                      <a:pt x="84" y="239"/>
                    </a:lnTo>
                    <a:lnTo>
                      <a:pt x="116" y="2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898" name="Freeform 18"/>
              <p:cNvSpPr>
                <a:spLocks/>
              </p:cNvSpPr>
              <p:nvPr/>
            </p:nvSpPr>
            <p:spPr bwMode="auto">
              <a:xfrm>
                <a:off x="4038" y="3162"/>
                <a:ext cx="713" cy="762"/>
              </a:xfrm>
              <a:custGeom>
                <a:avLst/>
                <a:gdLst>
                  <a:gd name="T0" fmla="*/ 0 w 713"/>
                  <a:gd name="T1" fmla="*/ 64 h 762"/>
                  <a:gd name="T2" fmla="*/ 22 w 713"/>
                  <a:gd name="T3" fmla="*/ 16 h 762"/>
                  <a:gd name="T4" fmla="*/ 69 w 713"/>
                  <a:gd name="T5" fmla="*/ 0 h 762"/>
                  <a:gd name="T6" fmla="*/ 134 w 713"/>
                  <a:gd name="T7" fmla="*/ 7 h 762"/>
                  <a:gd name="T8" fmla="*/ 150 w 713"/>
                  <a:gd name="T9" fmla="*/ 52 h 762"/>
                  <a:gd name="T10" fmla="*/ 125 w 713"/>
                  <a:gd name="T11" fmla="*/ 227 h 762"/>
                  <a:gd name="T12" fmla="*/ 122 w 713"/>
                  <a:gd name="T13" fmla="*/ 360 h 762"/>
                  <a:gd name="T14" fmla="*/ 116 w 713"/>
                  <a:gd name="T15" fmla="*/ 435 h 762"/>
                  <a:gd name="T16" fmla="*/ 116 w 713"/>
                  <a:gd name="T17" fmla="*/ 450 h 762"/>
                  <a:gd name="T18" fmla="*/ 131 w 713"/>
                  <a:gd name="T19" fmla="*/ 524 h 762"/>
                  <a:gd name="T20" fmla="*/ 172 w 713"/>
                  <a:gd name="T21" fmla="*/ 536 h 762"/>
                  <a:gd name="T22" fmla="*/ 225 w 713"/>
                  <a:gd name="T23" fmla="*/ 524 h 762"/>
                  <a:gd name="T24" fmla="*/ 303 w 713"/>
                  <a:gd name="T25" fmla="*/ 481 h 762"/>
                  <a:gd name="T26" fmla="*/ 387 w 713"/>
                  <a:gd name="T27" fmla="*/ 460 h 762"/>
                  <a:gd name="T28" fmla="*/ 482 w 713"/>
                  <a:gd name="T29" fmla="*/ 444 h 762"/>
                  <a:gd name="T30" fmla="*/ 585 w 713"/>
                  <a:gd name="T31" fmla="*/ 432 h 762"/>
                  <a:gd name="T32" fmla="*/ 660 w 713"/>
                  <a:gd name="T33" fmla="*/ 432 h 762"/>
                  <a:gd name="T34" fmla="*/ 694 w 713"/>
                  <a:gd name="T35" fmla="*/ 441 h 762"/>
                  <a:gd name="T36" fmla="*/ 713 w 713"/>
                  <a:gd name="T37" fmla="*/ 463 h 762"/>
                  <a:gd name="T38" fmla="*/ 704 w 713"/>
                  <a:gd name="T39" fmla="*/ 496 h 762"/>
                  <a:gd name="T40" fmla="*/ 657 w 713"/>
                  <a:gd name="T41" fmla="*/ 524 h 762"/>
                  <a:gd name="T42" fmla="*/ 613 w 713"/>
                  <a:gd name="T43" fmla="*/ 563 h 762"/>
                  <a:gd name="T44" fmla="*/ 572 w 713"/>
                  <a:gd name="T45" fmla="*/ 618 h 762"/>
                  <a:gd name="T46" fmla="*/ 547 w 713"/>
                  <a:gd name="T47" fmla="*/ 663 h 762"/>
                  <a:gd name="T48" fmla="*/ 526 w 713"/>
                  <a:gd name="T49" fmla="*/ 708 h 762"/>
                  <a:gd name="T50" fmla="*/ 510 w 713"/>
                  <a:gd name="T51" fmla="*/ 762 h 762"/>
                  <a:gd name="T52" fmla="*/ 488 w 713"/>
                  <a:gd name="T53" fmla="*/ 762 h 762"/>
                  <a:gd name="T54" fmla="*/ 469 w 713"/>
                  <a:gd name="T55" fmla="*/ 741 h 762"/>
                  <a:gd name="T56" fmla="*/ 462 w 713"/>
                  <a:gd name="T57" fmla="*/ 681 h 762"/>
                  <a:gd name="T58" fmla="*/ 507 w 713"/>
                  <a:gd name="T59" fmla="*/ 627 h 762"/>
                  <a:gd name="T60" fmla="*/ 566 w 713"/>
                  <a:gd name="T61" fmla="*/ 563 h 762"/>
                  <a:gd name="T62" fmla="*/ 622 w 713"/>
                  <a:gd name="T63" fmla="*/ 515 h 762"/>
                  <a:gd name="T64" fmla="*/ 647 w 713"/>
                  <a:gd name="T65" fmla="*/ 499 h 762"/>
                  <a:gd name="T66" fmla="*/ 657 w 713"/>
                  <a:gd name="T67" fmla="*/ 478 h 762"/>
                  <a:gd name="T68" fmla="*/ 632 w 713"/>
                  <a:gd name="T69" fmla="*/ 463 h 762"/>
                  <a:gd name="T70" fmla="*/ 547 w 713"/>
                  <a:gd name="T71" fmla="*/ 463 h 762"/>
                  <a:gd name="T72" fmla="*/ 440 w 713"/>
                  <a:gd name="T73" fmla="*/ 481 h 762"/>
                  <a:gd name="T74" fmla="*/ 356 w 713"/>
                  <a:gd name="T75" fmla="*/ 509 h 762"/>
                  <a:gd name="T76" fmla="*/ 265 w 713"/>
                  <a:gd name="T77" fmla="*/ 560 h 762"/>
                  <a:gd name="T78" fmla="*/ 187 w 713"/>
                  <a:gd name="T79" fmla="*/ 596 h 762"/>
                  <a:gd name="T80" fmla="*/ 103 w 713"/>
                  <a:gd name="T81" fmla="*/ 599 h 762"/>
                  <a:gd name="T82" fmla="*/ 69 w 713"/>
                  <a:gd name="T83" fmla="*/ 587 h 762"/>
                  <a:gd name="T84" fmla="*/ 50 w 713"/>
                  <a:gd name="T85" fmla="*/ 542 h 762"/>
                  <a:gd name="T86" fmla="*/ 37 w 713"/>
                  <a:gd name="T87" fmla="*/ 478 h 762"/>
                  <a:gd name="T88" fmla="*/ 31 w 713"/>
                  <a:gd name="T89" fmla="*/ 360 h 762"/>
                  <a:gd name="T90" fmla="*/ 19 w 713"/>
                  <a:gd name="T91" fmla="*/ 151 h 762"/>
                  <a:gd name="T92" fmla="*/ 0 w 713"/>
                  <a:gd name="T93" fmla="*/ 64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13" h="762">
                    <a:moveTo>
                      <a:pt x="0" y="64"/>
                    </a:moveTo>
                    <a:lnTo>
                      <a:pt x="22" y="16"/>
                    </a:lnTo>
                    <a:lnTo>
                      <a:pt x="69" y="0"/>
                    </a:lnTo>
                    <a:lnTo>
                      <a:pt x="134" y="7"/>
                    </a:lnTo>
                    <a:lnTo>
                      <a:pt x="150" y="52"/>
                    </a:lnTo>
                    <a:lnTo>
                      <a:pt x="125" y="227"/>
                    </a:lnTo>
                    <a:lnTo>
                      <a:pt x="122" y="360"/>
                    </a:lnTo>
                    <a:lnTo>
                      <a:pt x="116" y="435"/>
                    </a:lnTo>
                    <a:lnTo>
                      <a:pt x="116" y="450"/>
                    </a:lnTo>
                    <a:lnTo>
                      <a:pt x="131" y="524"/>
                    </a:lnTo>
                    <a:lnTo>
                      <a:pt x="172" y="536"/>
                    </a:lnTo>
                    <a:lnTo>
                      <a:pt x="225" y="524"/>
                    </a:lnTo>
                    <a:lnTo>
                      <a:pt x="303" y="481"/>
                    </a:lnTo>
                    <a:lnTo>
                      <a:pt x="387" y="460"/>
                    </a:lnTo>
                    <a:lnTo>
                      <a:pt x="482" y="444"/>
                    </a:lnTo>
                    <a:lnTo>
                      <a:pt x="585" y="432"/>
                    </a:lnTo>
                    <a:lnTo>
                      <a:pt x="660" y="432"/>
                    </a:lnTo>
                    <a:lnTo>
                      <a:pt x="694" y="441"/>
                    </a:lnTo>
                    <a:lnTo>
                      <a:pt x="713" y="463"/>
                    </a:lnTo>
                    <a:lnTo>
                      <a:pt x="704" y="496"/>
                    </a:lnTo>
                    <a:lnTo>
                      <a:pt x="657" y="524"/>
                    </a:lnTo>
                    <a:lnTo>
                      <a:pt x="613" y="563"/>
                    </a:lnTo>
                    <a:lnTo>
                      <a:pt x="572" y="618"/>
                    </a:lnTo>
                    <a:lnTo>
                      <a:pt x="547" y="663"/>
                    </a:lnTo>
                    <a:lnTo>
                      <a:pt x="526" y="708"/>
                    </a:lnTo>
                    <a:lnTo>
                      <a:pt x="510" y="762"/>
                    </a:lnTo>
                    <a:lnTo>
                      <a:pt x="488" y="762"/>
                    </a:lnTo>
                    <a:lnTo>
                      <a:pt x="469" y="741"/>
                    </a:lnTo>
                    <a:lnTo>
                      <a:pt x="462" y="681"/>
                    </a:lnTo>
                    <a:lnTo>
                      <a:pt x="507" y="627"/>
                    </a:lnTo>
                    <a:lnTo>
                      <a:pt x="566" y="563"/>
                    </a:lnTo>
                    <a:lnTo>
                      <a:pt x="622" y="515"/>
                    </a:lnTo>
                    <a:lnTo>
                      <a:pt x="647" y="499"/>
                    </a:lnTo>
                    <a:lnTo>
                      <a:pt x="657" y="478"/>
                    </a:lnTo>
                    <a:lnTo>
                      <a:pt x="632" y="463"/>
                    </a:lnTo>
                    <a:lnTo>
                      <a:pt x="547" y="463"/>
                    </a:lnTo>
                    <a:lnTo>
                      <a:pt x="440" y="481"/>
                    </a:lnTo>
                    <a:lnTo>
                      <a:pt x="356" y="509"/>
                    </a:lnTo>
                    <a:lnTo>
                      <a:pt x="265" y="560"/>
                    </a:lnTo>
                    <a:lnTo>
                      <a:pt x="187" y="596"/>
                    </a:lnTo>
                    <a:lnTo>
                      <a:pt x="103" y="599"/>
                    </a:lnTo>
                    <a:lnTo>
                      <a:pt x="69" y="587"/>
                    </a:lnTo>
                    <a:lnTo>
                      <a:pt x="50" y="542"/>
                    </a:lnTo>
                    <a:lnTo>
                      <a:pt x="37" y="478"/>
                    </a:lnTo>
                    <a:lnTo>
                      <a:pt x="31" y="360"/>
                    </a:lnTo>
                    <a:lnTo>
                      <a:pt x="19" y="151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06899" name="Group 19"/>
            <p:cNvGrpSpPr>
              <a:grpSpLocks/>
            </p:cNvGrpSpPr>
            <p:nvPr/>
          </p:nvGrpSpPr>
          <p:grpSpPr bwMode="auto">
            <a:xfrm>
              <a:off x="4864" y="3099"/>
              <a:ext cx="432" cy="877"/>
              <a:chOff x="4864" y="3099"/>
              <a:chExt cx="432" cy="877"/>
            </a:xfrm>
          </p:grpSpPr>
          <p:sp>
            <p:nvSpPr>
              <p:cNvPr id="506900" name="Freeform 20"/>
              <p:cNvSpPr>
                <a:spLocks/>
              </p:cNvSpPr>
              <p:nvPr/>
            </p:nvSpPr>
            <p:spPr bwMode="auto">
              <a:xfrm>
                <a:off x="4956" y="3588"/>
                <a:ext cx="340" cy="109"/>
              </a:xfrm>
              <a:custGeom>
                <a:avLst/>
                <a:gdLst>
                  <a:gd name="T0" fmla="*/ 340 w 340"/>
                  <a:gd name="T1" fmla="*/ 109 h 109"/>
                  <a:gd name="T2" fmla="*/ 165 w 340"/>
                  <a:gd name="T3" fmla="*/ 30 h 109"/>
                  <a:gd name="T4" fmla="*/ 48 w 340"/>
                  <a:gd name="T5" fmla="*/ 0 h 109"/>
                  <a:gd name="T6" fmla="*/ 10 w 340"/>
                  <a:gd name="T7" fmla="*/ 0 h 109"/>
                  <a:gd name="T8" fmla="*/ 0 w 340"/>
                  <a:gd name="T9" fmla="*/ 27 h 109"/>
                  <a:gd name="T10" fmla="*/ 22 w 340"/>
                  <a:gd name="T11" fmla="*/ 48 h 109"/>
                  <a:gd name="T12" fmla="*/ 70 w 340"/>
                  <a:gd name="T13" fmla="*/ 54 h 109"/>
                  <a:gd name="T14" fmla="*/ 184 w 340"/>
                  <a:gd name="T15" fmla="*/ 75 h 109"/>
                  <a:gd name="T16" fmla="*/ 340 w 340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09">
                    <a:moveTo>
                      <a:pt x="340" y="109"/>
                    </a:moveTo>
                    <a:lnTo>
                      <a:pt x="165" y="30"/>
                    </a:lnTo>
                    <a:lnTo>
                      <a:pt x="48" y="0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22" y="48"/>
                    </a:lnTo>
                    <a:lnTo>
                      <a:pt x="70" y="54"/>
                    </a:lnTo>
                    <a:lnTo>
                      <a:pt x="184" y="75"/>
                    </a:lnTo>
                    <a:lnTo>
                      <a:pt x="340" y="10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01" name="Freeform 21"/>
              <p:cNvSpPr>
                <a:spLocks/>
              </p:cNvSpPr>
              <p:nvPr/>
            </p:nvSpPr>
            <p:spPr bwMode="auto">
              <a:xfrm>
                <a:off x="4864" y="3685"/>
                <a:ext cx="97" cy="291"/>
              </a:xfrm>
              <a:custGeom>
                <a:avLst/>
                <a:gdLst>
                  <a:gd name="T0" fmla="*/ 97 w 97"/>
                  <a:gd name="T1" fmla="*/ 291 h 291"/>
                  <a:gd name="T2" fmla="*/ 94 w 97"/>
                  <a:gd name="T3" fmla="*/ 148 h 291"/>
                  <a:gd name="T4" fmla="*/ 69 w 97"/>
                  <a:gd name="T5" fmla="*/ 39 h 291"/>
                  <a:gd name="T6" fmla="*/ 41 w 97"/>
                  <a:gd name="T7" fmla="*/ 0 h 291"/>
                  <a:gd name="T8" fmla="*/ 19 w 97"/>
                  <a:gd name="T9" fmla="*/ 0 h 291"/>
                  <a:gd name="T10" fmla="*/ 0 w 97"/>
                  <a:gd name="T11" fmla="*/ 12 h 291"/>
                  <a:gd name="T12" fmla="*/ 0 w 97"/>
                  <a:gd name="T13" fmla="*/ 54 h 291"/>
                  <a:gd name="T14" fmla="*/ 47 w 97"/>
                  <a:gd name="T15" fmla="*/ 184 h 291"/>
                  <a:gd name="T16" fmla="*/ 97 w 97"/>
                  <a:gd name="T17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291">
                    <a:moveTo>
                      <a:pt x="97" y="291"/>
                    </a:moveTo>
                    <a:lnTo>
                      <a:pt x="94" y="148"/>
                    </a:lnTo>
                    <a:lnTo>
                      <a:pt x="69" y="39"/>
                    </a:lnTo>
                    <a:lnTo>
                      <a:pt x="41" y="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0" y="54"/>
                    </a:lnTo>
                    <a:lnTo>
                      <a:pt x="47" y="184"/>
                    </a:lnTo>
                    <a:lnTo>
                      <a:pt x="97" y="2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902" name="Freeform 22"/>
              <p:cNvSpPr>
                <a:spLocks/>
              </p:cNvSpPr>
              <p:nvPr/>
            </p:nvSpPr>
            <p:spPr bwMode="auto">
              <a:xfrm>
                <a:off x="5004" y="3099"/>
                <a:ext cx="214" cy="111"/>
              </a:xfrm>
              <a:custGeom>
                <a:avLst/>
                <a:gdLst>
                  <a:gd name="T0" fmla="*/ 0 w 214"/>
                  <a:gd name="T1" fmla="*/ 72 h 111"/>
                  <a:gd name="T2" fmla="*/ 42 w 214"/>
                  <a:gd name="T3" fmla="*/ 30 h 111"/>
                  <a:gd name="T4" fmla="*/ 100 w 214"/>
                  <a:gd name="T5" fmla="*/ 3 h 111"/>
                  <a:gd name="T6" fmla="*/ 166 w 214"/>
                  <a:gd name="T7" fmla="*/ 0 h 111"/>
                  <a:gd name="T8" fmla="*/ 214 w 214"/>
                  <a:gd name="T9" fmla="*/ 9 h 111"/>
                  <a:gd name="T10" fmla="*/ 138 w 214"/>
                  <a:gd name="T11" fmla="*/ 18 h 111"/>
                  <a:gd name="T12" fmla="*/ 109 w 214"/>
                  <a:gd name="T13" fmla="*/ 36 h 111"/>
                  <a:gd name="T14" fmla="*/ 81 w 214"/>
                  <a:gd name="T15" fmla="*/ 63 h 111"/>
                  <a:gd name="T16" fmla="*/ 68 w 214"/>
                  <a:gd name="T17" fmla="*/ 93 h 111"/>
                  <a:gd name="T18" fmla="*/ 42 w 214"/>
                  <a:gd name="T19" fmla="*/ 111 h 111"/>
                  <a:gd name="T20" fmla="*/ 10 w 214"/>
                  <a:gd name="T21" fmla="*/ 108 h 111"/>
                  <a:gd name="T22" fmla="*/ 0 w 214"/>
                  <a:gd name="T23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111">
                    <a:moveTo>
                      <a:pt x="0" y="72"/>
                    </a:moveTo>
                    <a:lnTo>
                      <a:pt x="42" y="30"/>
                    </a:lnTo>
                    <a:lnTo>
                      <a:pt x="100" y="3"/>
                    </a:lnTo>
                    <a:lnTo>
                      <a:pt x="166" y="0"/>
                    </a:lnTo>
                    <a:lnTo>
                      <a:pt x="214" y="9"/>
                    </a:lnTo>
                    <a:lnTo>
                      <a:pt x="138" y="18"/>
                    </a:lnTo>
                    <a:lnTo>
                      <a:pt x="109" y="36"/>
                    </a:lnTo>
                    <a:lnTo>
                      <a:pt x="81" y="63"/>
                    </a:lnTo>
                    <a:lnTo>
                      <a:pt x="68" y="93"/>
                    </a:lnTo>
                    <a:lnTo>
                      <a:pt x="42" y="111"/>
                    </a:lnTo>
                    <a:lnTo>
                      <a:pt x="1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7973" name="Picture 69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07974" name="Rectangle 70"/>
          <p:cNvSpPr>
            <a:spLocks noChangeArrowheads="1"/>
          </p:cNvSpPr>
          <p:nvPr/>
        </p:nvSpPr>
        <p:spPr bwMode="auto">
          <a:xfrm>
            <a:off x="0" y="1981200"/>
            <a:ext cx="5715000" cy="128905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7975" name="Rectangle 71"/>
          <p:cNvSpPr>
            <a:spLocks noChangeArrowheads="1"/>
          </p:cNvSpPr>
          <p:nvPr/>
        </p:nvSpPr>
        <p:spPr bwMode="auto">
          <a:xfrm>
            <a:off x="0" y="3575050"/>
            <a:ext cx="5715000" cy="1857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7976" name="Rectangle 72"/>
          <p:cNvSpPr>
            <a:spLocks noChangeArrowheads="1"/>
          </p:cNvSpPr>
          <p:nvPr/>
        </p:nvSpPr>
        <p:spPr bwMode="auto">
          <a:xfrm>
            <a:off x="0" y="4032250"/>
            <a:ext cx="5791200" cy="2819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7977" name="Rectangle 73"/>
          <p:cNvSpPr>
            <a:spLocks noChangeArrowheads="1"/>
          </p:cNvSpPr>
          <p:nvPr/>
        </p:nvSpPr>
        <p:spPr bwMode="auto">
          <a:xfrm>
            <a:off x="0" y="3194050"/>
            <a:ext cx="1752600" cy="8715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7978" name="Rectangle 74"/>
          <p:cNvSpPr>
            <a:spLocks noChangeArrowheads="1"/>
          </p:cNvSpPr>
          <p:nvPr/>
        </p:nvSpPr>
        <p:spPr bwMode="auto">
          <a:xfrm>
            <a:off x="3962400" y="3194050"/>
            <a:ext cx="1876425" cy="914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07908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07913" name="Rectangle 9"/>
          <p:cNvSpPr>
            <a:spLocks noChangeArrowheads="1"/>
          </p:cNvSpPr>
          <p:nvPr/>
        </p:nvSpPr>
        <p:spPr bwMode="auto">
          <a:xfrm>
            <a:off x="5943600" y="639763"/>
            <a:ext cx="27701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Call recursively</a:t>
            </a:r>
          </a:p>
        </p:txBody>
      </p:sp>
      <p:sp>
        <p:nvSpPr>
          <p:cNvPr id="507914" name="Rectangle 10"/>
          <p:cNvSpPr>
            <a:spLocks noChangeArrowheads="1"/>
          </p:cNvSpPr>
          <p:nvPr/>
        </p:nvSpPr>
        <p:spPr bwMode="auto">
          <a:xfrm>
            <a:off x="5730875" y="1143000"/>
            <a:ext cx="3298825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on sub-instances</a:t>
            </a:r>
            <a:br>
              <a:rPr lang="en-US" altLang="x-none" sz="3200" i="0"/>
            </a:br>
            <a:r>
              <a:rPr lang="en-US" altLang="x-none" sz="3200" i="0"/>
              <a:t>which will give</a:t>
            </a:r>
            <a:br>
              <a:rPr lang="en-US" altLang="x-none" sz="3200" i="0"/>
            </a:br>
            <a:r>
              <a:rPr lang="en-US" altLang="x-none" sz="3200" i="0"/>
              <a:t>useful information.</a:t>
            </a:r>
          </a:p>
        </p:txBody>
      </p:sp>
      <p:sp>
        <p:nvSpPr>
          <p:cNvPr id="507916" name="Text Box 12"/>
          <p:cNvSpPr txBox="1">
            <a:spLocks noChangeArrowheads="1"/>
          </p:cNvSpPr>
          <p:nvPr/>
        </p:nvSpPr>
        <p:spPr bwMode="auto">
          <a:xfrm>
            <a:off x="6340475" y="2743200"/>
            <a:ext cx="28035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node in sub-tree</a:t>
            </a:r>
          </a:p>
        </p:txBody>
      </p:sp>
      <p:sp>
        <p:nvSpPr>
          <p:cNvPr id="507917" name="Oval 13"/>
          <p:cNvSpPr>
            <a:spLocks noChangeArrowheads="1"/>
          </p:cNvSpPr>
          <p:nvPr/>
        </p:nvSpPr>
        <p:spPr bwMode="auto">
          <a:xfrm>
            <a:off x="7086600" y="5562600"/>
            <a:ext cx="533400" cy="457200"/>
          </a:xfrm>
          <a:prstGeom prst="ellips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  <p:sp>
        <p:nvSpPr>
          <p:cNvPr id="507918" name="Text Box 14"/>
          <p:cNvSpPr txBox="1">
            <a:spLocks noChangeArrowheads="1"/>
          </p:cNvSpPr>
          <p:nvPr/>
        </p:nvSpPr>
        <p:spPr bwMode="auto">
          <a:xfrm>
            <a:off x="6003925" y="2711450"/>
            <a:ext cx="387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600" i="0">
                <a:solidFill>
                  <a:schemeClr val="hlink"/>
                </a:solidFill>
              </a:rPr>
              <a:t>?</a:t>
            </a:r>
          </a:p>
        </p:txBody>
      </p:sp>
      <p:sp>
        <p:nvSpPr>
          <p:cNvPr id="507919" name="Freeform 15"/>
          <p:cNvSpPr>
            <a:spLocks/>
          </p:cNvSpPr>
          <p:nvPr/>
        </p:nvSpPr>
        <p:spPr bwMode="auto">
          <a:xfrm>
            <a:off x="6553200" y="4343400"/>
            <a:ext cx="1981200" cy="1981200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920" name="Group 16"/>
          <p:cNvGrpSpPr>
            <a:grpSpLocks/>
          </p:cNvGrpSpPr>
          <p:nvPr/>
        </p:nvGrpSpPr>
        <p:grpSpPr bwMode="auto">
          <a:xfrm>
            <a:off x="3962400" y="4191000"/>
            <a:ext cx="4191000" cy="2514600"/>
            <a:chOff x="2496" y="2640"/>
            <a:chExt cx="2640" cy="1584"/>
          </a:xfrm>
        </p:grpSpPr>
        <p:sp useBgFill="1">
          <p:nvSpPr>
            <p:cNvPr id="507921" name="Rectangle 17"/>
            <p:cNvSpPr>
              <a:spLocks noChangeArrowheads="1"/>
            </p:cNvSpPr>
            <p:nvPr/>
          </p:nvSpPr>
          <p:spPr bwMode="auto">
            <a:xfrm>
              <a:off x="2496" y="2640"/>
              <a:ext cx="1152" cy="1584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07922" name="Group 18"/>
            <p:cNvGrpSpPr>
              <a:grpSpLocks noChangeAspect="1"/>
            </p:cNvGrpSpPr>
            <p:nvPr/>
          </p:nvGrpSpPr>
          <p:grpSpPr bwMode="auto">
            <a:xfrm>
              <a:off x="2718" y="2882"/>
              <a:ext cx="2418" cy="1054"/>
              <a:chOff x="288" y="2016"/>
              <a:chExt cx="4848" cy="2112"/>
            </a:xfrm>
          </p:grpSpPr>
          <p:grpSp>
            <p:nvGrpSpPr>
              <p:cNvPr id="507923" name="Group 19"/>
              <p:cNvGrpSpPr>
                <a:grpSpLocks noChangeAspect="1"/>
              </p:cNvGrpSpPr>
              <p:nvPr/>
            </p:nvGrpSpPr>
            <p:grpSpPr bwMode="auto">
              <a:xfrm>
                <a:off x="2784" y="2016"/>
                <a:ext cx="336" cy="288"/>
                <a:chOff x="2352" y="960"/>
                <a:chExt cx="336" cy="288"/>
              </a:xfrm>
            </p:grpSpPr>
            <p:sp>
              <p:nvSpPr>
                <p:cNvPr id="507924" name="Oval 20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25" name="Rectangle 21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26" name="Group 22"/>
              <p:cNvGrpSpPr>
                <a:grpSpLocks noChangeAspect="1"/>
              </p:cNvGrpSpPr>
              <p:nvPr/>
            </p:nvGrpSpPr>
            <p:grpSpPr bwMode="auto">
              <a:xfrm>
                <a:off x="1344" y="2544"/>
                <a:ext cx="336" cy="288"/>
                <a:chOff x="2352" y="960"/>
                <a:chExt cx="336" cy="288"/>
              </a:xfrm>
            </p:grpSpPr>
            <p:sp>
              <p:nvSpPr>
                <p:cNvPr id="507927" name="Oval 23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28" name="Rectangle 24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8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29" name="Group 25"/>
              <p:cNvGrpSpPr>
                <a:grpSpLocks noChangeAspect="1"/>
              </p:cNvGrpSpPr>
              <p:nvPr/>
            </p:nvGrpSpPr>
            <p:grpSpPr bwMode="auto">
              <a:xfrm>
                <a:off x="720" y="2976"/>
                <a:ext cx="336" cy="288"/>
                <a:chOff x="2352" y="960"/>
                <a:chExt cx="336" cy="288"/>
              </a:xfrm>
            </p:grpSpPr>
            <p:sp>
              <p:nvSpPr>
                <p:cNvPr id="507930" name="Oval 26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31" name="Rectangle 27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32" name="Group 28"/>
              <p:cNvGrpSpPr>
                <a:grpSpLocks noChangeAspect="1"/>
              </p:cNvGrpSpPr>
              <p:nvPr/>
            </p:nvGrpSpPr>
            <p:grpSpPr bwMode="auto">
              <a:xfrm>
                <a:off x="288" y="3408"/>
                <a:ext cx="336" cy="288"/>
                <a:chOff x="2352" y="960"/>
                <a:chExt cx="336" cy="288"/>
              </a:xfrm>
            </p:grpSpPr>
            <p:sp>
              <p:nvSpPr>
                <p:cNvPr id="507933" name="Oval 29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34" name="Rectangle 30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35" name="Group 31"/>
              <p:cNvGrpSpPr>
                <a:grpSpLocks noChangeAspect="1"/>
              </p:cNvGrpSpPr>
              <p:nvPr/>
            </p:nvGrpSpPr>
            <p:grpSpPr bwMode="auto">
              <a:xfrm>
                <a:off x="1104" y="3408"/>
                <a:ext cx="336" cy="288"/>
                <a:chOff x="2352" y="960"/>
                <a:chExt cx="336" cy="288"/>
              </a:xfrm>
            </p:grpSpPr>
            <p:sp>
              <p:nvSpPr>
                <p:cNvPr id="507936" name="Oval 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37" name="Rectangle 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38" name="Group 34"/>
              <p:cNvGrpSpPr>
                <a:grpSpLocks noChangeAspect="1"/>
              </p:cNvGrpSpPr>
              <p:nvPr/>
            </p:nvGrpSpPr>
            <p:grpSpPr bwMode="auto">
              <a:xfrm>
                <a:off x="1968" y="2976"/>
                <a:ext cx="336" cy="288"/>
                <a:chOff x="2352" y="960"/>
                <a:chExt cx="336" cy="288"/>
              </a:xfrm>
            </p:grpSpPr>
            <p:sp>
              <p:nvSpPr>
                <p:cNvPr id="507939" name="Oval 35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40" name="Rectangle 36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41" name="Group 37"/>
              <p:cNvGrpSpPr>
                <a:grpSpLocks noChangeAspect="1"/>
              </p:cNvGrpSpPr>
              <p:nvPr/>
            </p:nvGrpSpPr>
            <p:grpSpPr bwMode="auto">
              <a:xfrm>
                <a:off x="2256" y="3360"/>
                <a:ext cx="336" cy="288"/>
                <a:chOff x="2352" y="960"/>
                <a:chExt cx="336" cy="288"/>
              </a:xfrm>
            </p:grpSpPr>
            <p:sp>
              <p:nvSpPr>
                <p:cNvPr id="507942" name="Oval 38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43" name="Rectangle 39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7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44" name="Group 40"/>
              <p:cNvGrpSpPr>
                <a:grpSpLocks noChangeAspect="1"/>
              </p:cNvGrpSpPr>
              <p:nvPr/>
            </p:nvGrpSpPr>
            <p:grpSpPr bwMode="auto">
              <a:xfrm>
                <a:off x="4176" y="2544"/>
                <a:ext cx="336" cy="288"/>
                <a:chOff x="2352" y="960"/>
                <a:chExt cx="336" cy="288"/>
              </a:xfrm>
            </p:grpSpPr>
            <p:sp>
              <p:nvSpPr>
                <p:cNvPr id="507945" name="Oval 41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46" name="Rectangle 42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6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47" name="Group 43"/>
              <p:cNvGrpSpPr>
                <a:grpSpLocks noChangeAspect="1"/>
              </p:cNvGrpSpPr>
              <p:nvPr/>
            </p:nvGrpSpPr>
            <p:grpSpPr bwMode="auto">
              <a:xfrm>
                <a:off x="3552" y="2976"/>
                <a:ext cx="336" cy="288"/>
                <a:chOff x="2352" y="960"/>
                <a:chExt cx="336" cy="288"/>
              </a:xfrm>
            </p:grpSpPr>
            <p:sp>
              <p:nvSpPr>
                <p:cNvPr id="507948" name="Oval 44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49" name="Rectangle 45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5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50" name="Group 46"/>
              <p:cNvGrpSpPr>
                <a:grpSpLocks noChangeAspect="1"/>
              </p:cNvGrpSpPr>
              <p:nvPr/>
            </p:nvGrpSpPr>
            <p:grpSpPr bwMode="auto">
              <a:xfrm>
                <a:off x="3936" y="3408"/>
                <a:ext cx="336" cy="288"/>
                <a:chOff x="2352" y="960"/>
                <a:chExt cx="336" cy="288"/>
              </a:xfrm>
            </p:grpSpPr>
            <p:sp>
              <p:nvSpPr>
                <p:cNvPr id="507951" name="Oval 47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52" name="Rectangle 48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9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53" name="Group 49"/>
              <p:cNvGrpSpPr>
                <a:grpSpLocks noChangeAspect="1"/>
              </p:cNvGrpSpPr>
              <p:nvPr/>
            </p:nvGrpSpPr>
            <p:grpSpPr bwMode="auto">
              <a:xfrm>
                <a:off x="4800" y="2976"/>
                <a:ext cx="336" cy="288"/>
                <a:chOff x="2352" y="960"/>
                <a:chExt cx="336" cy="288"/>
              </a:xfrm>
            </p:grpSpPr>
            <p:sp>
              <p:nvSpPr>
                <p:cNvPr id="507954" name="Oval 50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55" name="Rectangle 51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4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7956" name="Group 52"/>
              <p:cNvGrpSpPr>
                <a:grpSpLocks noChangeAspect="1"/>
              </p:cNvGrpSpPr>
              <p:nvPr/>
            </p:nvGrpSpPr>
            <p:grpSpPr bwMode="auto">
              <a:xfrm>
                <a:off x="3696" y="3840"/>
                <a:ext cx="336" cy="288"/>
                <a:chOff x="2352" y="960"/>
                <a:chExt cx="336" cy="288"/>
              </a:xfrm>
            </p:grpSpPr>
            <p:sp>
              <p:nvSpPr>
                <p:cNvPr id="507957" name="Oval 53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7958" name="Rectangle 54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sp>
            <p:nvSpPr>
              <p:cNvPr id="507959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168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0" name="Line 56"/>
              <p:cNvSpPr>
                <a:spLocks noChangeAspect="1" noChangeShapeType="1"/>
              </p:cNvSpPr>
              <p:nvPr/>
            </p:nvSpPr>
            <p:spPr bwMode="auto">
              <a:xfrm>
                <a:off x="1632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1" name="Line 57"/>
              <p:cNvSpPr>
                <a:spLocks noChangeAspect="1" noChangeShapeType="1"/>
              </p:cNvSpPr>
              <p:nvPr/>
            </p:nvSpPr>
            <p:spPr bwMode="auto">
              <a:xfrm>
                <a:off x="2208" y="3264"/>
                <a:ext cx="144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2" name="Line 58"/>
              <p:cNvSpPr>
                <a:spLocks noChangeAspect="1" noChangeShapeType="1"/>
              </p:cNvSpPr>
              <p:nvPr/>
            </p:nvSpPr>
            <p:spPr bwMode="auto">
              <a:xfrm flipH="1">
                <a:off x="1008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3" name="Line 59"/>
              <p:cNvSpPr>
                <a:spLocks noChangeAspect="1" noChangeShapeType="1"/>
              </p:cNvSpPr>
              <p:nvPr/>
            </p:nvSpPr>
            <p:spPr bwMode="auto">
              <a:xfrm>
                <a:off x="1008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4" name="Line 60"/>
              <p:cNvSpPr>
                <a:spLocks noChangeAspect="1" noChangeShapeType="1"/>
              </p:cNvSpPr>
              <p:nvPr/>
            </p:nvSpPr>
            <p:spPr bwMode="auto">
              <a:xfrm flipH="1">
                <a:off x="576" y="3216"/>
                <a:ext cx="192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5" name="Line 61"/>
              <p:cNvSpPr>
                <a:spLocks noChangeAspect="1" noChangeShapeType="1"/>
              </p:cNvSpPr>
              <p:nvPr/>
            </p:nvSpPr>
            <p:spPr bwMode="auto">
              <a:xfrm>
                <a:off x="312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6" name="Line 62"/>
              <p:cNvSpPr>
                <a:spLocks noChangeAspect="1" noChangeShapeType="1"/>
              </p:cNvSpPr>
              <p:nvPr/>
            </p:nvSpPr>
            <p:spPr bwMode="auto">
              <a:xfrm>
                <a:off x="4224" y="2784"/>
                <a:ext cx="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7" name="Line 63"/>
              <p:cNvSpPr>
                <a:spLocks noChangeAspect="1" noChangeShapeType="1"/>
              </p:cNvSpPr>
              <p:nvPr/>
            </p:nvSpPr>
            <p:spPr bwMode="auto">
              <a:xfrm>
                <a:off x="4464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8" name="Line 64"/>
              <p:cNvSpPr>
                <a:spLocks noChangeAspect="1" noChangeShapeType="1"/>
              </p:cNvSpPr>
              <p:nvPr/>
            </p:nvSpPr>
            <p:spPr bwMode="auto">
              <a:xfrm flipH="1">
                <a:off x="3840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69" name="Line 65"/>
              <p:cNvSpPr>
                <a:spLocks noChangeAspect="1" noChangeShapeType="1"/>
              </p:cNvSpPr>
              <p:nvPr/>
            </p:nvSpPr>
            <p:spPr bwMode="auto">
              <a:xfrm>
                <a:off x="3840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970" name="Line 66"/>
              <p:cNvSpPr>
                <a:spLocks noChangeAspect="1" noChangeShapeType="1"/>
              </p:cNvSpPr>
              <p:nvPr/>
            </p:nvSpPr>
            <p:spPr bwMode="auto">
              <a:xfrm flipH="1">
                <a:off x="3936" y="3696"/>
                <a:ext cx="96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7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7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8998" name="Picture 70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08999" name="Rectangle 71"/>
          <p:cNvSpPr>
            <a:spLocks noChangeArrowheads="1"/>
          </p:cNvSpPr>
          <p:nvPr/>
        </p:nvSpPr>
        <p:spPr bwMode="auto">
          <a:xfrm>
            <a:off x="0" y="1981200"/>
            <a:ext cx="5715000" cy="128905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9000" name="Rectangle 72"/>
          <p:cNvSpPr>
            <a:spLocks noChangeArrowheads="1"/>
          </p:cNvSpPr>
          <p:nvPr/>
        </p:nvSpPr>
        <p:spPr bwMode="auto">
          <a:xfrm>
            <a:off x="0" y="3575050"/>
            <a:ext cx="5715000" cy="1857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9001" name="Rectangle 73"/>
          <p:cNvSpPr>
            <a:spLocks noChangeArrowheads="1"/>
          </p:cNvSpPr>
          <p:nvPr/>
        </p:nvSpPr>
        <p:spPr bwMode="auto">
          <a:xfrm>
            <a:off x="0" y="4032250"/>
            <a:ext cx="5791200" cy="2819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9002" name="Rectangle 74"/>
          <p:cNvSpPr>
            <a:spLocks noChangeArrowheads="1"/>
          </p:cNvSpPr>
          <p:nvPr/>
        </p:nvSpPr>
        <p:spPr bwMode="auto">
          <a:xfrm>
            <a:off x="0" y="3194050"/>
            <a:ext cx="1752600" cy="8715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09003" name="Rectangle 75"/>
          <p:cNvSpPr>
            <a:spLocks noChangeArrowheads="1"/>
          </p:cNvSpPr>
          <p:nvPr/>
        </p:nvSpPr>
        <p:spPr bwMode="auto">
          <a:xfrm>
            <a:off x="3962400" y="3194050"/>
            <a:ext cx="1876425" cy="914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08932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08937" name="Rectangle 9"/>
          <p:cNvSpPr>
            <a:spLocks noChangeArrowheads="1"/>
          </p:cNvSpPr>
          <p:nvPr/>
        </p:nvSpPr>
        <p:spPr bwMode="auto">
          <a:xfrm>
            <a:off x="5943600" y="639763"/>
            <a:ext cx="27701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Call recursively</a:t>
            </a:r>
          </a:p>
        </p:txBody>
      </p:sp>
      <p:sp>
        <p:nvSpPr>
          <p:cNvPr id="508938" name="Rectangle 10"/>
          <p:cNvSpPr>
            <a:spLocks noChangeArrowheads="1"/>
          </p:cNvSpPr>
          <p:nvPr/>
        </p:nvSpPr>
        <p:spPr bwMode="auto">
          <a:xfrm>
            <a:off x="5730875" y="1143000"/>
            <a:ext cx="3298825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on sub-instances</a:t>
            </a:r>
            <a:br>
              <a:rPr lang="en-US" altLang="x-none" sz="3200" i="0"/>
            </a:br>
            <a:r>
              <a:rPr lang="en-US" altLang="x-none" sz="3200" i="0"/>
              <a:t>which will give</a:t>
            </a:r>
            <a:br>
              <a:rPr lang="en-US" altLang="x-none" sz="3200" i="0"/>
            </a:br>
            <a:r>
              <a:rPr lang="en-US" altLang="x-none" sz="3200" i="0"/>
              <a:t>useful information.</a:t>
            </a:r>
          </a:p>
        </p:txBody>
      </p:sp>
      <p:grpSp>
        <p:nvGrpSpPr>
          <p:cNvPr id="508939" name="Group 11"/>
          <p:cNvGrpSpPr>
            <a:grpSpLocks/>
          </p:cNvGrpSpPr>
          <p:nvPr/>
        </p:nvGrpSpPr>
        <p:grpSpPr bwMode="auto">
          <a:xfrm>
            <a:off x="3962400" y="4191000"/>
            <a:ext cx="4191000" cy="2514600"/>
            <a:chOff x="2496" y="2640"/>
            <a:chExt cx="2640" cy="1584"/>
          </a:xfrm>
        </p:grpSpPr>
        <p:sp useBgFill="1">
          <p:nvSpPr>
            <p:cNvPr id="508940" name="Rectangle 12"/>
            <p:cNvSpPr>
              <a:spLocks noChangeArrowheads="1"/>
            </p:cNvSpPr>
            <p:nvPr/>
          </p:nvSpPr>
          <p:spPr bwMode="auto">
            <a:xfrm>
              <a:off x="2496" y="2640"/>
              <a:ext cx="1152" cy="1584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08941" name="Group 13"/>
            <p:cNvGrpSpPr>
              <a:grpSpLocks noChangeAspect="1"/>
            </p:cNvGrpSpPr>
            <p:nvPr/>
          </p:nvGrpSpPr>
          <p:grpSpPr bwMode="auto">
            <a:xfrm>
              <a:off x="2718" y="2882"/>
              <a:ext cx="2418" cy="1054"/>
              <a:chOff x="288" y="2016"/>
              <a:chExt cx="4848" cy="2112"/>
            </a:xfrm>
          </p:grpSpPr>
          <p:grpSp>
            <p:nvGrpSpPr>
              <p:cNvPr id="508942" name="Group 14"/>
              <p:cNvGrpSpPr>
                <a:grpSpLocks noChangeAspect="1"/>
              </p:cNvGrpSpPr>
              <p:nvPr/>
            </p:nvGrpSpPr>
            <p:grpSpPr bwMode="auto">
              <a:xfrm>
                <a:off x="2784" y="2016"/>
                <a:ext cx="336" cy="288"/>
                <a:chOff x="2352" y="960"/>
                <a:chExt cx="336" cy="288"/>
              </a:xfrm>
            </p:grpSpPr>
            <p:sp>
              <p:nvSpPr>
                <p:cNvPr id="508943" name="Oval 15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44" name="Rectangle 16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45" name="Group 17"/>
              <p:cNvGrpSpPr>
                <a:grpSpLocks noChangeAspect="1"/>
              </p:cNvGrpSpPr>
              <p:nvPr/>
            </p:nvGrpSpPr>
            <p:grpSpPr bwMode="auto">
              <a:xfrm>
                <a:off x="1344" y="2544"/>
                <a:ext cx="336" cy="288"/>
                <a:chOff x="2352" y="960"/>
                <a:chExt cx="336" cy="288"/>
              </a:xfrm>
            </p:grpSpPr>
            <p:sp>
              <p:nvSpPr>
                <p:cNvPr id="508946" name="Oval 18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47" name="Rectangle 19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8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48" name="Group 20"/>
              <p:cNvGrpSpPr>
                <a:grpSpLocks noChangeAspect="1"/>
              </p:cNvGrpSpPr>
              <p:nvPr/>
            </p:nvGrpSpPr>
            <p:grpSpPr bwMode="auto">
              <a:xfrm>
                <a:off x="720" y="2976"/>
                <a:ext cx="336" cy="288"/>
                <a:chOff x="2352" y="960"/>
                <a:chExt cx="336" cy="288"/>
              </a:xfrm>
            </p:grpSpPr>
            <p:sp>
              <p:nvSpPr>
                <p:cNvPr id="508949" name="Oval 21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50" name="Rectangle 22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51" name="Group 23"/>
              <p:cNvGrpSpPr>
                <a:grpSpLocks noChangeAspect="1"/>
              </p:cNvGrpSpPr>
              <p:nvPr/>
            </p:nvGrpSpPr>
            <p:grpSpPr bwMode="auto">
              <a:xfrm>
                <a:off x="288" y="3408"/>
                <a:ext cx="336" cy="288"/>
                <a:chOff x="2352" y="960"/>
                <a:chExt cx="336" cy="288"/>
              </a:xfrm>
            </p:grpSpPr>
            <p:sp>
              <p:nvSpPr>
                <p:cNvPr id="508952" name="Oval 24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53" name="Rectangle 25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54" name="Group 26"/>
              <p:cNvGrpSpPr>
                <a:grpSpLocks noChangeAspect="1"/>
              </p:cNvGrpSpPr>
              <p:nvPr/>
            </p:nvGrpSpPr>
            <p:grpSpPr bwMode="auto">
              <a:xfrm>
                <a:off x="1104" y="3408"/>
                <a:ext cx="336" cy="288"/>
                <a:chOff x="2352" y="960"/>
                <a:chExt cx="336" cy="288"/>
              </a:xfrm>
            </p:grpSpPr>
            <p:sp>
              <p:nvSpPr>
                <p:cNvPr id="508955" name="Oval 27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56" name="Rectangle 28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57" name="Group 29"/>
              <p:cNvGrpSpPr>
                <a:grpSpLocks noChangeAspect="1"/>
              </p:cNvGrpSpPr>
              <p:nvPr/>
            </p:nvGrpSpPr>
            <p:grpSpPr bwMode="auto">
              <a:xfrm>
                <a:off x="1968" y="2976"/>
                <a:ext cx="336" cy="288"/>
                <a:chOff x="2352" y="960"/>
                <a:chExt cx="336" cy="288"/>
              </a:xfrm>
            </p:grpSpPr>
            <p:sp>
              <p:nvSpPr>
                <p:cNvPr id="508958" name="Oval 30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59" name="Rectangle 31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60" name="Group 32"/>
              <p:cNvGrpSpPr>
                <a:grpSpLocks noChangeAspect="1"/>
              </p:cNvGrpSpPr>
              <p:nvPr/>
            </p:nvGrpSpPr>
            <p:grpSpPr bwMode="auto">
              <a:xfrm>
                <a:off x="2256" y="3360"/>
                <a:ext cx="336" cy="288"/>
                <a:chOff x="2352" y="960"/>
                <a:chExt cx="336" cy="288"/>
              </a:xfrm>
            </p:grpSpPr>
            <p:sp>
              <p:nvSpPr>
                <p:cNvPr id="508961" name="Oval 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62" name="Rectangle 34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7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63" name="Group 35"/>
              <p:cNvGrpSpPr>
                <a:grpSpLocks noChangeAspect="1"/>
              </p:cNvGrpSpPr>
              <p:nvPr/>
            </p:nvGrpSpPr>
            <p:grpSpPr bwMode="auto">
              <a:xfrm>
                <a:off x="4176" y="2544"/>
                <a:ext cx="336" cy="288"/>
                <a:chOff x="2352" y="960"/>
                <a:chExt cx="336" cy="288"/>
              </a:xfrm>
            </p:grpSpPr>
            <p:sp>
              <p:nvSpPr>
                <p:cNvPr id="508964" name="Oval 36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65" name="Rectangle 37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6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66" name="Group 38"/>
              <p:cNvGrpSpPr>
                <a:grpSpLocks noChangeAspect="1"/>
              </p:cNvGrpSpPr>
              <p:nvPr/>
            </p:nvGrpSpPr>
            <p:grpSpPr bwMode="auto">
              <a:xfrm>
                <a:off x="3552" y="2976"/>
                <a:ext cx="336" cy="288"/>
                <a:chOff x="2352" y="960"/>
                <a:chExt cx="336" cy="288"/>
              </a:xfrm>
            </p:grpSpPr>
            <p:sp>
              <p:nvSpPr>
                <p:cNvPr id="508967" name="Oval 39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68" name="Rectangle 40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5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69" name="Group 41"/>
              <p:cNvGrpSpPr>
                <a:grpSpLocks noChangeAspect="1"/>
              </p:cNvGrpSpPr>
              <p:nvPr/>
            </p:nvGrpSpPr>
            <p:grpSpPr bwMode="auto">
              <a:xfrm>
                <a:off x="3936" y="3408"/>
                <a:ext cx="336" cy="288"/>
                <a:chOff x="2352" y="960"/>
                <a:chExt cx="336" cy="288"/>
              </a:xfrm>
            </p:grpSpPr>
            <p:sp>
              <p:nvSpPr>
                <p:cNvPr id="508970" name="Oval 42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71" name="Rectangle 43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9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72" name="Group 44"/>
              <p:cNvGrpSpPr>
                <a:grpSpLocks noChangeAspect="1"/>
              </p:cNvGrpSpPr>
              <p:nvPr/>
            </p:nvGrpSpPr>
            <p:grpSpPr bwMode="auto">
              <a:xfrm>
                <a:off x="4800" y="2976"/>
                <a:ext cx="336" cy="288"/>
                <a:chOff x="2352" y="960"/>
                <a:chExt cx="336" cy="288"/>
              </a:xfrm>
            </p:grpSpPr>
            <p:sp>
              <p:nvSpPr>
                <p:cNvPr id="508973" name="Oval 45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74" name="Rectangle 46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4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8975" name="Group 47"/>
              <p:cNvGrpSpPr>
                <a:grpSpLocks noChangeAspect="1"/>
              </p:cNvGrpSpPr>
              <p:nvPr/>
            </p:nvGrpSpPr>
            <p:grpSpPr bwMode="auto">
              <a:xfrm>
                <a:off x="3696" y="3840"/>
                <a:ext cx="336" cy="288"/>
                <a:chOff x="2352" y="960"/>
                <a:chExt cx="336" cy="288"/>
              </a:xfrm>
            </p:grpSpPr>
            <p:sp>
              <p:nvSpPr>
                <p:cNvPr id="508976" name="Oval 48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8977" name="Rectangle 49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sp>
            <p:nvSpPr>
              <p:cNvPr id="508978" name="Line 50"/>
              <p:cNvSpPr>
                <a:spLocks noChangeAspect="1" noChangeShapeType="1"/>
              </p:cNvSpPr>
              <p:nvPr/>
            </p:nvSpPr>
            <p:spPr bwMode="auto">
              <a:xfrm flipH="1">
                <a:off x="168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79" name="Line 51"/>
              <p:cNvSpPr>
                <a:spLocks noChangeAspect="1" noChangeShapeType="1"/>
              </p:cNvSpPr>
              <p:nvPr/>
            </p:nvSpPr>
            <p:spPr bwMode="auto">
              <a:xfrm>
                <a:off x="1632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0" name="Line 52"/>
              <p:cNvSpPr>
                <a:spLocks noChangeAspect="1" noChangeShapeType="1"/>
              </p:cNvSpPr>
              <p:nvPr/>
            </p:nvSpPr>
            <p:spPr bwMode="auto">
              <a:xfrm>
                <a:off x="2208" y="3264"/>
                <a:ext cx="144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1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1008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2" name="Line 54"/>
              <p:cNvSpPr>
                <a:spLocks noChangeAspect="1" noChangeShapeType="1"/>
              </p:cNvSpPr>
              <p:nvPr/>
            </p:nvSpPr>
            <p:spPr bwMode="auto">
              <a:xfrm>
                <a:off x="1008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3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576" y="3216"/>
                <a:ext cx="192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4" name="Line 56"/>
              <p:cNvSpPr>
                <a:spLocks noChangeAspect="1" noChangeShapeType="1"/>
              </p:cNvSpPr>
              <p:nvPr/>
            </p:nvSpPr>
            <p:spPr bwMode="auto">
              <a:xfrm>
                <a:off x="312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5" name="Line 57"/>
              <p:cNvSpPr>
                <a:spLocks noChangeAspect="1" noChangeShapeType="1"/>
              </p:cNvSpPr>
              <p:nvPr/>
            </p:nvSpPr>
            <p:spPr bwMode="auto">
              <a:xfrm>
                <a:off x="4224" y="2784"/>
                <a:ext cx="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6" name="Line 58"/>
              <p:cNvSpPr>
                <a:spLocks noChangeAspect="1" noChangeShapeType="1"/>
              </p:cNvSpPr>
              <p:nvPr/>
            </p:nvSpPr>
            <p:spPr bwMode="auto">
              <a:xfrm>
                <a:off x="4464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7" name="Line 59"/>
              <p:cNvSpPr>
                <a:spLocks noChangeAspect="1" noChangeShapeType="1"/>
              </p:cNvSpPr>
              <p:nvPr/>
            </p:nvSpPr>
            <p:spPr bwMode="auto">
              <a:xfrm flipH="1">
                <a:off x="3840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8" name="Line 60"/>
              <p:cNvSpPr>
                <a:spLocks noChangeAspect="1" noChangeShapeType="1"/>
              </p:cNvSpPr>
              <p:nvPr/>
            </p:nvSpPr>
            <p:spPr bwMode="auto">
              <a:xfrm>
                <a:off x="3840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989" name="Line 61"/>
              <p:cNvSpPr>
                <a:spLocks noChangeAspect="1" noChangeShapeType="1"/>
              </p:cNvSpPr>
              <p:nvPr/>
            </p:nvSpPr>
            <p:spPr bwMode="auto">
              <a:xfrm flipH="1">
                <a:off x="3936" y="3696"/>
                <a:ext cx="96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08990" name="Text Box 62"/>
          <p:cNvSpPr txBox="1">
            <a:spLocks noChangeArrowheads="1"/>
          </p:cNvSpPr>
          <p:nvPr/>
        </p:nvSpPr>
        <p:spPr bwMode="auto">
          <a:xfrm>
            <a:off x="6340475" y="2743200"/>
            <a:ext cx="28035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node in sub-tree</a:t>
            </a:r>
          </a:p>
        </p:txBody>
      </p:sp>
      <p:sp>
        <p:nvSpPr>
          <p:cNvPr id="508991" name="Oval 63"/>
          <p:cNvSpPr>
            <a:spLocks noChangeArrowheads="1"/>
          </p:cNvSpPr>
          <p:nvPr/>
        </p:nvSpPr>
        <p:spPr bwMode="auto">
          <a:xfrm>
            <a:off x="7086600" y="5562600"/>
            <a:ext cx="533400" cy="457200"/>
          </a:xfrm>
          <a:prstGeom prst="ellips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08992" name="Rectangle 64"/>
          <p:cNvSpPr>
            <a:spLocks noChangeArrowheads="1"/>
          </p:cNvSpPr>
          <p:nvPr/>
        </p:nvSpPr>
        <p:spPr bwMode="auto">
          <a:xfrm>
            <a:off x="5715000" y="2743200"/>
            <a:ext cx="7112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3</a:t>
            </a:r>
            <a:r>
              <a:rPr lang="en-US" altLang="x-none" sz="3200" i="0" baseline="30000">
                <a:solidFill>
                  <a:srgbClr val="FF99FF"/>
                </a:solidFill>
              </a:rPr>
              <a:t>rd</a:t>
            </a:r>
            <a:r>
              <a:rPr lang="en-US" altLang="x-none" sz="3200" i="0">
                <a:solidFill>
                  <a:srgbClr val="FF99FF"/>
                </a:solidFill>
              </a:rPr>
              <a:t> </a:t>
            </a:r>
          </a:p>
        </p:txBody>
      </p:sp>
      <p:sp>
        <p:nvSpPr>
          <p:cNvPr id="508993" name="Freeform 65"/>
          <p:cNvSpPr>
            <a:spLocks/>
          </p:cNvSpPr>
          <p:nvPr/>
        </p:nvSpPr>
        <p:spPr bwMode="auto">
          <a:xfrm>
            <a:off x="6553200" y="4343400"/>
            <a:ext cx="1981200" cy="1981200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8994" name="Group 66"/>
          <p:cNvGrpSpPr>
            <a:grpSpLocks/>
          </p:cNvGrpSpPr>
          <p:nvPr/>
        </p:nvGrpSpPr>
        <p:grpSpPr bwMode="auto">
          <a:xfrm>
            <a:off x="3886200" y="3244850"/>
            <a:ext cx="4876800" cy="3003550"/>
            <a:chOff x="2448" y="2044"/>
            <a:chExt cx="3072" cy="1892"/>
          </a:xfrm>
        </p:grpSpPr>
        <p:sp>
          <p:nvSpPr>
            <p:cNvPr id="508995" name="Text Box 67"/>
            <p:cNvSpPr txBox="1">
              <a:spLocks noChangeArrowheads="1"/>
            </p:cNvSpPr>
            <p:nvPr/>
          </p:nvSpPr>
          <p:spPr bwMode="auto">
            <a:xfrm>
              <a:off x="3623" y="2083"/>
              <a:ext cx="1766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                 node </a:t>
              </a:r>
              <a:br>
                <a:rPr lang="en-US" altLang="x-none" sz="3200" i="0"/>
              </a:br>
              <a:r>
                <a:rPr lang="en-US" altLang="x-none" sz="3200" i="0"/>
                <a:t>in whole tree</a:t>
              </a:r>
            </a:p>
          </p:txBody>
        </p:sp>
        <p:sp>
          <p:nvSpPr>
            <p:cNvPr id="508996" name="Text Box 68"/>
            <p:cNvSpPr txBox="1">
              <a:spLocks noChangeArrowheads="1"/>
            </p:cNvSpPr>
            <p:nvPr/>
          </p:nvSpPr>
          <p:spPr bwMode="auto">
            <a:xfrm>
              <a:off x="3980" y="2044"/>
              <a:ext cx="244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600" i="0">
                  <a:solidFill>
                    <a:schemeClr val="hlink"/>
                  </a:solidFill>
                </a:rPr>
                <a:t>?</a:t>
              </a:r>
            </a:p>
          </p:txBody>
        </p:sp>
        <p:sp>
          <p:nvSpPr>
            <p:cNvPr id="508997" name="Freeform 69"/>
            <p:cNvSpPr>
              <a:spLocks/>
            </p:cNvSpPr>
            <p:nvPr/>
          </p:nvSpPr>
          <p:spPr bwMode="auto">
            <a:xfrm>
              <a:off x="2448" y="2544"/>
              <a:ext cx="3072" cy="1392"/>
            </a:xfrm>
            <a:custGeom>
              <a:avLst/>
              <a:gdLst>
                <a:gd name="T0" fmla="*/ 1488 w 2928"/>
                <a:gd name="T1" fmla="*/ 0 h 1488"/>
                <a:gd name="T2" fmla="*/ 0 w 2928"/>
                <a:gd name="T3" fmla="*/ 1200 h 1488"/>
                <a:gd name="T4" fmla="*/ 288 w 2928"/>
                <a:gd name="T5" fmla="*/ 1488 h 1488"/>
                <a:gd name="T6" fmla="*/ 2592 w 2928"/>
                <a:gd name="T7" fmla="*/ 1488 h 1488"/>
                <a:gd name="T8" fmla="*/ 2928 w 2928"/>
                <a:gd name="T9" fmla="*/ 1104 h 1488"/>
                <a:gd name="T10" fmla="*/ 1488 w 2928"/>
                <a:gd name="T11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8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8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8993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0029" name="Picture 77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10030" name="Rectangle 78"/>
          <p:cNvSpPr>
            <a:spLocks noChangeArrowheads="1"/>
          </p:cNvSpPr>
          <p:nvPr/>
        </p:nvSpPr>
        <p:spPr bwMode="auto">
          <a:xfrm>
            <a:off x="0" y="1981200"/>
            <a:ext cx="5715000" cy="128905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0031" name="Rectangle 79"/>
          <p:cNvSpPr>
            <a:spLocks noChangeArrowheads="1"/>
          </p:cNvSpPr>
          <p:nvPr/>
        </p:nvSpPr>
        <p:spPr bwMode="auto">
          <a:xfrm>
            <a:off x="0" y="3575050"/>
            <a:ext cx="5715000" cy="1857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0032" name="Rectangle 80"/>
          <p:cNvSpPr>
            <a:spLocks noChangeArrowheads="1"/>
          </p:cNvSpPr>
          <p:nvPr/>
        </p:nvSpPr>
        <p:spPr bwMode="auto">
          <a:xfrm>
            <a:off x="0" y="4032250"/>
            <a:ext cx="5791200" cy="2819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0033" name="Rectangle 81"/>
          <p:cNvSpPr>
            <a:spLocks noChangeArrowheads="1"/>
          </p:cNvSpPr>
          <p:nvPr/>
        </p:nvSpPr>
        <p:spPr bwMode="auto">
          <a:xfrm>
            <a:off x="0" y="3194050"/>
            <a:ext cx="1752600" cy="8715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0034" name="Rectangle 82"/>
          <p:cNvSpPr>
            <a:spLocks noChangeArrowheads="1"/>
          </p:cNvSpPr>
          <p:nvPr/>
        </p:nvSpPr>
        <p:spPr bwMode="auto">
          <a:xfrm>
            <a:off x="3962400" y="3194050"/>
            <a:ext cx="1876425" cy="914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09956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09961" name="Rectangle 9"/>
          <p:cNvSpPr>
            <a:spLocks noChangeArrowheads="1"/>
          </p:cNvSpPr>
          <p:nvPr/>
        </p:nvSpPr>
        <p:spPr bwMode="auto">
          <a:xfrm>
            <a:off x="5943600" y="639763"/>
            <a:ext cx="27701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Call recursively</a:t>
            </a:r>
          </a:p>
        </p:txBody>
      </p:sp>
      <p:sp>
        <p:nvSpPr>
          <p:cNvPr id="509962" name="Rectangle 10"/>
          <p:cNvSpPr>
            <a:spLocks noChangeArrowheads="1"/>
          </p:cNvSpPr>
          <p:nvPr/>
        </p:nvSpPr>
        <p:spPr bwMode="auto">
          <a:xfrm>
            <a:off x="5730875" y="1143000"/>
            <a:ext cx="3298825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on sub-instances</a:t>
            </a:r>
            <a:br>
              <a:rPr lang="en-US" altLang="x-none" sz="3200" i="0"/>
            </a:br>
            <a:r>
              <a:rPr lang="en-US" altLang="x-none" sz="3200" i="0"/>
              <a:t>which will give</a:t>
            </a:r>
            <a:br>
              <a:rPr lang="en-US" altLang="x-none" sz="3200" i="0"/>
            </a:br>
            <a:r>
              <a:rPr lang="en-US" altLang="x-none" sz="3200" i="0"/>
              <a:t>useful information.</a:t>
            </a:r>
          </a:p>
        </p:txBody>
      </p:sp>
      <p:grpSp>
        <p:nvGrpSpPr>
          <p:cNvPr id="509963" name="Group 11"/>
          <p:cNvGrpSpPr>
            <a:grpSpLocks/>
          </p:cNvGrpSpPr>
          <p:nvPr/>
        </p:nvGrpSpPr>
        <p:grpSpPr bwMode="auto">
          <a:xfrm>
            <a:off x="3962400" y="4191000"/>
            <a:ext cx="4191000" cy="2514600"/>
            <a:chOff x="2496" y="2640"/>
            <a:chExt cx="2640" cy="1584"/>
          </a:xfrm>
        </p:grpSpPr>
        <p:sp useBgFill="1">
          <p:nvSpPr>
            <p:cNvPr id="509964" name="Rectangle 12"/>
            <p:cNvSpPr>
              <a:spLocks noChangeArrowheads="1"/>
            </p:cNvSpPr>
            <p:nvPr/>
          </p:nvSpPr>
          <p:spPr bwMode="auto">
            <a:xfrm>
              <a:off x="2496" y="2640"/>
              <a:ext cx="1152" cy="1584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09965" name="Group 13"/>
            <p:cNvGrpSpPr>
              <a:grpSpLocks noChangeAspect="1"/>
            </p:cNvGrpSpPr>
            <p:nvPr/>
          </p:nvGrpSpPr>
          <p:grpSpPr bwMode="auto">
            <a:xfrm>
              <a:off x="2718" y="2882"/>
              <a:ext cx="2418" cy="1054"/>
              <a:chOff x="288" y="2016"/>
              <a:chExt cx="4848" cy="2112"/>
            </a:xfrm>
          </p:grpSpPr>
          <p:grpSp>
            <p:nvGrpSpPr>
              <p:cNvPr id="509966" name="Group 14"/>
              <p:cNvGrpSpPr>
                <a:grpSpLocks noChangeAspect="1"/>
              </p:cNvGrpSpPr>
              <p:nvPr/>
            </p:nvGrpSpPr>
            <p:grpSpPr bwMode="auto">
              <a:xfrm>
                <a:off x="2784" y="2016"/>
                <a:ext cx="336" cy="288"/>
                <a:chOff x="2352" y="960"/>
                <a:chExt cx="336" cy="288"/>
              </a:xfrm>
            </p:grpSpPr>
            <p:sp>
              <p:nvSpPr>
                <p:cNvPr id="509967" name="Oval 15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68" name="Rectangle 16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69" name="Group 17"/>
              <p:cNvGrpSpPr>
                <a:grpSpLocks noChangeAspect="1"/>
              </p:cNvGrpSpPr>
              <p:nvPr/>
            </p:nvGrpSpPr>
            <p:grpSpPr bwMode="auto">
              <a:xfrm>
                <a:off x="1344" y="2544"/>
                <a:ext cx="336" cy="288"/>
                <a:chOff x="2352" y="960"/>
                <a:chExt cx="336" cy="288"/>
              </a:xfrm>
            </p:grpSpPr>
            <p:sp>
              <p:nvSpPr>
                <p:cNvPr id="509970" name="Oval 18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71" name="Rectangle 19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8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72" name="Group 20"/>
              <p:cNvGrpSpPr>
                <a:grpSpLocks noChangeAspect="1"/>
              </p:cNvGrpSpPr>
              <p:nvPr/>
            </p:nvGrpSpPr>
            <p:grpSpPr bwMode="auto">
              <a:xfrm>
                <a:off x="720" y="2976"/>
                <a:ext cx="336" cy="288"/>
                <a:chOff x="2352" y="960"/>
                <a:chExt cx="336" cy="288"/>
              </a:xfrm>
            </p:grpSpPr>
            <p:sp>
              <p:nvSpPr>
                <p:cNvPr id="509973" name="Oval 21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74" name="Rectangle 22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75" name="Group 23"/>
              <p:cNvGrpSpPr>
                <a:grpSpLocks noChangeAspect="1"/>
              </p:cNvGrpSpPr>
              <p:nvPr/>
            </p:nvGrpSpPr>
            <p:grpSpPr bwMode="auto">
              <a:xfrm>
                <a:off x="288" y="3408"/>
                <a:ext cx="336" cy="288"/>
                <a:chOff x="2352" y="960"/>
                <a:chExt cx="336" cy="288"/>
              </a:xfrm>
            </p:grpSpPr>
            <p:sp>
              <p:nvSpPr>
                <p:cNvPr id="509976" name="Oval 24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77" name="Rectangle 25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78" name="Group 26"/>
              <p:cNvGrpSpPr>
                <a:grpSpLocks noChangeAspect="1"/>
              </p:cNvGrpSpPr>
              <p:nvPr/>
            </p:nvGrpSpPr>
            <p:grpSpPr bwMode="auto">
              <a:xfrm>
                <a:off x="1104" y="3408"/>
                <a:ext cx="336" cy="288"/>
                <a:chOff x="2352" y="960"/>
                <a:chExt cx="336" cy="288"/>
              </a:xfrm>
            </p:grpSpPr>
            <p:sp>
              <p:nvSpPr>
                <p:cNvPr id="509979" name="Oval 27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80" name="Rectangle 28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81" name="Group 29"/>
              <p:cNvGrpSpPr>
                <a:grpSpLocks noChangeAspect="1"/>
              </p:cNvGrpSpPr>
              <p:nvPr/>
            </p:nvGrpSpPr>
            <p:grpSpPr bwMode="auto">
              <a:xfrm>
                <a:off x="1968" y="2976"/>
                <a:ext cx="336" cy="288"/>
                <a:chOff x="2352" y="960"/>
                <a:chExt cx="336" cy="288"/>
              </a:xfrm>
            </p:grpSpPr>
            <p:sp>
              <p:nvSpPr>
                <p:cNvPr id="509982" name="Oval 30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83" name="Rectangle 31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84" name="Group 32"/>
              <p:cNvGrpSpPr>
                <a:grpSpLocks noChangeAspect="1"/>
              </p:cNvGrpSpPr>
              <p:nvPr/>
            </p:nvGrpSpPr>
            <p:grpSpPr bwMode="auto">
              <a:xfrm>
                <a:off x="2256" y="3360"/>
                <a:ext cx="336" cy="288"/>
                <a:chOff x="2352" y="960"/>
                <a:chExt cx="336" cy="288"/>
              </a:xfrm>
            </p:grpSpPr>
            <p:sp>
              <p:nvSpPr>
                <p:cNvPr id="509985" name="Oval 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86" name="Rectangle 34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7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87" name="Group 35"/>
              <p:cNvGrpSpPr>
                <a:grpSpLocks noChangeAspect="1"/>
              </p:cNvGrpSpPr>
              <p:nvPr/>
            </p:nvGrpSpPr>
            <p:grpSpPr bwMode="auto">
              <a:xfrm>
                <a:off x="4176" y="2544"/>
                <a:ext cx="336" cy="288"/>
                <a:chOff x="2352" y="960"/>
                <a:chExt cx="336" cy="288"/>
              </a:xfrm>
            </p:grpSpPr>
            <p:sp>
              <p:nvSpPr>
                <p:cNvPr id="509988" name="Oval 36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89" name="Rectangle 37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6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90" name="Group 38"/>
              <p:cNvGrpSpPr>
                <a:grpSpLocks noChangeAspect="1"/>
              </p:cNvGrpSpPr>
              <p:nvPr/>
            </p:nvGrpSpPr>
            <p:grpSpPr bwMode="auto">
              <a:xfrm>
                <a:off x="3552" y="2976"/>
                <a:ext cx="336" cy="288"/>
                <a:chOff x="2352" y="960"/>
                <a:chExt cx="336" cy="288"/>
              </a:xfrm>
            </p:grpSpPr>
            <p:sp>
              <p:nvSpPr>
                <p:cNvPr id="509991" name="Oval 39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92" name="Rectangle 40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5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93" name="Group 41"/>
              <p:cNvGrpSpPr>
                <a:grpSpLocks noChangeAspect="1"/>
              </p:cNvGrpSpPr>
              <p:nvPr/>
            </p:nvGrpSpPr>
            <p:grpSpPr bwMode="auto">
              <a:xfrm>
                <a:off x="3936" y="3408"/>
                <a:ext cx="336" cy="288"/>
                <a:chOff x="2352" y="960"/>
                <a:chExt cx="336" cy="288"/>
              </a:xfrm>
            </p:grpSpPr>
            <p:sp>
              <p:nvSpPr>
                <p:cNvPr id="509994" name="Oval 42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95" name="Rectangle 43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9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96" name="Group 44"/>
              <p:cNvGrpSpPr>
                <a:grpSpLocks noChangeAspect="1"/>
              </p:cNvGrpSpPr>
              <p:nvPr/>
            </p:nvGrpSpPr>
            <p:grpSpPr bwMode="auto">
              <a:xfrm>
                <a:off x="4800" y="2976"/>
                <a:ext cx="336" cy="288"/>
                <a:chOff x="2352" y="960"/>
                <a:chExt cx="336" cy="288"/>
              </a:xfrm>
            </p:grpSpPr>
            <p:sp>
              <p:nvSpPr>
                <p:cNvPr id="509997" name="Oval 45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09998" name="Rectangle 46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4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09999" name="Group 47"/>
              <p:cNvGrpSpPr>
                <a:grpSpLocks noChangeAspect="1"/>
              </p:cNvGrpSpPr>
              <p:nvPr/>
            </p:nvGrpSpPr>
            <p:grpSpPr bwMode="auto">
              <a:xfrm>
                <a:off x="3696" y="3840"/>
                <a:ext cx="336" cy="288"/>
                <a:chOff x="2352" y="960"/>
                <a:chExt cx="336" cy="288"/>
              </a:xfrm>
            </p:grpSpPr>
            <p:sp>
              <p:nvSpPr>
                <p:cNvPr id="510000" name="Oval 48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0001" name="Rectangle 49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sp>
            <p:nvSpPr>
              <p:cNvPr id="510002" name="Line 50"/>
              <p:cNvSpPr>
                <a:spLocks noChangeAspect="1" noChangeShapeType="1"/>
              </p:cNvSpPr>
              <p:nvPr/>
            </p:nvSpPr>
            <p:spPr bwMode="auto">
              <a:xfrm flipH="1">
                <a:off x="168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03" name="Line 51"/>
              <p:cNvSpPr>
                <a:spLocks noChangeAspect="1" noChangeShapeType="1"/>
              </p:cNvSpPr>
              <p:nvPr/>
            </p:nvSpPr>
            <p:spPr bwMode="auto">
              <a:xfrm>
                <a:off x="1632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04" name="Line 52"/>
              <p:cNvSpPr>
                <a:spLocks noChangeAspect="1" noChangeShapeType="1"/>
              </p:cNvSpPr>
              <p:nvPr/>
            </p:nvSpPr>
            <p:spPr bwMode="auto">
              <a:xfrm>
                <a:off x="2208" y="3264"/>
                <a:ext cx="144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05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1008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06" name="Line 54"/>
              <p:cNvSpPr>
                <a:spLocks noChangeAspect="1" noChangeShapeType="1"/>
              </p:cNvSpPr>
              <p:nvPr/>
            </p:nvSpPr>
            <p:spPr bwMode="auto">
              <a:xfrm>
                <a:off x="1008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07" name="Line 55"/>
              <p:cNvSpPr>
                <a:spLocks noChangeAspect="1" noChangeShapeType="1"/>
              </p:cNvSpPr>
              <p:nvPr/>
            </p:nvSpPr>
            <p:spPr bwMode="auto">
              <a:xfrm flipH="1">
                <a:off x="576" y="3216"/>
                <a:ext cx="192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08" name="Line 56"/>
              <p:cNvSpPr>
                <a:spLocks noChangeAspect="1" noChangeShapeType="1"/>
              </p:cNvSpPr>
              <p:nvPr/>
            </p:nvSpPr>
            <p:spPr bwMode="auto">
              <a:xfrm>
                <a:off x="312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09" name="Line 57"/>
              <p:cNvSpPr>
                <a:spLocks noChangeAspect="1" noChangeShapeType="1"/>
              </p:cNvSpPr>
              <p:nvPr/>
            </p:nvSpPr>
            <p:spPr bwMode="auto">
              <a:xfrm>
                <a:off x="4224" y="2784"/>
                <a:ext cx="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10" name="Line 58"/>
              <p:cNvSpPr>
                <a:spLocks noChangeAspect="1" noChangeShapeType="1"/>
              </p:cNvSpPr>
              <p:nvPr/>
            </p:nvSpPr>
            <p:spPr bwMode="auto">
              <a:xfrm>
                <a:off x="4464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11" name="Line 59"/>
              <p:cNvSpPr>
                <a:spLocks noChangeAspect="1" noChangeShapeType="1"/>
              </p:cNvSpPr>
              <p:nvPr/>
            </p:nvSpPr>
            <p:spPr bwMode="auto">
              <a:xfrm flipH="1">
                <a:off x="3840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12" name="Line 60"/>
              <p:cNvSpPr>
                <a:spLocks noChangeAspect="1" noChangeShapeType="1"/>
              </p:cNvSpPr>
              <p:nvPr/>
            </p:nvSpPr>
            <p:spPr bwMode="auto">
              <a:xfrm>
                <a:off x="3840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013" name="Line 61"/>
              <p:cNvSpPr>
                <a:spLocks noChangeAspect="1" noChangeShapeType="1"/>
              </p:cNvSpPr>
              <p:nvPr/>
            </p:nvSpPr>
            <p:spPr bwMode="auto">
              <a:xfrm flipH="1">
                <a:off x="3936" y="3696"/>
                <a:ext cx="96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10014" name="Text Box 62"/>
          <p:cNvSpPr txBox="1">
            <a:spLocks noChangeArrowheads="1"/>
          </p:cNvSpPr>
          <p:nvPr/>
        </p:nvSpPr>
        <p:spPr bwMode="auto">
          <a:xfrm>
            <a:off x="6340475" y="2743200"/>
            <a:ext cx="28035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node in sub-tree</a:t>
            </a:r>
          </a:p>
        </p:txBody>
      </p:sp>
      <p:sp>
        <p:nvSpPr>
          <p:cNvPr id="510015" name="Oval 63"/>
          <p:cNvSpPr>
            <a:spLocks noChangeArrowheads="1"/>
          </p:cNvSpPr>
          <p:nvPr/>
        </p:nvSpPr>
        <p:spPr bwMode="auto">
          <a:xfrm>
            <a:off x="7086600" y="5562600"/>
            <a:ext cx="533400" cy="457200"/>
          </a:xfrm>
          <a:prstGeom prst="ellips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0016" name="Text Box 64"/>
          <p:cNvSpPr txBox="1">
            <a:spLocks noChangeArrowheads="1"/>
          </p:cNvSpPr>
          <p:nvPr/>
        </p:nvSpPr>
        <p:spPr bwMode="auto">
          <a:xfrm>
            <a:off x="5751513" y="3306763"/>
            <a:ext cx="28035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                node </a:t>
            </a:r>
            <a:br>
              <a:rPr lang="en-US" altLang="x-none" sz="3200" i="0"/>
            </a:br>
            <a:r>
              <a:rPr lang="en-US" altLang="x-none" sz="3200" i="0"/>
              <a:t>in whole tree</a:t>
            </a:r>
          </a:p>
        </p:txBody>
      </p:sp>
      <p:grpSp>
        <p:nvGrpSpPr>
          <p:cNvPr id="510017" name="Group 65"/>
          <p:cNvGrpSpPr>
            <a:grpSpLocks/>
          </p:cNvGrpSpPr>
          <p:nvPr/>
        </p:nvGrpSpPr>
        <p:grpSpPr bwMode="auto">
          <a:xfrm>
            <a:off x="6075363" y="3306763"/>
            <a:ext cx="615950" cy="1603375"/>
            <a:chOff x="3827" y="2083"/>
            <a:chExt cx="388" cy="1010"/>
          </a:xfrm>
        </p:grpSpPr>
        <p:sp>
          <p:nvSpPr>
            <p:cNvPr id="510018" name="Rectangle 66"/>
            <p:cNvSpPr>
              <a:spLocks noChangeArrowheads="1"/>
            </p:cNvSpPr>
            <p:nvPr/>
          </p:nvSpPr>
          <p:spPr bwMode="auto">
            <a:xfrm>
              <a:off x="3827" y="2083"/>
              <a:ext cx="38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+1</a:t>
              </a:r>
              <a:endParaRPr lang="en-US" altLang="x-none" sz="3200" i="0" baseline="30000">
                <a:solidFill>
                  <a:srgbClr val="FF99FF"/>
                </a:solidFill>
              </a:endParaRPr>
            </a:p>
          </p:txBody>
        </p:sp>
        <p:sp>
          <p:nvSpPr>
            <p:cNvPr id="510019" name="Oval 67"/>
            <p:cNvSpPr>
              <a:spLocks noChangeArrowheads="1"/>
            </p:cNvSpPr>
            <p:nvPr/>
          </p:nvSpPr>
          <p:spPr bwMode="auto">
            <a:xfrm>
              <a:off x="3879" y="2805"/>
              <a:ext cx="336" cy="288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10020" name="Rectangle 68"/>
          <p:cNvSpPr>
            <a:spLocks noChangeArrowheads="1"/>
          </p:cNvSpPr>
          <p:nvPr/>
        </p:nvSpPr>
        <p:spPr bwMode="auto">
          <a:xfrm>
            <a:off x="5715000" y="2743200"/>
            <a:ext cx="609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3</a:t>
            </a:r>
            <a:r>
              <a:rPr lang="en-US" altLang="x-none" sz="3200" i="0" baseline="30000">
                <a:solidFill>
                  <a:srgbClr val="FF99FF"/>
                </a:solidFill>
              </a:rPr>
              <a:t>rd</a:t>
            </a:r>
            <a:endParaRPr lang="en-US" altLang="x-none" sz="3200" i="0">
              <a:solidFill>
                <a:srgbClr val="FF99FF"/>
              </a:solidFill>
            </a:endParaRPr>
          </a:p>
        </p:txBody>
      </p:sp>
      <p:sp>
        <p:nvSpPr>
          <p:cNvPr id="510021" name="Freeform 69"/>
          <p:cNvSpPr>
            <a:spLocks/>
          </p:cNvSpPr>
          <p:nvPr/>
        </p:nvSpPr>
        <p:spPr bwMode="auto">
          <a:xfrm>
            <a:off x="3886200" y="4038600"/>
            <a:ext cx="4876800" cy="2209800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10022" name="Group 70"/>
          <p:cNvGrpSpPr>
            <a:grpSpLocks/>
          </p:cNvGrpSpPr>
          <p:nvPr/>
        </p:nvGrpSpPr>
        <p:grpSpPr bwMode="auto">
          <a:xfrm>
            <a:off x="4114800" y="3249613"/>
            <a:ext cx="2286000" cy="2767012"/>
            <a:chOff x="2592" y="2047"/>
            <a:chExt cx="1440" cy="1743"/>
          </a:xfrm>
        </p:grpSpPr>
        <p:sp>
          <p:nvSpPr>
            <p:cNvPr id="510023" name="Freeform 71"/>
            <p:cNvSpPr>
              <a:spLocks/>
            </p:cNvSpPr>
            <p:nvPr/>
          </p:nvSpPr>
          <p:spPr bwMode="auto">
            <a:xfrm>
              <a:off x="2592" y="3024"/>
              <a:ext cx="1440" cy="766"/>
            </a:xfrm>
            <a:custGeom>
              <a:avLst/>
              <a:gdLst>
                <a:gd name="T0" fmla="*/ 1488 w 2928"/>
                <a:gd name="T1" fmla="*/ 0 h 1488"/>
                <a:gd name="T2" fmla="*/ 0 w 2928"/>
                <a:gd name="T3" fmla="*/ 1200 h 1488"/>
                <a:gd name="T4" fmla="*/ 288 w 2928"/>
                <a:gd name="T5" fmla="*/ 1488 h 1488"/>
                <a:gd name="T6" fmla="*/ 2592 w 2928"/>
                <a:gd name="T7" fmla="*/ 1488 h 1488"/>
                <a:gd name="T8" fmla="*/ 2928 w 2928"/>
                <a:gd name="T9" fmla="*/ 1104 h 1488"/>
                <a:gd name="T10" fmla="*/ 1488 w 2928"/>
                <a:gd name="T11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024" name="Text Box 72"/>
            <p:cNvSpPr txBox="1">
              <a:spLocks noChangeArrowheads="1"/>
            </p:cNvSpPr>
            <p:nvPr/>
          </p:nvSpPr>
          <p:spPr bwMode="auto">
            <a:xfrm>
              <a:off x="2774" y="2796"/>
              <a:ext cx="291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n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l</a:t>
              </a:r>
            </a:p>
          </p:txBody>
        </p:sp>
        <p:sp>
          <p:nvSpPr>
            <p:cNvPr id="510025" name="Rectangle 73"/>
            <p:cNvSpPr>
              <a:spLocks noChangeArrowheads="1"/>
            </p:cNvSpPr>
            <p:nvPr/>
          </p:nvSpPr>
          <p:spPr bwMode="auto">
            <a:xfrm>
              <a:off x="3621" y="2047"/>
              <a:ext cx="291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n</a:t>
              </a:r>
              <a:r>
                <a:rPr lang="en-US" altLang="x-none" sz="3200" i="0" baseline="-25000">
                  <a:solidFill>
                    <a:srgbClr val="FF99FF"/>
                  </a:solidFill>
                </a:rPr>
                <a:t>l</a:t>
              </a:r>
            </a:p>
          </p:txBody>
        </p:sp>
      </p:grpSp>
      <p:grpSp>
        <p:nvGrpSpPr>
          <p:cNvPr id="510026" name="Group 74"/>
          <p:cNvGrpSpPr>
            <a:grpSpLocks/>
          </p:cNvGrpSpPr>
          <p:nvPr/>
        </p:nvGrpSpPr>
        <p:grpSpPr bwMode="auto">
          <a:xfrm>
            <a:off x="6553200" y="3306763"/>
            <a:ext cx="1981200" cy="3017837"/>
            <a:chOff x="4128" y="2083"/>
            <a:chExt cx="1248" cy="1901"/>
          </a:xfrm>
        </p:grpSpPr>
        <p:sp>
          <p:nvSpPr>
            <p:cNvPr id="510027" name="Rectangle 75"/>
            <p:cNvSpPr>
              <a:spLocks noChangeArrowheads="1"/>
            </p:cNvSpPr>
            <p:nvPr/>
          </p:nvSpPr>
          <p:spPr bwMode="auto">
            <a:xfrm>
              <a:off x="4128" y="2083"/>
              <a:ext cx="59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+3</a:t>
              </a:r>
              <a:r>
                <a:rPr lang="en-US" altLang="x-none" sz="3200" i="0" baseline="30000">
                  <a:solidFill>
                    <a:srgbClr val="FF99FF"/>
                  </a:solidFill>
                </a:rPr>
                <a:t>rd</a:t>
              </a:r>
              <a:r>
                <a:rPr lang="en-US" altLang="x-none" sz="3200" i="0">
                  <a:solidFill>
                    <a:srgbClr val="FF99FF"/>
                  </a:solidFill>
                </a:rPr>
                <a:t> </a:t>
              </a:r>
              <a:endParaRPr lang="en-US" altLang="x-none" sz="3200" i="0" baseline="30000">
                <a:solidFill>
                  <a:srgbClr val="FF99FF"/>
                </a:solidFill>
              </a:endParaRPr>
            </a:p>
          </p:txBody>
        </p:sp>
        <p:sp>
          <p:nvSpPr>
            <p:cNvPr id="510028" name="Freeform 76"/>
            <p:cNvSpPr>
              <a:spLocks/>
            </p:cNvSpPr>
            <p:nvPr/>
          </p:nvSpPr>
          <p:spPr bwMode="auto">
            <a:xfrm>
              <a:off x="4128" y="2736"/>
              <a:ext cx="1248" cy="1248"/>
            </a:xfrm>
            <a:custGeom>
              <a:avLst/>
              <a:gdLst>
                <a:gd name="T0" fmla="*/ 1488 w 2928"/>
                <a:gd name="T1" fmla="*/ 0 h 1488"/>
                <a:gd name="T2" fmla="*/ 0 w 2928"/>
                <a:gd name="T3" fmla="*/ 1200 h 1488"/>
                <a:gd name="T4" fmla="*/ 288 w 2928"/>
                <a:gd name="T5" fmla="*/ 1488 h 1488"/>
                <a:gd name="T6" fmla="*/ 2592 w 2928"/>
                <a:gd name="T7" fmla="*/ 1488 h 1488"/>
                <a:gd name="T8" fmla="*/ 2928 w 2928"/>
                <a:gd name="T9" fmla="*/ 1104 h 1488"/>
                <a:gd name="T10" fmla="*/ 1488 w 2928"/>
                <a:gd name="T11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0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0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00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00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0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0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1058" name="Picture 82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11059" name="Rectangle 83"/>
          <p:cNvSpPr>
            <a:spLocks noChangeArrowheads="1"/>
          </p:cNvSpPr>
          <p:nvPr/>
        </p:nvSpPr>
        <p:spPr bwMode="auto">
          <a:xfrm>
            <a:off x="0" y="1981200"/>
            <a:ext cx="5715000" cy="128905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1060" name="Rectangle 84"/>
          <p:cNvSpPr>
            <a:spLocks noChangeArrowheads="1"/>
          </p:cNvSpPr>
          <p:nvPr/>
        </p:nvSpPr>
        <p:spPr bwMode="auto">
          <a:xfrm>
            <a:off x="0" y="3575050"/>
            <a:ext cx="5715000" cy="1857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1061" name="Rectangle 85"/>
          <p:cNvSpPr>
            <a:spLocks noChangeArrowheads="1"/>
          </p:cNvSpPr>
          <p:nvPr/>
        </p:nvSpPr>
        <p:spPr bwMode="auto">
          <a:xfrm>
            <a:off x="0" y="4032250"/>
            <a:ext cx="5791200" cy="2819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1062" name="Rectangle 86"/>
          <p:cNvSpPr>
            <a:spLocks noChangeArrowheads="1"/>
          </p:cNvSpPr>
          <p:nvPr/>
        </p:nvSpPr>
        <p:spPr bwMode="auto">
          <a:xfrm>
            <a:off x="0" y="3194050"/>
            <a:ext cx="1752600" cy="8715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0980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10983" name="Rectangle 7"/>
          <p:cNvSpPr>
            <a:spLocks noChangeArrowheads="1"/>
          </p:cNvSpPr>
          <p:nvPr/>
        </p:nvSpPr>
        <p:spPr bwMode="auto">
          <a:xfrm>
            <a:off x="5943600" y="639763"/>
            <a:ext cx="277018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Call recursively</a:t>
            </a:r>
          </a:p>
        </p:txBody>
      </p:sp>
      <p:sp>
        <p:nvSpPr>
          <p:cNvPr id="510984" name="Rectangle 8"/>
          <p:cNvSpPr>
            <a:spLocks noChangeArrowheads="1"/>
          </p:cNvSpPr>
          <p:nvPr/>
        </p:nvSpPr>
        <p:spPr bwMode="auto">
          <a:xfrm>
            <a:off x="5730875" y="1143000"/>
            <a:ext cx="3298825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on sub-instances</a:t>
            </a:r>
            <a:br>
              <a:rPr lang="en-US" altLang="x-none" sz="3200" i="0"/>
            </a:br>
            <a:r>
              <a:rPr lang="en-US" altLang="x-none" sz="3200" i="0"/>
              <a:t>which will give</a:t>
            </a:r>
            <a:br>
              <a:rPr lang="en-US" altLang="x-none" sz="3200" i="0"/>
            </a:br>
            <a:r>
              <a:rPr lang="en-US" altLang="x-none" sz="3200" i="0"/>
              <a:t>useful information.</a:t>
            </a:r>
          </a:p>
        </p:txBody>
      </p:sp>
      <p:sp>
        <p:nvSpPr>
          <p:cNvPr id="510985" name="Text Box 9"/>
          <p:cNvSpPr txBox="1">
            <a:spLocks noChangeArrowheads="1"/>
          </p:cNvSpPr>
          <p:nvPr/>
        </p:nvSpPr>
        <p:spPr bwMode="auto">
          <a:xfrm>
            <a:off x="6340475" y="2743200"/>
            <a:ext cx="28035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node in sub-tree</a:t>
            </a:r>
          </a:p>
        </p:txBody>
      </p:sp>
      <p:sp>
        <p:nvSpPr>
          <p:cNvPr id="510986" name="Oval 10"/>
          <p:cNvSpPr>
            <a:spLocks noChangeArrowheads="1"/>
          </p:cNvSpPr>
          <p:nvPr/>
        </p:nvSpPr>
        <p:spPr bwMode="auto">
          <a:xfrm>
            <a:off x="7086600" y="5562600"/>
            <a:ext cx="533400" cy="457200"/>
          </a:xfrm>
          <a:prstGeom prst="ellips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0987" name="Text Box 11"/>
          <p:cNvSpPr txBox="1">
            <a:spLocks noChangeArrowheads="1"/>
          </p:cNvSpPr>
          <p:nvPr/>
        </p:nvSpPr>
        <p:spPr bwMode="auto">
          <a:xfrm>
            <a:off x="5751513" y="3306763"/>
            <a:ext cx="28035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                node </a:t>
            </a:r>
            <a:br>
              <a:rPr lang="en-US" altLang="x-none" sz="3200" i="0"/>
            </a:br>
            <a:r>
              <a:rPr lang="en-US" altLang="x-none" sz="3200" i="0"/>
              <a:t>in whole tree</a:t>
            </a:r>
          </a:p>
        </p:txBody>
      </p:sp>
      <p:sp>
        <p:nvSpPr>
          <p:cNvPr id="510988" name="Rectangle 12"/>
          <p:cNvSpPr>
            <a:spLocks noChangeArrowheads="1"/>
          </p:cNvSpPr>
          <p:nvPr/>
        </p:nvSpPr>
        <p:spPr bwMode="auto">
          <a:xfrm>
            <a:off x="6075363" y="3306763"/>
            <a:ext cx="6159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+1</a:t>
            </a:r>
            <a:endParaRPr lang="en-US" altLang="x-none" sz="3200" i="0" baseline="30000">
              <a:solidFill>
                <a:srgbClr val="FF99FF"/>
              </a:solidFill>
            </a:endParaRPr>
          </a:p>
        </p:txBody>
      </p:sp>
      <p:sp>
        <p:nvSpPr>
          <p:cNvPr id="510989" name="Rectangle 13"/>
          <p:cNvSpPr>
            <a:spLocks noChangeArrowheads="1"/>
          </p:cNvSpPr>
          <p:nvPr/>
        </p:nvSpPr>
        <p:spPr bwMode="auto">
          <a:xfrm>
            <a:off x="5715000" y="2743200"/>
            <a:ext cx="609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3</a:t>
            </a:r>
            <a:r>
              <a:rPr lang="en-US" altLang="x-none" sz="3200" i="0" baseline="30000">
                <a:solidFill>
                  <a:srgbClr val="FF99FF"/>
                </a:solidFill>
              </a:rPr>
              <a:t>rd</a:t>
            </a:r>
            <a:endParaRPr lang="en-US" altLang="x-none" sz="3200" i="0">
              <a:solidFill>
                <a:srgbClr val="FF99FF"/>
              </a:solidFill>
            </a:endParaRPr>
          </a:p>
        </p:txBody>
      </p:sp>
      <p:sp>
        <p:nvSpPr>
          <p:cNvPr id="510991" name="Rectangle 15"/>
          <p:cNvSpPr>
            <a:spLocks noChangeArrowheads="1"/>
          </p:cNvSpPr>
          <p:nvPr/>
        </p:nvSpPr>
        <p:spPr bwMode="auto">
          <a:xfrm>
            <a:off x="5748338" y="3249613"/>
            <a:ext cx="46196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n</a:t>
            </a:r>
            <a:r>
              <a:rPr lang="en-US" altLang="x-none" sz="3200" i="0" baseline="-25000">
                <a:solidFill>
                  <a:srgbClr val="FF99FF"/>
                </a:solidFill>
              </a:rPr>
              <a:t>l</a:t>
            </a:r>
          </a:p>
        </p:txBody>
      </p:sp>
      <p:sp>
        <p:nvSpPr>
          <p:cNvPr id="510993" name="Rectangle 17"/>
          <p:cNvSpPr>
            <a:spLocks noChangeArrowheads="1"/>
          </p:cNvSpPr>
          <p:nvPr/>
        </p:nvSpPr>
        <p:spPr bwMode="auto">
          <a:xfrm>
            <a:off x="6553200" y="3306763"/>
            <a:ext cx="8382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+3</a:t>
            </a:r>
            <a:r>
              <a:rPr lang="en-US" altLang="x-none" sz="3200" i="0" baseline="30000">
                <a:solidFill>
                  <a:srgbClr val="FF99FF"/>
                </a:solidFill>
              </a:rPr>
              <a:t>rd</a:t>
            </a:r>
          </a:p>
        </p:txBody>
      </p:sp>
      <p:grpSp>
        <p:nvGrpSpPr>
          <p:cNvPr id="510994" name="Group 18"/>
          <p:cNvGrpSpPr>
            <a:grpSpLocks/>
          </p:cNvGrpSpPr>
          <p:nvPr/>
        </p:nvGrpSpPr>
        <p:grpSpPr bwMode="auto">
          <a:xfrm>
            <a:off x="3962400" y="4191000"/>
            <a:ext cx="4191000" cy="2514600"/>
            <a:chOff x="2496" y="2640"/>
            <a:chExt cx="2640" cy="1584"/>
          </a:xfrm>
        </p:grpSpPr>
        <p:sp useBgFill="1">
          <p:nvSpPr>
            <p:cNvPr id="510995" name="Rectangle 19"/>
            <p:cNvSpPr>
              <a:spLocks noChangeArrowheads="1"/>
            </p:cNvSpPr>
            <p:nvPr/>
          </p:nvSpPr>
          <p:spPr bwMode="auto">
            <a:xfrm>
              <a:off x="2496" y="2640"/>
              <a:ext cx="1152" cy="1584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10996" name="Group 20"/>
            <p:cNvGrpSpPr>
              <a:grpSpLocks noChangeAspect="1"/>
            </p:cNvGrpSpPr>
            <p:nvPr/>
          </p:nvGrpSpPr>
          <p:grpSpPr bwMode="auto">
            <a:xfrm>
              <a:off x="2718" y="2882"/>
              <a:ext cx="2418" cy="1054"/>
              <a:chOff x="288" y="2016"/>
              <a:chExt cx="4848" cy="2112"/>
            </a:xfrm>
          </p:grpSpPr>
          <p:grpSp>
            <p:nvGrpSpPr>
              <p:cNvPr id="510997" name="Group 21"/>
              <p:cNvGrpSpPr>
                <a:grpSpLocks noChangeAspect="1"/>
              </p:cNvGrpSpPr>
              <p:nvPr/>
            </p:nvGrpSpPr>
            <p:grpSpPr bwMode="auto">
              <a:xfrm>
                <a:off x="2784" y="2016"/>
                <a:ext cx="336" cy="288"/>
                <a:chOff x="2352" y="960"/>
                <a:chExt cx="336" cy="288"/>
              </a:xfrm>
            </p:grpSpPr>
            <p:sp>
              <p:nvSpPr>
                <p:cNvPr id="510998" name="Oval 22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0999" name="Rectangle 23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00" name="Group 24"/>
              <p:cNvGrpSpPr>
                <a:grpSpLocks noChangeAspect="1"/>
              </p:cNvGrpSpPr>
              <p:nvPr/>
            </p:nvGrpSpPr>
            <p:grpSpPr bwMode="auto">
              <a:xfrm>
                <a:off x="1344" y="2544"/>
                <a:ext cx="336" cy="288"/>
                <a:chOff x="2352" y="960"/>
                <a:chExt cx="336" cy="288"/>
              </a:xfrm>
            </p:grpSpPr>
            <p:sp>
              <p:nvSpPr>
                <p:cNvPr id="511001" name="Oval 25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02" name="Rectangle 26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8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03" name="Group 27"/>
              <p:cNvGrpSpPr>
                <a:grpSpLocks noChangeAspect="1"/>
              </p:cNvGrpSpPr>
              <p:nvPr/>
            </p:nvGrpSpPr>
            <p:grpSpPr bwMode="auto">
              <a:xfrm>
                <a:off x="720" y="2976"/>
                <a:ext cx="336" cy="288"/>
                <a:chOff x="2352" y="960"/>
                <a:chExt cx="336" cy="288"/>
              </a:xfrm>
            </p:grpSpPr>
            <p:sp>
              <p:nvSpPr>
                <p:cNvPr id="511004" name="Oval 28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05" name="Rectangle 29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06" name="Group 30"/>
              <p:cNvGrpSpPr>
                <a:grpSpLocks noChangeAspect="1"/>
              </p:cNvGrpSpPr>
              <p:nvPr/>
            </p:nvGrpSpPr>
            <p:grpSpPr bwMode="auto">
              <a:xfrm>
                <a:off x="288" y="3408"/>
                <a:ext cx="336" cy="288"/>
                <a:chOff x="2352" y="960"/>
                <a:chExt cx="336" cy="288"/>
              </a:xfrm>
            </p:grpSpPr>
            <p:sp>
              <p:nvSpPr>
                <p:cNvPr id="511007" name="Oval 31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08" name="Rectangle 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09" name="Group 33"/>
              <p:cNvGrpSpPr>
                <a:grpSpLocks noChangeAspect="1"/>
              </p:cNvGrpSpPr>
              <p:nvPr/>
            </p:nvGrpSpPr>
            <p:grpSpPr bwMode="auto">
              <a:xfrm>
                <a:off x="1104" y="3408"/>
                <a:ext cx="336" cy="288"/>
                <a:chOff x="2352" y="960"/>
                <a:chExt cx="336" cy="288"/>
              </a:xfrm>
            </p:grpSpPr>
            <p:sp>
              <p:nvSpPr>
                <p:cNvPr id="511010" name="Oval 34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11" name="Rectangle 35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12" name="Group 36"/>
              <p:cNvGrpSpPr>
                <a:grpSpLocks noChangeAspect="1"/>
              </p:cNvGrpSpPr>
              <p:nvPr/>
            </p:nvGrpSpPr>
            <p:grpSpPr bwMode="auto">
              <a:xfrm>
                <a:off x="1968" y="2976"/>
                <a:ext cx="336" cy="288"/>
                <a:chOff x="2352" y="960"/>
                <a:chExt cx="336" cy="288"/>
              </a:xfrm>
            </p:grpSpPr>
            <p:sp>
              <p:nvSpPr>
                <p:cNvPr id="511013" name="Oval 37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14" name="Rectangle 38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15" name="Group 39"/>
              <p:cNvGrpSpPr>
                <a:grpSpLocks noChangeAspect="1"/>
              </p:cNvGrpSpPr>
              <p:nvPr/>
            </p:nvGrpSpPr>
            <p:grpSpPr bwMode="auto">
              <a:xfrm>
                <a:off x="2256" y="3360"/>
                <a:ext cx="336" cy="288"/>
                <a:chOff x="2352" y="960"/>
                <a:chExt cx="336" cy="288"/>
              </a:xfrm>
            </p:grpSpPr>
            <p:sp>
              <p:nvSpPr>
                <p:cNvPr id="511016" name="Oval 40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17" name="Rectangl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7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18" name="Group 42"/>
              <p:cNvGrpSpPr>
                <a:grpSpLocks noChangeAspect="1"/>
              </p:cNvGrpSpPr>
              <p:nvPr/>
            </p:nvGrpSpPr>
            <p:grpSpPr bwMode="auto">
              <a:xfrm>
                <a:off x="4176" y="2544"/>
                <a:ext cx="336" cy="288"/>
                <a:chOff x="2352" y="960"/>
                <a:chExt cx="336" cy="288"/>
              </a:xfrm>
            </p:grpSpPr>
            <p:sp>
              <p:nvSpPr>
                <p:cNvPr id="511019" name="Oval 43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20" name="Rectangle 44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6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21" name="Group 45"/>
              <p:cNvGrpSpPr>
                <a:grpSpLocks noChangeAspect="1"/>
              </p:cNvGrpSpPr>
              <p:nvPr/>
            </p:nvGrpSpPr>
            <p:grpSpPr bwMode="auto">
              <a:xfrm>
                <a:off x="3552" y="2976"/>
                <a:ext cx="336" cy="288"/>
                <a:chOff x="2352" y="960"/>
                <a:chExt cx="336" cy="288"/>
              </a:xfrm>
            </p:grpSpPr>
            <p:sp>
              <p:nvSpPr>
                <p:cNvPr id="511022" name="Oval 46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23" name="Rectangle 47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5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24" name="Group 48"/>
              <p:cNvGrpSpPr>
                <a:grpSpLocks noChangeAspect="1"/>
              </p:cNvGrpSpPr>
              <p:nvPr/>
            </p:nvGrpSpPr>
            <p:grpSpPr bwMode="auto">
              <a:xfrm>
                <a:off x="3936" y="3408"/>
                <a:ext cx="336" cy="288"/>
                <a:chOff x="2352" y="960"/>
                <a:chExt cx="336" cy="288"/>
              </a:xfrm>
            </p:grpSpPr>
            <p:sp>
              <p:nvSpPr>
                <p:cNvPr id="511025" name="Oval 49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26" name="Rectangle 50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9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27" name="Group 51"/>
              <p:cNvGrpSpPr>
                <a:grpSpLocks noChangeAspect="1"/>
              </p:cNvGrpSpPr>
              <p:nvPr/>
            </p:nvGrpSpPr>
            <p:grpSpPr bwMode="auto">
              <a:xfrm>
                <a:off x="4800" y="2976"/>
                <a:ext cx="336" cy="288"/>
                <a:chOff x="2352" y="960"/>
                <a:chExt cx="336" cy="288"/>
              </a:xfrm>
            </p:grpSpPr>
            <p:sp>
              <p:nvSpPr>
                <p:cNvPr id="511028" name="Oval 52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29" name="Rectangle 53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4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1030" name="Group 54"/>
              <p:cNvGrpSpPr>
                <a:grpSpLocks noChangeAspect="1"/>
              </p:cNvGrpSpPr>
              <p:nvPr/>
            </p:nvGrpSpPr>
            <p:grpSpPr bwMode="auto">
              <a:xfrm>
                <a:off x="3696" y="3840"/>
                <a:ext cx="336" cy="288"/>
                <a:chOff x="2352" y="960"/>
                <a:chExt cx="336" cy="288"/>
              </a:xfrm>
            </p:grpSpPr>
            <p:sp>
              <p:nvSpPr>
                <p:cNvPr id="511031" name="Oval 55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1032" name="Rectangle 56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sp>
            <p:nvSpPr>
              <p:cNvPr id="511033" name="Line 57"/>
              <p:cNvSpPr>
                <a:spLocks noChangeAspect="1" noChangeShapeType="1"/>
              </p:cNvSpPr>
              <p:nvPr/>
            </p:nvSpPr>
            <p:spPr bwMode="auto">
              <a:xfrm flipH="1">
                <a:off x="168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34" name="Line 58"/>
              <p:cNvSpPr>
                <a:spLocks noChangeAspect="1" noChangeShapeType="1"/>
              </p:cNvSpPr>
              <p:nvPr/>
            </p:nvSpPr>
            <p:spPr bwMode="auto">
              <a:xfrm>
                <a:off x="1632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35" name="Line 59"/>
              <p:cNvSpPr>
                <a:spLocks noChangeAspect="1" noChangeShapeType="1"/>
              </p:cNvSpPr>
              <p:nvPr/>
            </p:nvSpPr>
            <p:spPr bwMode="auto">
              <a:xfrm>
                <a:off x="2208" y="3264"/>
                <a:ext cx="144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36" name="Line 60"/>
              <p:cNvSpPr>
                <a:spLocks noChangeAspect="1" noChangeShapeType="1"/>
              </p:cNvSpPr>
              <p:nvPr/>
            </p:nvSpPr>
            <p:spPr bwMode="auto">
              <a:xfrm flipH="1">
                <a:off x="1008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37" name="Line 61"/>
              <p:cNvSpPr>
                <a:spLocks noChangeAspect="1" noChangeShapeType="1"/>
              </p:cNvSpPr>
              <p:nvPr/>
            </p:nvSpPr>
            <p:spPr bwMode="auto">
              <a:xfrm>
                <a:off x="1008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38" name="Line 62"/>
              <p:cNvSpPr>
                <a:spLocks noChangeAspect="1" noChangeShapeType="1"/>
              </p:cNvSpPr>
              <p:nvPr/>
            </p:nvSpPr>
            <p:spPr bwMode="auto">
              <a:xfrm flipH="1">
                <a:off x="576" y="3216"/>
                <a:ext cx="192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39" name="Line 63"/>
              <p:cNvSpPr>
                <a:spLocks noChangeAspect="1" noChangeShapeType="1"/>
              </p:cNvSpPr>
              <p:nvPr/>
            </p:nvSpPr>
            <p:spPr bwMode="auto">
              <a:xfrm>
                <a:off x="312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40" name="Line 64"/>
              <p:cNvSpPr>
                <a:spLocks noChangeAspect="1" noChangeShapeType="1"/>
              </p:cNvSpPr>
              <p:nvPr/>
            </p:nvSpPr>
            <p:spPr bwMode="auto">
              <a:xfrm>
                <a:off x="4224" y="2784"/>
                <a:ext cx="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41" name="Line 65"/>
              <p:cNvSpPr>
                <a:spLocks noChangeAspect="1" noChangeShapeType="1"/>
              </p:cNvSpPr>
              <p:nvPr/>
            </p:nvSpPr>
            <p:spPr bwMode="auto">
              <a:xfrm>
                <a:off x="4464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42" name="Line 66"/>
              <p:cNvSpPr>
                <a:spLocks noChangeAspect="1" noChangeShapeType="1"/>
              </p:cNvSpPr>
              <p:nvPr/>
            </p:nvSpPr>
            <p:spPr bwMode="auto">
              <a:xfrm flipH="1">
                <a:off x="3840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43" name="Line 67"/>
              <p:cNvSpPr>
                <a:spLocks noChangeAspect="1" noChangeShapeType="1"/>
              </p:cNvSpPr>
              <p:nvPr/>
            </p:nvSpPr>
            <p:spPr bwMode="auto">
              <a:xfrm>
                <a:off x="3840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44" name="Line 68"/>
              <p:cNvSpPr>
                <a:spLocks noChangeAspect="1" noChangeShapeType="1"/>
              </p:cNvSpPr>
              <p:nvPr/>
            </p:nvSpPr>
            <p:spPr bwMode="auto">
              <a:xfrm flipH="1">
                <a:off x="3936" y="3696"/>
                <a:ext cx="96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11045" name="Group 69"/>
          <p:cNvGrpSpPr>
            <a:grpSpLocks/>
          </p:cNvGrpSpPr>
          <p:nvPr/>
        </p:nvGrpSpPr>
        <p:grpSpPr bwMode="auto">
          <a:xfrm>
            <a:off x="2971800" y="4191000"/>
            <a:ext cx="1143000" cy="1219200"/>
            <a:chOff x="2641" y="1488"/>
            <a:chExt cx="2655" cy="2488"/>
          </a:xfrm>
        </p:grpSpPr>
        <p:grpSp>
          <p:nvGrpSpPr>
            <p:cNvPr id="511046" name="Group 70"/>
            <p:cNvGrpSpPr>
              <a:grpSpLocks/>
            </p:cNvGrpSpPr>
            <p:nvPr/>
          </p:nvGrpSpPr>
          <p:grpSpPr bwMode="auto">
            <a:xfrm>
              <a:off x="2641" y="1488"/>
              <a:ext cx="2496" cy="2436"/>
              <a:chOff x="2641" y="1488"/>
              <a:chExt cx="2496" cy="2436"/>
            </a:xfrm>
          </p:grpSpPr>
          <p:sp>
            <p:nvSpPr>
              <p:cNvPr id="511047" name="Freeform 71"/>
              <p:cNvSpPr>
                <a:spLocks/>
              </p:cNvSpPr>
              <p:nvPr/>
            </p:nvSpPr>
            <p:spPr bwMode="auto">
              <a:xfrm>
                <a:off x="3465" y="1900"/>
                <a:ext cx="434" cy="514"/>
              </a:xfrm>
              <a:custGeom>
                <a:avLst/>
                <a:gdLst>
                  <a:gd name="T0" fmla="*/ 132 w 434"/>
                  <a:gd name="T1" fmla="*/ 186 h 514"/>
                  <a:gd name="T2" fmla="*/ 157 w 434"/>
                  <a:gd name="T3" fmla="*/ 114 h 514"/>
                  <a:gd name="T4" fmla="*/ 189 w 434"/>
                  <a:gd name="T5" fmla="*/ 42 h 514"/>
                  <a:gd name="T6" fmla="*/ 236 w 434"/>
                  <a:gd name="T7" fmla="*/ 6 h 514"/>
                  <a:gd name="T8" fmla="*/ 302 w 434"/>
                  <a:gd name="T9" fmla="*/ 0 h 514"/>
                  <a:gd name="T10" fmla="*/ 355 w 434"/>
                  <a:gd name="T11" fmla="*/ 24 h 514"/>
                  <a:gd name="T12" fmla="*/ 393 w 434"/>
                  <a:gd name="T13" fmla="*/ 63 h 514"/>
                  <a:gd name="T14" fmla="*/ 421 w 434"/>
                  <a:gd name="T15" fmla="*/ 135 h 514"/>
                  <a:gd name="T16" fmla="*/ 434 w 434"/>
                  <a:gd name="T17" fmla="*/ 222 h 514"/>
                  <a:gd name="T18" fmla="*/ 434 w 434"/>
                  <a:gd name="T19" fmla="*/ 312 h 514"/>
                  <a:gd name="T20" fmla="*/ 412 w 434"/>
                  <a:gd name="T21" fmla="*/ 411 h 514"/>
                  <a:gd name="T22" fmla="*/ 355 w 434"/>
                  <a:gd name="T23" fmla="*/ 474 h 514"/>
                  <a:gd name="T24" fmla="*/ 299 w 434"/>
                  <a:gd name="T25" fmla="*/ 514 h 514"/>
                  <a:gd name="T26" fmla="*/ 245 w 434"/>
                  <a:gd name="T27" fmla="*/ 510 h 514"/>
                  <a:gd name="T28" fmla="*/ 198 w 434"/>
                  <a:gd name="T29" fmla="*/ 468 h 514"/>
                  <a:gd name="T30" fmla="*/ 157 w 434"/>
                  <a:gd name="T31" fmla="*/ 396 h 514"/>
                  <a:gd name="T32" fmla="*/ 129 w 434"/>
                  <a:gd name="T33" fmla="*/ 333 h 514"/>
                  <a:gd name="T34" fmla="*/ 129 w 434"/>
                  <a:gd name="T35" fmla="*/ 252 h 514"/>
                  <a:gd name="T36" fmla="*/ 0 w 434"/>
                  <a:gd name="T37" fmla="*/ 234 h 514"/>
                  <a:gd name="T38" fmla="*/ 16 w 434"/>
                  <a:gd name="T39" fmla="*/ 189 h 514"/>
                  <a:gd name="T40" fmla="*/ 132 w 434"/>
                  <a:gd name="T41" fmla="*/ 18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4" h="514">
                    <a:moveTo>
                      <a:pt x="132" y="186"/>
                    </a:moveTo>
                    <a:lnTo>
                      <a:pt x="157" y="114"/>
                    </a:lnTo>
                    <a:lnTo>
                      <a:pt x="189" y="42"/>
                    </a:lnTo>
                    <a:lnTo>
                      <a:pt x="236" y="6"/>
                    </a:lnTo>
                    <a:lnTo>
                      <a:pt x="302" y="0"/>
                    </a:lnTo>
                    <a:lnTo>
                      <a:pt x="355" y="24"/>
                    </a:lnTo>
                    <a:lnTo>
                      <a:pt x="393" y="63"/>
                    </a:lnTo>
                    <a:lnTo>
                      <a:pt x="421" y="135"/>
                    </a:lnTo>
                    <a:lnTo>
                      <a:pt x="434" y="222"/>
                    </a:lnTo>
                    <a:lnTo>
                      <a:pt x="434" y="312"/>
                    </a:lnTo>
                    <a:lnTo>
                      <a:pt x="412" y="411"/>
                    </a:lnTo>
                    <a:lnTo>
                      <a:pt x="355" y="474"/>
                    </a:lnTo>
                    <a:lnTo>
                      <a:pt x="299" y="514"/>
                    </a:lnTo>
                    <a:lnTo>
                      <a:pt x="245" y="510"/>
                    </a:lnTo>
                    <a:lnTo>
                      <a:pt x="198" y="468"/>
                    </a:lnTo>
                    <a:lnTo>
                      <a:pt x="157" y="396"/>
                    </a:lnTo>
                    <a:lnTo>
                      <a:pt x="129" y="333"/>
                    </a:lnTo>
                    <a:lnTo>
                      <a:pt x="129" y="252"/>
                    </a:lnTo>
                    <a:lnTo>
                      <a:pt x="0" y="234"/>
                    </a:lnTo>
                    <a:lnTo>
                      <a:pt x="16" y="189"/>
                    </a:lnTo>
                    <a:lnTo>
                      <a:pt x="132" y="18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48" name="Freeform 72"/>
              <p:cNvSpPr>
                <a:spLocks/>
              </p:cNvSpPr>
              <p:nvPr/>
            </p:nvSpPr>
            <p:spPr bwMode="auto">
              <a:xfrm>
                <a:off x="3752" y="1488"/>
                <a:ext cx="566" cy="1154"/>
              </a:xfrm>
              <a:custGeom>
                <a:avLst/>
                <a:gdLst>
                  <a:gd name="T0" fmla="*/ 13 w 566"/>
                  <a:gd name="T1" fmla="*/ 1145 h 1154"/>
                  <a:gd name="T2" fmla="*/ 0 w 566"/>
                  <a:gd name="T3" fmla="*/ 1088 h 1154"/>
                  <a:gd name="T4" fmla="*/ 31 w 566"/>
                  <a:gd name="T5" fmla="*/ 1042 h 1154"/>
                  <a:gd name="T6" fmla="*/ 134 w 566"/>
                  <a:gd name="T7" fmla="*/ 988 h 1154"/>
                  <a:gd name="T8" fmla="*/ 226 w 566"/>
                  <a:gd name="T9" fmla="*/ 927 h 1154"/>
                  <a:gd name="T10" fmla="*/ 313 w 566"/>
                  <a:gd name="T11" fmla="*/ 827 h 1154"/>
                  <a:gd name="T12" fmla="*/ 432 w 566"/>
                  <a:gd name="T13" fmla="*/ 689 h 1154"/>
                  <a:gd name="T14" fmla="*/ 463 w 566"/>
                  <a:gd name="T15" fmla="*/ 634 h 1154"/>
                  <a:gd name="T16" fmla="*/ 479 w 566"/>
                  <a:gd name="T17" fmla="*/ 580 h 1154"/>
                  <a:gd name="T18" fmla="*/ 472 w 566"/>
                  <a:gd name="T19" fmla="*/ 526 h 1154"/>
                  <a:gd name="T20" fmla="*/ 444 w 566"/>
                  <a:gd name="T21" fmla="*/ 426 h 1154"/>
                  <a:gd name="T22" fmla="*/ 376 w 566"/>
                  <a:gd name="T23" fmla="*/ 299 h 1154"/>
                  <a:gd name="T24" fmla="*/ 301 w 566"/>
                  <a:gd name="T25" fmla="*/ 229 h 1154"/>
                  <a:gd name="T26" fmla="*/ 235 w 566"/>
                  <a:gd name="T27" fmla="*/ 190 h 1154"/>
                  <a:gd name="T28" fmla="*/ 181 w 566"/>
                  <a:gd name="T29" fmla="*/ 184 h 1154"/>
                  <a:gd name="T30" fmla="*/ 153 w 566"/>
                  <a:gd name="T31" fmla="*/ 190 h 1154"/>
                  <a:gd name="T32" fmla="*/ 150 w 566"/>
                  <a:gd name="T33" fmla="*/ 163 h 1154"/>
                  <a:gd name="T34" fmla="*/ 215 w 566"/>
                  <a:gd name="T35" fmla="*/ 154 h 1154"/>
                  <a:gd name="T36" fmla="*/ 291 w 566"/>
                  <a:gd name="T37" fmla="*/ 154 h 1154"/>
                  <a:gd name="T38" fmla="*/ 238 w 566"/>
                  <a:gd name="T39" fmla="*/ 93 h 1154"/>
                  <a:gd name="T40" fmla="*/ 206 w 566"/>
                  <a:gd name="T41" fmla="*/ 45 h 1154"/>
                  <a:gd name="T42" fmla="*/ 229 w 566"/>
                  <a:gd name="T43" fmla="*/ 27 h 1154"/>
                  <a:gd name="T44" fmla="*/ 313 w 566"/>
                  <a:gd name="T45" fmla="*/ 109 h 1154"/>
                  <a:gd name="T46" fmla="*/ 329 w 566"/>
                  <a:gd name="T47" fmla="*/ 121 h 1154"/>
                  <a:gd name="T48" fmla="*/ 313 w 566"/>
                  <a:gd name="T49" fmla="*/ 57 h 1154"/>
                  <a:gd name="T50" fmla="*/ 301 w 566"/>
                  <a:gd name="T51" fmla="*/ 9 h 1154"/>
                  <a:gd name="T52" fmla="*/ 313 w 566"/>
                  <a:gd name="T53" fmla="*/ 0 h 1154"/>
                  <a:gd name="T54" fmla="*/ 341 w 566"/>
                  <a:gd name="T55" fmla="*/ 9 h 1154"/>
                  <a:gd name="T56" fmla="*/ 366 w 566"/>
                  <a:gd name="T57" fmla="*/ 121 h 1154"/>
                  <a:gd name="T58" fmla="*/ 379 w 566"/>
                  <a:gd name="T59" fmla="*/ 118 h 1154"/>
                  <a:gd name="T60" fmla="*/ 379 w 566"/>
                  <a:gd name="T61" fmla="*/ 30 h 1154"/>
                  <a:gd name="T62" fmla="*/ 404 w 566"/>
                  <a:gd name="T63" fmla="*/ 21 h 1154"/>
                  <a:gd name="T64" fmla="*/ 422 w 566"/>
                  <a:gd name="T65" fmla="*/ 36 h 1154"/>
                  <a:gd name="T66" fmla="*/ 413 w 566"/>
                  <a:gd name="T67" fmla="*/ 154 h 1154"/>
                  <a:gd name="T68" fmla="*/ 407 w 566"/>
                  <a:gd name="T69" fmla="*/ 202 h 1154"/>
                  <a:gd name="T70" fmla="*/ 422 w 566"/>
                  <a:gd name="T71" fmla="*/ 299 h 1154"/>
                  <a:gd name="T72" fmla="*/ 472 w 566"/>
                  <a:gd name="T73" fmla="*/ 402 h 1154"/>
                  <a:gd name="T74" fmla="*/ 525 w 566"/>
                  <a:gd name="T75" fmla="*/ 520 h 1154"/>
                  <a:gd name="T76" fmla="*/ 566 w 566"/>
                  <a:gd name="T77" fmla="*/ 607 h 1154"/>
                  <a:gd name="T78" fmla="*/ 563 w 566"/>
                  <a:gd name="T79" fmla="*/ 652 h 1154"/>
                  <a:gd name="T80" fmla="*/ 488 w 566"/>
                  <a:gd name="T81" fmla="*/ 734 h 1154"/>
                  <a:gd name="T82" fmla="*/ 385 w 566"/>
                  <a:gd name="T83" fmla="*/ 836 h 1154"/>
                  <a:gd name="T84" fmla="*/ 301 w 566"/>
                  <a:gd name="T85" fmla="*/ 937 h 1154"/>
                  <a:gd name="T86" fmla="*/ 197 w 566"/>
                  <a:gd name="T87" fmla="*/ 1070 h 1154"/>
                  <a:gd name="T88" fmla="*/ 112 w 566"/>
                  <a:gd name="T89" fmla="*/ 1136 h 1154"/>
                  <a:gd name="T90" fmla="*/ 47 w 566"/>
                  <a:gd name="T91" fmla="*/ 1154 h 1154"/>
                  <a:gd name="T92" fmla="*/ 13 w 566"/>
                  <a:gd name="T93" fmla="*/ 114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6" h="1154">
                    <a:moveTo>
                      <a:pt x="13" y="1145"/>
                    </a:moveTo>
                    <a:lnTo>
                      <a:pt x="0" y="1088"/>
                    </a:lnTo>
                    <a:lnTo>
                      <a:pt x="31" y="1042"/>
                    </a:lnTo>
                    <a:lnTo>
                      <a:pt x="134" y="988"/>
                    </a:lnTo>
                    <a:lnTo>
                      <a:pt x="226" y="927"/>
                    </a:lnTo>
                    <a:lnTo>
                      <a:pt x="313" y="827"/>
                    </a:lnTo>
                    <a:lnTo>
                      <a:pt x="432" y="689"/>
                    </a:lnTo>
                    <a:lnTo>
                      <a:pt x="463" y="634"/>
                    </a:lnTo>
                    <a:lnTo>
                      <a:pt x="479" y="580"/>
                    </a:lnTo>
                    <a:lnTo>
                      <a:pt x="472" y="526"/>
                    </a:lnTo>
                    <a:lnTo>
                      <a:pt x="444" y="426"/>
                    </a:lnTo>
                    <a:lnTo>
                      <a:pt x="376" y="299"/>
                    </a:lnTo>
                    <a:lnTo>
                      <a:pt x="301" y="229"/>
                    </a:lnTo>
                    <a:lnTo>
                      <a:pt x="235" y="190"/>
                    </a:lnTo>
                    <a:lnTo>
                      <a:pt x="181" y="184"/>
                    </a:lnTo>
                    <a:lnTo>
                      <a:pt x="153" y="190"/>
                    </a:lnTo>
                    <a:lnTo>
                      <a:pt x="150" y="163"/>
                    </a:lnTo>
                    <a:lnTo>
                      <a:pt x="215" y="154"/>
                    </a:lnTo>
                    <a:lnTo>
                      <a:pt x="291" y="154"/>
                    </a:lnTo>
                    <a:lnTo>
                      <a:pt x="238" y="93"/>
                    </a:lnTo>
                    <a:lnTo>
                      <a:pt x="206" y="45"/>
                    </a:lnTo>
                    <a:lnTo>
                      <a:pt x="229" y="27"/>
                    </a:lnTo>
                    <a:lnTo>
                      <a:pt x="313" y="109"/>
                    </a:lnTo>
                    <a:lnTo>
                      <a:pt x="329" y="121"/>
                    </a:lnTo>
                    <a:lnTo>
                      <a:pt x="313" y="57"/>
                    </a:lnTo>
                    <a:lnTo>
                      <a:pt x="301" y="9"/>
                    </a:lnTo>
                    <a:lnTo>
                      <a:pt x="313" y="0"/>
                    </a:lnTo>
                    <a:lnTo>
                      <a:pt x="341" y="9"/>
                    </a:lnTo>
                    <a:lnTo>
                      <a:pt x="366" y="121"/>
                    </a:lnTo>
                    <a:lnTo>
                      <a:pt x="379" y="118"/>
                    </a:lnTo>
                    <a:lnTo>
                      <a:pt x="379" y="30"/>
                    </a:lnTo>
                    <a:lnTo>
                      <a:pt x="404" y="21"/>
                    </a:lnTo>
                    <a:lnTo>
                      <a:pt x="422" y="36"/>
                    </a:lnTo>
                    <a:lnTo>
                      <a:pt x="413" y="154"/>
                    </a:lnTo>
                    <a:lnTo>
                      <a:pt x="407" y="202"/>
                    </a:lnTo>
                    <a:lnTo>
                      <a:pt x="422" y="299"/>
                    </a:lnTo>
                    <a:lnTo>
                      <a:pt x="472" y="402"/>
                    </a:lnTo>
                    <a:lnTo>
                      <a:pt x="525" y="520"/>
                    </a:lnTo>
                    <a:lnTo>
                      <a:pt x="566" y="607"/>
                    </a:lnTo>
                    <a:lnTo>
                      <a:pt x="563" y="652"/>
                    </a:lnTo>
                    <a:lnTo>
                      <a:pt x="488" y="734"/>
                    </a:lnTo>
                    <a:lnTo>
                      <a:pt x="385" y="836"/>
                    </a:lnTo>
                    <a:lnTo>
                      <a:pt x="301" y="937"/>
                    </a:lnTo>
                    <a:lnTo>
                      <a:pt x="197" y="1070"/>
                    </a:lnTo>
                    <a:lnTo>
                      <a:pt x="112" y="1136"/>
                    </a:lnTo>
                    <a:lnTo>
                      <a:pt x="47" y="1154"/>
                    </a:lnTo>
                    <a:lnTo>
                      <a:pt x="13" y="1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49" name="Freeform 73"/>
              <p:cNvSpPr>
                <a:spLocks/>
              </p:cNvSpPr>
              <p:nvPr/>
            </p:nvSpPr>
            <p:spPr bwMode="auto">
              <a:xfrm>
                <a:off x="2641" y="2564"/>
                <a:ext cx="1037" cy="581"/>
              </a:xfrm>
              <a:custGeom>
                <a:avLst/>
                <a:gdLst>
                  <a:gd name="T0" fmla="*/ 210 w 1037"/>
                  <a:gd name="T1" fmla="*/ 468 h 581"/>
                  <a:gd name="T2" fmla="*/ 361 w 1037"/>
                  <a:gd name="T3" fmla="*/ 462 h 581"/>
                  <a:gd name="T4" fmla="*/ 498 w 1037"/>
                  <a:gd name="T5" fmla="*/ 444 h 581"/>
                  <a:gd name="T6" fmla="*/ 583 w 1037"/>
                  <a:gd name="T7" fmla="*/ 423 h 581"/>
                  <a:gd name="T8" fmla="*/ 705 w 1037"/>
                  <a:gd name="T9" fmla="*/ 354 h 581"/>
                  <a:gd name="T10" fmla="*/ 792 w 1037"/>
                  <a:gd name="T11" fmla="*/ 288 h 581"/>
                  <a:gd name="T12" fmla="*/ 906 w 1037"/>
                  <a:gd name="T13" fmla="*/ 207 h 581"/>
                  <a:gd name="T14" fmla="*/ 959 w 1037"/>
                  <a:gd name="T15" fmla="*/ 156 h 581"/>
                  <a:gd name="T16" fmla="*/ 1000 w 1037"/>
                  <a:gd name="T17" fmla="*/ 120 h 581"/>
                  <a:gd name="T18" fmla="*/ 1037 w 1037"/>
                  <a:gd name="T19" fmla="*/ 81 h 581"/>
                  <a:gd name="T20" fmla="*/ 1037 w 1037"/>
                  <a:gd name="T21" fmla="*/ 39 h 581"/>
                  <a:gd name="T22" fmla="*/ 996 w 1037"/>
                  <a:gd name="T23" fmla="*/ 0 h 581"/>
                  <a:gd name="T24" fmla="*/ 971 w 1037"/>
                  <a:gd name="T25" fmla="*/ 9 h 581"/>
                  <a:gd name="T26" fmla="*/ 903 w 1037"/>
                  <a:gd name="T27" fmla="*/ 90 h 581"/>
                  <a:gd name="T28" fmla="*/ 828 w 1037"/>
                  <a:gd name="T29" fmla="*/ 183 h 581"/>
                  <a:gd name="T30" fmla="*/ 752 w 1037"/>
                  <a:gd name="T31" fmla="*/ 270 h 581"/>
                  <a:gd name="T32" fmla="*/ 642 w 1037"/>
                  <a:gd name="T33" fmla="*/ 342 h 581"/>
                  <a:gd name="T34" fmla="*/ 548 w 1037"/>
                  <a:gd name="T35" fmla="*/ 390 h 581"/>
                  <a:gd name="T36" fmla="*/ 445 w 1037"/>
                  <a:gd name="T37" fmla="*/ 414 h 581"/>
                  <a:gd name="T38" fmla="*/ 301 w 1037"/>
                  <a:gd name="T39" fmla="*/ 417 h 581"/>
                  <a:gd name="T40" fmla="*/ 216 w 1037"/>
                  <a:gd name="T41" fmla="*/ 417 h 581"/>
                  <a:gd name="T42" fmla="*/ 144 w 1037"/>
                  <a:gd name="T43" fmla="*/ 363 h 581"/>
                  <a:gd name="T44" fmla="*/ 125 w 1037"/>
                  <a:gd name="T45" fmla="*/ 327 h 581"/>
                  <a:gd name="T46" fmla="*/ 94 w 1037"/>
                  <a:gd name="T47" fmla="*/ 327 h 581"/>
                  <a:gd name="T48" fmla="*/ 116 w 1037"/>
                  <a:gd name="T49" fmla="*/ 372 h 581"/>
                  <a:gd name="T50" fmla="*/ 150 w 1037"/>
                  <a:gd name="T51" fmla="*/ 414 h 581"/>
                  <a:gd name="T52" fmla="*/ 66 w 1037"/>
                  <a:gd name="T53" fmla="*/ 396 h 581"/>
                  <a:gd name="T54" fmla="*/ 3 w 1037"/>
                  <a:gd name="T55" fmla="*/ 387 h 581"/>
                  <a:gd name="T56" fmla="*/ 3 w 1037"/>
                  <a:gd name="T57" fmla="*/ 405 h 581"/>
                  <a:gd name="T58" fmla="*/ 59 w 1037"/>
                  <a:gd name="T59" fmla="*/ 417 h 581"/>
                  <a:gd name="T60" fmla="*/ 97 w 1037"/>
                  <a:gd name="T61" fmla="*/ 441 h 581"/>
                  <a:gd name="T62" fmla="*/ 131 w 1037"/>
                  <a:gd name="T63" fmla="*/ 444 h 581"/>
                  <a:gd name="T64" fmla="*/ 78 w 1037"/>
                  <a:gd name="T65" fmla="*/ 462 h 581"/>
                  <a:gd name="T66" fmla="*/ 0 w 1037"/>
                  <a:gd name="T67" fmla="*/ 481 h 581"/>
                  <a:gd name="T68" fmla="*/ 3 w 1037"/>
                  <a:gd name="T69" fmla="*/ 499 h 581"/>
                  <a:gd name="T70" fmla="*/ 28 w 1037"/>
                  <a:gd name="T71" fmla="*/ 505 h 581"/>
                  <a:gd name="T72" fmla="*/ 103 w 1037"/>
                  <a:gd name="T73" fmla="*/ 481 h 581"/>
                  <a:gd name="T74" fmla="*/ 150 w 1037"/>
                  <a:gd name="T75" fmla="*/ 477 h 581"/>
                  <a:gd name="T76" fmla="*/ 122 w 1037"/>
                  <a:gd name="T77" fmla="*/ 505 h 581"/>
                  <a:gd name="T78" fmla="*/ 78 w 1037"/>
                  <a:gd name="T79" fmla="*/ 550 h 581"/>
                  <a:gd name="T80" fmla="*/ 59 w 1037"/>
                  <a:gd name="T81" fmla="*/ 562 h 581"/>
                  <a:gd name="T82" fmla="*/ 75 w 1037"/>
                  <a:gd name="T83" fmla="*/ 581 h 581"/>
                  <a:gd name="T84" fmla="*/ 113 w 1037"/>
                  <a:gd name="T85" fmla="*/ 559 h 581"/>
                  <a:gd name="T86" fmla="*/ 163 w 1037"/>
                  <a:gd name="T87" fmla="*/ 514 h 581"/>
                  <a:gd name="T88" fmla="*/ 210 w 1037"/>
                  <a:gd name="T89" fmla="*/ 468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37" h="581">
                    <a:moveTo>
                      <a:pt x="210" y="468"/>
                    </a:moveTo>
                    <a:lnTo>
                      <a:pt x="361" y="462"/>
                    </a:lnTo>
                    <a:lnTo>
                      <a:pt x="498" y="444"/>
                    </a:lnTo>
                    <a:lnTo>
                      <a:pt x="583" y="423"/>
                    </a:lnTo>
                    <a:lnTo>
                      <a:pt x="705" y="354"/>
                    </a:lnTo>
                    <a:lnTo>
                      <a:pt x="792" y="288"/>
                    </a:lnTo>
                    <a:lnTo>
                      <a:pt x="906" y="207"/>
                    </a:lnTo>
                    <a:lnTo>
                      <a:pt x="959" y="156"/>
                    </a:lnTo>
                    <a:lnTo>
                      <a:pt x="1000" y="120"/>
                    </a:lnTo>
                    <a:lnTo>
                      <a:pt x="1037" y="81"/>
                    </a:lnTo>
                    <a:lnTo>
                      <a:pt x="1037" y="39"/>
                    </a:lnTo>
                    <a:lnTo>
                      <a:pt x="996" y="0"/>
                    </a:lnTo>
                    <a:lnTo>
                      <a:pt x="971" y="9"/>
                    </a:lnTo>
                    <a:lnTo>
                      <a:pt x="903" y="90"/>
                    </a:lnTo>
                    <a:lnTo>
                      <a:pt x="828" y="183"/>
                    </a:lnTo>
                    <a:lnTo>
                      <a:pt x="752" y="270"/>
                    </a:lnTo>
                    <a:lnTo>
                      <a:pt x="642" y="342"/>
                    </a:lnTo>
                    <a:lnTo>
                      <a:pt x="548" y="390"/>
                    </a:lnTo>
                    <a:lnTo>
                      <a:pt x="445" y="414"/>
                    </a:lnTo>
                    <a:lnTo>
                      <a:pt x="301" y="417"/>
                    </a:lnTo>
                    <a:lnTo>
                      <a:pt x="216" y="417"/>
                    </a:lnTo>
                    <a:lnTo>
                      <a:pt x="144" y="363"/>
                    </a:lnTo>
                    <a:lnTo>
                      <a:pt x="125" y="327"/>
                    </a:lnTo>
                    <a:lnTo>
                      <a:pt x="94" y="327"/>
                    </a:lnTo>
                    <a:lnTo>
                      <a:pt x="116" y="372"/>
                    </a:lnTo>
                    <a:lnTo>
                      <a:pt x="150" y="414"/>
                    </a:lnTo>
                    <a:lnTo>
                      <a:pt x="66" y="396"/>
                    </a:lnTo>
                    <a:lnTo>
                      <a:pt x="3" y="387"/>
                    </a:lnTo>
                    <a:lnTo>
                      <a:pt x="3" y="405"/>
                    </a:lnTo>
                    <a:lnTo>
                      <a:pt x="59" y="417"/>
                    </a:lnTo>
                    <a:lnTo>
                      <a:pt x="97" y="441"/>
                    </a:lnTo>
                    <a:lnTo>
                      <a:pt x="131" y="444"/>
                    </a:lnTo>
                    <a:lnTo>
                      <a:pt x="78" y="462"/>
                    </a:lnTo>
                    <a:lnTo>
                      <a:pt x="0" y="481"/>
                    </a:lnTo>
                    <a:lnTo>
                      <a:pt x="3" y="499"/>
                    </a:lnTo>
                    <a:lnTo>
                      <a:pt x="28" y="505"/>
                    </a:lnTo>
                    <a:lnTo>
                      <a:pt x="103" y="481"/>
                    </a:lnTo>
                    <a:lnTo>
                      <a:pt x="150" y="477"/>
                    </a:lnTo>
                    <a:lnTo>
                      <a:pt x="122" y="505"/>
                    </a:lnTo>
                    <a:lnTo>
                      <a:pt x="78" y="550"/>
                    </a:lnTo>
                    <a:lnTo>
                      <a:pt x="59" y="562"/>
                    </a:lnTo>
                    <a:lnTo>
                      <a:pt x="75" y="581"/>
                    </a:lnTo>
                    <a:lnTo>
                      <a:pt x="113" y="559"/>
                    </a:lnTo>
                    <a:lnTo>
                      <a:pt x="163" y="514"/>
                    </a:lnTo>
                    <a:lnTo>
                      <a:pt x="210" y="46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50" name="Freeform 74"/>
              <p:cNvSpPr>
                <a:spLocks/>
              </p:cNvSpPr>
              <p:nvPr/>
            </p:nvSpPr>
            <p:spPr bwMode="auto">
              <a:xfrm>
                <a:off x="3596" y="2504"/>
                <a:ext cx="608" cy="800"/>
              </a:xfrm>
              <a:custGeom>
                <a:avLst/>
                <a:gdLst>
                  <a:gd name="T0" fmla="*/ 38 w 608"/>
                  <a:gd name="T1" fmla="*/ 90 h 800"/>
                  <a:gd name="T2" fmla="*/ 63 w 608"/>
                  <a:gd name="T3" fmla="*/ 27 h 800"/>
                  <a:gd name="T4" fmla="*/ 104 w 608"/>
                  <a:gd name="T5" fmla="*/ 0 h 800"/>
                  <a:gd name="T6" fmla="*/ 141 w 608"/>
                  <a:gd name="T7" fmla="*/ 0 h 800"/>
                  <a:gd name="T8" fmla="*/ 179 w 608"/>
                  <a:gd name="T9" fmla="*/ 18 h 800"/>
                  <a:gd name="T10" fmla="*/ 216 w 608"/>
                  <a:gd name="T11" fmla="*/ 54 h 800"/>
                  <a:gd name="T12" fmla="*/ 235 w 608"/>
                  <a:gd name="T13" fmla="*/ 117 h 800"/>
                  <a:gd name="T14" fmla="*/ 245 w 608"/>
                  <a:gd name="T15" fmla="*/ 180 h 800"/>
                  <a:gd name="T16" fmla="*/ 263 w 608"/>
                  <a:gd name="T17" fmla="*/ 243 h 800"/>
                  <a:gd name="T18" fmla="*/ 298 w 608"/>
                  <a:gd name="T19" fmla="*/ 312 h 800"/>
                  <a:gd name="T20" fmla="*/ 357 w 608"/>
                  <a:gd name="T21" fmla="*/ 384 h 800"/>
                  <a:gd name="T22" fmla="*/ 415 w 608"/>
                  <a:gd name="T23" fmla="*/ 432 h 800"/>
                  <a:gd name="T24" fmla="*/ 499 w 608"/>
                  <a:gd name="T25" fmla="*/ 468 h 800"/>
                  <a:gd name="T26" fmla="*/ 571 w 608"/>
                  <a:gd name="T27" fmla="*/ 522 h 800"/>
                  <a:gd name="T28" fmla="*/ 608 w 608"/>
                  <a:gd name="T29" fmla="*/ 577 h 800"/>
                  <a:gd name="T30" fmla="*/ 602 w 608"/>
                  <a:gd name="T31" fmla="*/ 622 h 800"/>
                  <a:gd name="T32" fmla="*/ 593 w 608"/>
                  <a:gd name="T33" fmla="*/ 676 h 800"/>
                  <a:gd name="T34" fmla="*/ 565 w 608"/>
                  <a:gd name="T35" fmla="*/ 712 h 800"/>
                  <a:gd name="T36" fmla="*/ 518 w 608"/>
                  <a:gd name="T37" fmla="*/ 757 h 800"/>
                  <a:gd name="T38" fmla="*/ 449 w 608"/>
                  <a:gd name="T39" fmla="*/ 790 h 800"/>
                  <a:gd name="T40" fmla="*/ 396 w 608"/>
                  <a:gd name="T41" fmla="*/ 800 h 800"/>
                  <a:gd name="T42" fmla="*/ 320 w 608"/>
                  <a:gd name="T43" fmla="*/ 784 h 800"/>
                  <a:gd name="T44" fmla="*/ 251 w 608"/>
                  <a:gd name="T45" fmla="*/ 748 h 800"/>
                  <a:gd name="T46" fmla="*/ 179 w 608"/>
                  <a:gd name="T47" fmla="*/ 694 h 800"/>
                  <a:gd name="T48" fmla="*/ 129 w 608"/>
                  <a:gd name="T49" fmla="*/ 631 h 800"/>
                  <a:gd name="T50" fmla="*/ 82 w 608"/>
                  <a:gd name="T51" fmla="*/ 550 h 800"/>
                  <a:gd name="T52" fmla="*/ 44 w 608"/>
                  <a:gd name="T53" fmla="*/ 456 h 800"/>
                  <a:gd name="T54" fmla="*/ 19 w 608"/>
                  <a:gd name="T55" fmla="*/ 375 h 800"/>
                  <a:gd name="T56" fmla="*/ 7 w 608"/>
                  <a:gd name="T57" fmla="*/ 297 h 800"/>
                  <a:gd name="T58" fmla="*/ 0 w 608"/>
                  <a:gd name="T59" fmla="*/ 189 h 800"/>
                  <a:gd name="T60" fmla="*/ 19 w 608"/>
                  <a:gd name="T61" fmla="*/ 117 h 800"/>
                  <a:gd name="T62" fmla="*/ 38 w 608"/>
                  <a:gd name="T63" fmla="*/ 90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8" h="800">
                    <a:moveTo>
                      <a:pt x="38" y="90"/>
                    </a:moveTo>
                    <a:lnTo>
                      <a:pt x="63" y="27"/>
                    </a:lnTo>
                    <a:lnTo>
                      <a:pt x="104" y="0"/>
                    </a:lnTo>
                    <a:lnTo>
                      <a:pt x="141" y="0"/>
                    </a:lnTo>
                    <a:lnTo>
                      <a:pt x="179" y="18"/>
                    </a:lnTo>
                    <a:lnTo>
                      <a:pt x="216" y="54"/>
                    </a:lnTo>
                    <a:lnTo>
                      <a:pt x="235" y="117"/>
                    </a:lnTo>
                    <a:lnTo>
                      <a:pt x="245" y="180"/>
                    </a:lnTo>
                    <a:lnTo>
                      <a:pt x="263" y="243"/>
                    </a:lnTo>
                    <a:lnTo>
                      <a:pt x="298" y="312"/>
                    </a:lnTo>
                    <a:lnTo>
                      <a:pt x="357" y="384"/>
                    </a:lnTo>
                    <a:lnTo>
                      <a:pt x="415" y="432"/>
                    </a:lnTo>
                    <a:lnTo>
                      <a:pt x="499" y="468"/>
                    </a:lnTo>
                    <a:lnTo>
                      <a:pt x="571" y="522"/>
                    </a:lnTo>
                    <a:lnTo>
                      <a:pt x="608" y="577"/>
                    </a:lnTo>
                    <a:lnTo>
                      <a:pt x="602" y="622"/>
                    </a:lnTo>
                    <a:lnTo>
                      <a:pt x="593" y="676"/>
                    </a:lnTo>
                    <a:lnTo>
                      <a:pt x="565" y="712"/>
                    </a:lnTo>
                    <a:lnTo>
                      <a:pt x="518" y="757"/>
                    </a:lnTo>
                    <a:lnTo>
                      <a:pt x="449" y="790"/>
                    </a:lnTo>
                    <a:lnTo>
                      <a:pt x="396" y="800"/>
                    </a:lnTo>
                    <a:lnTo>
                      <a:pt x="320" y="784"/>
                    </a:lnTo>
                    <a:lnTo>
                      <a:pt x="251" y="748"/>
                    </a:lnTo>
                    <a:lnTo>
                      <a:pt x="179" y="694"/>
                    </a:lnTo>
                    <a:lnTo>
                      <a:pt x="129" y="631"/>
                    </a:lnTo>
                    <a:lnTo>
                      <a:pt x="82" y="550"/>
                    </a:lnTo>
                    <a:lnTo>
                      <a:pt x="44" y="456"/>
                    </a:lnTo>
                    <a:lnTo>
                      <a:pt x="19" y="375"/>
                    </a:lnTo>
                    <a:lnTo>
                      <a:pt x="7" y="297"/>
                    </a:lnTo>
                    <a:lnTo>
                      <a:pt x="0" y="189"/>
                    </a:lnTo>
                    <a:lnTo>
                      <a:pt x="19" y="117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51" name="Freeform 75"/>
              <p:cNvSpPr>
                <a:spLocks/>
              </p:cNvSpPr>
              <p:nvPr/>
            </p:nvSpPr>
            <p:spPr bwMode="auto">
              <a:xfrm>
                <a:off x="4094" y="2846"/>
                <a:ext cx="1043" cy="726"/>
              </a:xfrm>
              <a:custGeom>
                <a:avLst/>
                <a:gdLst>
                  <a:gd name="T0" fmla="*/ 116 w 1043"/>
                  <a:gd name="T1" fmla="*/ 230 h 726"/>
                  <a:gd name="T2" fmla="*/ 216 w 1043"/>
                  <a:gd name="T3" fmla="*/ 147 h 726"/>
                  <a:gd name="T4" fmla="*/ 338 w 1043"/>
                  <a:gd name="T5" fmla="*/ 72 h 726"/>
                  <a:gd name="T6" fmla="*/ 417 w 1043"/>
                  <a:gd name="T7" fmla="*/ 27 h 726"/>
                  <a:gd name="T8" fmla="*/ 479 w 1043"/>
                  <a:gd name="T9" fmla="*/ 12 h 726"/>
                  <a:gd name="T10" fmla="*/ 529 w 1043"/>
                  <a:gd name="T11" fmla="*/ 0 h 726"/>
                  <a:gd name="T12" fmla="*/ 573 w 1043"/>
                  <a:gd name="T13" fmla="*/ 18 h 726"/>
                  <a:gd name="T14" fmla="*/ 601 w 1043"/>
                  <a:gd name="T15" fmla="*/ 75 h 726"/>
                  <a:gd name="T16" fmla="*/ 620 w 1043"/>
                  <a:gd name="T17" fmla="*/ 230 h 726"/>
                  <a:gd name="T18" fmla="*/ 620 w 1043"/>
                  <a:gd name="T19" fmla="*/ 416 h 726"/>
                  <a:gd name="T20" fmla="*/ 620 w 1043"/>
                  <a:gd name="T21" fmla="*/ 536 h 726"/>
                  <a:gd name="T22" fmla="*/ 642 w 1043"/>
                  <a:gd name="T23" fmla="*/ 609 h 726"/>
                  <a:gd name="T24" fmla="*/ 686 w 1043"/>
                  <a:gd name="T25" fmla="*/ 597 h 726"/>
                  <a:gd name="T26" fmla="*/ 717 w 1043"/>
                  <a:gd name="T27" fmla="*/ 552 h 726"/>
                  <a:gd name="T28" fmla="*/ 779 w 1043"/>
                  <a:gd name="T29" fmla="*/ 500 h 726"/>
                  <a:gd name="T30" fmla="*/ 876 w 1043"/>
                  <a:gd name="T31" fmla="*/ 470 h 726"/>
                  <a:gd name="T32" fmla="*/ 943 w 1043"/>
                  <a:gd name="T33" fmla="*/ 470 h 726"/>
                  <a:gd name="T34" fmla="*/ 1043 w 1043"/>
                  <a:gd name="T35" fmla="*/ 488 h 726"/>
                  <a:gd name="T36" fmla="*/ 1037 w 1043"/>
                  <a:gd name="T37" fmla="*/ 524 h 726"/>
                  <a:gd name="T38" fmla="*/ 1015 w 1043"/>
                  <a:gd name="T39" fmla="*/ 555 h 726"/>
                  <a:gd name="T40" fmla="*/ 981 w 1043"/>
                  <a:gd name="T41" fmla="*/ 561 h 726"/>
                  <a:gd name="T42" fmla="*/ 943 w 1043"/>
                  <a:gd name="T43" fmla="*/ 542 h 726"/>
                  <a:gd name="T44" fmla="*/ 886 w 1043"/>
                  <a:gd name="T45" fmla="*/ 518 h 726"/>
                  <a:gd name="T46" fmla="*/ 829 w 1043"/>
                  <a:gd name="T47" fmla="*/ 518 h 726"/>
                  <a:gd name="T48" fmla="*/ 754 w 1043"/>
                  <a:gd name="T49" fmla="*/ 564 h 726"/>
                  <a:gd name="T50" fmla="*/ 708 w 1043"/>
                  <a:gd name="T51" fmla="*/ 633 h 726"/>
                  <a:gd name="T52" fmla="*/ 698 w 1043"/>
                  <a:gd name="T53" fmla="*/ 690 h 726"/>
                  <a:gd name="T54" fmla="*/ 679 w 1043"/>
                  <a:gd name="T55" fmla="*/ 726 h 726"/>
                  <a:gd name="T56" fmla="*/ 604 w 1043"/>
                  <a:gd name="T57" fmla="*/ 723 h 726"/>
                  <a:gd name="T58" fmla="*/ 601 w 1043"/>
                  <a:gd name="T59" fmla="*/ 669 h 726"/>
                  <a:gd name="T60" fmla="*/ 576 w 1043"/>
                  <a:gd name="T61" fmla="*/ 591 h 726"/>
                  <a:gd name="T62" fmla="*/ 567 w 1043"/>
                  <a:gd name="T63" fmla="*/ 509 h 726"/>
                  <a:gd name="T64" fmla="*/ 573 w 1043"/>
                  <a:gd name="T65" fmla="*/ 401 h 726"/>
                  <a:gd name="T66" fmla="*/ 564 w 1043"/>
                  <a:gd name="T67" fmla="*/ 248 h 726"/>
                  <a:gd name="T68" fmla="*/ 558 w 1043"/>
                  <a:gd name="T69" fmla="*/ 147 h 726"/>
                  <a:gd name="T70" fmla="*/ 539 w 1043"/>
                  <a:gd name="T71" fmla="*/ 111 h 726"/>
                  <a:gd name="T72" fmla="*/ 501 w 1043"/>
                  <a:gd name="T73" fmla="*/ 75 h 726"/>
                  <a:gd name="T74" fmla="*/ 461 w 1043"/>
                  <a:gd name="T75" fmla="*/ 75 h 726"/>
                  <a:gd name="T76" fmla="*/ 403 w 1043"/>
                  <a:gd name="T77" fmla="*/ 111 h 726"/>
                  <a:gd name="T78" fmla="*/ 328 w 1043"/>
                  <a:gd name="T79" fmla="*/ 181 h 726"/>
                  <a:gd name="T80" fmla="*/ 235 w 1043"/>
                  <a:gd name="T81" fmla="*/ 272 h 726"/>
                  <a:gd name="T82" fmla="*/ 141 w 1043"/>
                  <a:gd name="T83" fmla="*/ 356 h 726"/>
                  <a:gd name="T84" fmla="*/ 94 w 1043"/>
                  <a:gd name="T85" fmla="*/ 383 h 726"/>
                  <a:gd name="T86" fmla="*/ 38 w 1043"/>
                  <a:gd name="T87" fmla="*/ 383 h 726"/>
                  <a:gd name="T88" fmla="*/ 0 w 1043"/>
                  <a:gd name="T89" fmla="*/ 344 h 726"/>
                  <a:gd name="T90" fmla="*/ 3 w 1043"/>
                  <a:gd name="T91" fmla="*/ 281 h 726"/>
                  <a:gd name="T92" fmla="*/ 41 w 1043"/>
                  <a:gd name="T93" fmla="*/ 248 h 726"/>
                  <a:gd name="T94" fmla="*/ 84 w 1043"/>
                  <a:gd name="T95" fmla="*/ 239 h 726"/>
                  <a:gd name="T96" fmla="*/ 116 w 1043"/>
                  <a:gd name="T97" fmla="*/ 23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3" h="726">
                    <a:moveTo>
                      <a:pt x="116" y="230"/>
                    </a:moveTo>
                    <a:lnTo>
                      <a:pt x="216" y="147"/>
                    </a:lnTo>
                    <a:lnTo>
                      <a:pt x="338" y="72"/>
                    </a:lnTo>
                    <a:lnTo>
                      <a:pt x="417" y="27"/>
                    </a:lnTo>
                    <a:lnTo>
                      <a:pt x="479" y="12"/>
                    </a:lnTo>
                    <a:lnTo>
                      <a:pt x="529" y="0"/>
                    </a:lnTo>
                    <a:lnTo>
                      <a:pt x="573" y="18"/>
                    </a:lnTo>
                    <a:lnTo>
                      <a:pt x="601" y="75"/>
                    </a:lnTo>
                    <a:lnTo>
                      <a:pt x="620" y="230"/>
                    </a:lnTo>
                    <a:lnTo>
                      <a:pt x="620" y="416"/>
                    </a:lnTo>
                    <a:lnTo>
                      <a:pt x="620" y="536"/>
                    </a:lnTo>
                    <a:lnTo>
                      <a:pt x="642" y="609"/>
                    </a:lnTo>
                    <a:lnTo>
                      <a:pt x="686" y="597"/>
                    </a:lnTo>
                    <a:lnTo>
                      <a:pt x="717" y="552"/>
                    </a:lnTo>
                    <a:lnTo>
                      <a:pt x="779" y="500"/>
                    </a:lnTo>
                    <a:lnTo>
                      <a:pt x="876" y="470"/>
                    </a:lnTo>
                    <a:lnTo>
                      <a:pt x="943" y="470"/>
                    </a:lnTo>
                    <a:lnTo>
                      <a:pt x="1043" y="488"/>
                    </a:lnTo>
                    <a:lnTo>
                      <a:pt x="1037" y="524"/>
                    </a:lnTo>
                    <a:lnTo>
                      <a:pt x="1015" y="555"/>
                    </a:lnTo>
                    <a:lnTo>
                      <a:pt x="981" y="561"/>
                    </a:lnTo>
                    <a:lnTo>
                      <a:pt x="943" y="542"/>
                    </a:lnTo>
                    <a:lnTo>
                      <a:pt x="886" y="518"/>
                    </a:lnTo>
                    <a:lnTo>
                      <a:pt x="829" y="518"/>
                    </a:lnTo>
                    <a:lnTo>
                      <a:pt x="754" y="564"/>
                    </a:lnTo>
                    <a:lnTo>
                      <a:pt x="708" y="633"/>
                    </a:lnTo>
                    <a:lnTo>
                      <a:pt x="698" y="690"/>
                    </a:lnTo>
                    <a:lnTo>
                      <a:pt x="679" y="726"/>
                    </a:lnTo>
                    <a:lnTo>
                      <a:pt x="604" y="723"/>
                    </a:lnTo>
                    <a:lnTo>
                      <a:pt x="601" y="669"/>
                    </a:lnTo>
                    <a:lnTo>
                      <a:pt x="576" y="591"/>
                    </a:lnTo>
                    <a:lnTo>
                      <a:pt x="567" y="509"/>
                    </a:lnTo>
                    <a:lnTo>
                      <a:pt x="573" y="401"/>
                    </a:lnTo>
                    <a:lnTo>
                      <a:pt x="564" y="248"/>
                    </a:lnTo>
                    <a:lnTo>
                      <a:pt x="558" y="147"/>
                    </a:lnTo>
                    <a:lnTo>
                      <a:pt x="539" y="111"/>
                    </a:lnTo>
                    <a:lnTo>
                      <a:pt x="501" y="75"/>
                    </a:lnTo>
                    <a:lnTo>
                      <a:pt x="461" y="75"/>
                    </a:lnTo>
                    <a:lnTo>
                      <a:pt x="403" y="111"/>
                    </a:lnTo>
                    <a:lnTo>
                      <a:pt x="328" y="181"/>
                    </a:lnTo>
                    <a:lnTo>
                      <a:pt x="235" y="272"/>
                    </a:lnTo>
                    <a:lnTo>
                      <a:pt x="141" y="356"/>
                    </a:lnTo>
                    <a:lnTo>
                      <a:pt x="94" y="383"/>
                    </a:lnTo>
                    <a:lnTo>
                      <a:pt x="38" y="383"/>
                    </a:lnTo>
                    <a:lnTo>
                      <a:pt x="0" y="344"/>
                    </a:lnTo>
                    <a:lnTo>
                      <a:pt x="3" y="281"/>
                    </a:lnTo>
                    <a:lnTo>
                      <a:pt x="41" y="248"/>
                    </a:lnTo>
                    <a:lnTo>
                      <a:pt x="84" y="239"/>
                    </a:lnTo>
                    <a:lnTo>
                      <a:pt x="116" y="2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52" name="Freeform 76"/>
              <p:cNvSpPr>
                <a:spLocks/>
              </p:cNvSpPr>
              <p:nvPr/>
            </p:nvSpPr>
            <p:spPr bwMode="auto">
              <a:xfrm>
                <a:off x="4038" y="3162"/>
                <a:ext cx="713" cy="762"/>
              </a:xfrm>
              <a:custGeom>
                <a:avLst/>
                <a:gdLst>
                  <a:gd name="T0" fmla="*/ 0 w 713"/>
                  <a:gd name="T1" fmla="*/ 64 h 762"/>
                  <a:gd name="T2" fmla="*/ 22 w 713"/>
                  <a:gd name="T3" fmla="*/ 16 h 762"/>
                  <a:gd name="T4" fmla="*/ 69 w 713"/>
                  <a:gd name="T5" fmla="*/ 0 h 762"/>
                  <a:gd name="T6" fmla="*/ 134 w 713"/>
                  <a:gd name="T7" fmla="*/ 7 h 762"/>
                  <a:gd name="T8" fmla="*/ 150 w 713"/>
                  <a:gd name="T9" fmla="*/ 52 h 762"/>
                  <a:gd name="T10" fmla="*/ 125 w 713"/>
                  <a:gd name="T11" fmla="*/ 227 h 762"/>
                  <a:gd name="T12" fmla="*/ 122 w 713"/>
                  <a:gd name="T13" fmla="*/ 360 h 762"/>
                  <a:gd name="T14" fmla="*/ 116 w 713"/>
                  <a:gd name="T15" fmla="*/ 435 h 762"/>
                  <a:gd name="T16" fmla="*/ 116 w 713"/>
                  <a:gd name="T17" fmla="*/ 450 h 762"/>
                  <a:gd name="T18" fmla="*/ 131 w 713"/>
                  <a:gd name="T19" fmla="*/ 524 h 762"/>
                  <a:gd name="T20" fmla="*/ 172 w 713"/>
                  <a:gd name="T21" fmla="*/ 536 h 762"/>
                  <a:gd name="T22" fmla="*/ 225 w 713"/>
                  <a:gd name="T23" fmla="*/ 524 h 762"/>
                  <a:gd name="T24" fmla="*/ 303 w 713"/>
                  <a:gd name="T25" fmla="*/ 481 h 762"/>
                  <a:gd name="T26" fmla="*/ 387 w 713"/>
                  <a:gd name="T27" fmla="*/ 460 h 762"/>
                  <a:gd name="T28" fmla="*/ 482 w 713"/>
                  <a:gd name="T29" fmla="*/ 444 h 762"/>
                  <a:gd name="T30" fmla="*/ 585 w 713"/>
                  <a:gd name="T31" fmla="*/ 432 h 762"/>
                  <a:gd name="T32" fmla="*/ 660 w 713"/>
                  <a:gd name="T33" fmla="*/ 432 h 762"/>
                  <a:gd name="T34" fmla="*/ 694 w 713"/>
                  <a:gd name="T35" fmla="*/ 441 h 762"/>
                  <a:gd name="T36" fmla="*/ 713 w 713"/>
                  <a:gd name="T37" fmla="*/ 463 h 762"/>
                  <a:gd name="T38" fmla="*/ 704 w 713"/>
                  <a:gd name="T39" fmla="*/ 496 h 762"/>
                  <a:gd name="T40" fmla="*/ 657 w 713"/>
                  <a:gd name="T41" fmla="*/ 524 h 762"/>
                  <a:gd name="T42" fmla="*/ 613 w 713"/>
                  <a:gd name="T43" fmla="*/ 563 h 762"/>
                  <a:gd name="T44" fmla="*/ 572 w 713"/>
                  <a:gd name="T45" fmla="*/ 618 h 762"/>
                  <a:gd name="T46" fmla="*/ 547 w 713"/>
                  <a:gd name="T47" fmla="*/ 663 h 762"/>
                  <a:gd name="T48" fmla="*/ 526 w 713"/>
                  <a:gd name="T49" fmla="*/ 708 h 762"/>
                  <a:gd name="T50" fmla="*/ 510 w 713"/>
                  <a:gd name="T51" fmla="*/ 762 h 762"/>
                  <a:gd name="T52" fmla="*/ 488 w 713"/>
                  <a:gd name="T53" fmla="*/ 762 h 762"/>
                  <a:gd name="T54" fmla="*/ 469 w 713"/>
                  <a:gd name="T55" fmla="*/ 741 h 762"/>
                  <a:gd name="T56" fmla="*/ 462 w 713"/>
                  <a:gd name="T57" fmla="*/ 681 h 762"/>
                  <a:gd name="T58" fmla="*/ 507 w 713"/>
                  <a:gd name="T59" fmla="*/ 627 h 762"/>
                  <a:gd name="T60" fmla="*/ 566 w 713"/>
                  <a:gd name="T61" fmla="*/ 563 h 762"/>
                  <a:gd name="T62" fmla="*/ 622 w 713"/>
                  <a:gd name="T63" fmla="*/ 515 h 762"/>
                  <a:gd name="T64" fmla="*/ 647 w 713"/>
                  <a:gd name="T65" fmla="*/ 499 h 762"/>
                  <a:gd name="T66" fmla="*/ 657 w 713"/>
                  <a:gd name="T67" fmla="*/ 478 h 762"/>
                  <a:gd name="T68" fmla="*/ 632 w 713"/>
                  <a:gd name="T69" fmla="*/ 463 h 762"/>
                  <a:gd name="T70" fmla="*/ 547 w 713"/>
                  <a:gd name="T71" fmla="*/ 463 h 762"/>
                  <a:gd name="T72" fmla="*/ 440 w 713"/>
                  <a:gd name="T73" fmla="*/ 481 h 762"/>
                  <a:gd name="T74" fmla="*/ 356 w 713"/>
                  <a:gd name="T75" fmla="*/ 509 h 762"/>
                  <a:gd name="T76" fmla="*/ 265 w 713"/>
                  <a:gd name="T77" fmla="*/ 560 h 762"/>
                  <a:gd name="T78" fmla="*/ 187 w 713"/>
                  <a:gd name="T79" fmla="*/ 596 h 762"/>
                  <a:gd name="T80" fmla="*/ 103 w 713"/>
                  <a:gd name="T81" fmla="*/ 599 h 762"/>
                  <a:gd name="T82" fmla="*/ 69 w 713"/>
                  <a:gd name="T83" fmla="*/ 587 h 762"/>
                  <a:gd name="T84" fmla="*/ 50 w 713"/>
                  <a:gd name="T85" fmla="*/ 542 h 762"/>
                  <a:gd name="T86" fmla="*/ 37 w 713"/>
                  <a:gd name="T87" fmla="*/ 478 h 762"/>
                  <a:gd name="T88" fmla="*/ 31 w 713"/>
                  <a:gd name="T89" fmla="*/ 360 h 762"/>
                  <a:gd name="T90" fmla="*/ 19 w 713"/>
                  <a:gd name="T91" fmla="*/ 151 h 762"/>
                  <a:gd name="T92" fmla="*/ 0 w 713"/>
                  <a:gd name="T93" fmla="*/ 64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13" h="762">
                    <a:moveTo>
                      <a:pt x="0" y="64"/>
                    </a:moveTo>
                    <a:lnTo>
                      <a:pt x="22" y="16"/>
                    </a:lnTo>
                    <a:lnTo>
                      <a:pt x="69" y="0"/>
                    </a:lnTo>
                    <a:lnTo>
                      <a:pt x="134" y="7"/>
                    </a:lnTo>
                    <a:lnTo>
                      <a:pt x="150" y="52"/>
                    </a:lnTo>
                    <a:lnTo>
                      <a:pt x="125" y="227"/>
                    </a:lnTo>
                    <a:lnTo>
                      <a:pt x="122" y="360"/>
                    </a:lnTo>
                    <a:lnTo>
                      <a:pt x="116" y="435"/>
                    </a:lnTo>
                    <a:lnTo>
                      <a:pt x="116" y="450"/>
                    </a:lnTo>
                    <a:lnTo>
                      <a:pt x="131" y="524"/>
                    </a:lnTo>
                    <a:lnTo>
                      <a:pt x="172" y="536"/>
                    </a:lnTo>
                    <a:lnTo>
                      <a:pt x="225" y="524"/>
                    </a:lnTo>
                    <a:lnTo>
                      <a:pt x="303" y="481"/>
                    </a:lnTo>
                    <a:lnTo>
                      <a:pt x="387" y="460"/>
                    </a:lnTo>
                    <a:lnTo>
                      <a:pt x="482" y="444"/>
                    </a:lnTo>
                    <a:lnTo>
                      <a:pt x="585" y="432"/>
                    </a:lnTo>
                    <a:lnTo>
                      <a:pt x="660" y="432"/>
                    </a:lnTo>
                    <a:lnTo>
                      <a:pt x="694" y="441"/>
                    </a:lnTo>
                    <a:lnTo>
                      <a:pt x="713" y="463"/>
                    </a:lnTo>
                    <a:lnTo>
                      <a:pt x="704" y="496"/>
                    </a:lnTo>
                    <a:lnTo>
                      <a:pt x="657" y="524"/>
                    </a:lnTo>
                    <a:lnTo>
                      <a:pt x="613" y="563"/>
                    </a:lnTo>
                    <a:lnTo>
                      <a:pt x="572" y="618"/>
                    </a:lnTo>
                    <a:lnTo>
                      <a:pt x="547" y="663"/>
                    </a:lnTo>
                    <a:lnTo>
                      <a:pt x="526" y="708"/>
                    </a:lnTo>
                    <a:lnTo>
                      <a:pt x="510" y="762"/>
                    </a:lnTo>
                    <a:lnTo>
                      <a:pt x="488" y="762"/>
                    </a:lnTo>
                    <a:lnTo>
                      <a:pt x="469" y="741"/>
                    </a:lnTo>
                    <a:lnTo>
                      <a:pt x="462" y="681"/>
                    </a:lnTo>
                    <a:lnTo>
                      <a:pt x="507" y="627"/>
                    </a:lnTo>
                    <a:lnTo>
                      <a:pt x="566" y="563"/>
                    </a:lnTo>
                    <a:lnTo>
                      <a:pt x="622" y="515"/>
                    </a:lnTo>
                    <a:lnTo>
                      <a:pt x="647" y="499"/>
                    </a:lnTo>
                    <a:lnTo>
                      <a:pt x="657" y="478"/>
                    </a:lnTo>
                    <a:lnTo>
                      <a:pt x="632" y="463"/>
                    </a:lnTo>
                    <a:lnTo>
                      <a:pt x="547" y="463"/>
                    </a:lnTo>
                    <a:lnTo>
                      <a:pt x="440" y="481"/>
                    </a:lnTo>
                    <a:lnTo>
                      <a:pt x="356" y="509"/>
                    </a:lnTo>
                    <a:lnTo>
                      <a:pt x="265" y="560"/>
                    </a:lnTo>
                    <a:lnTo>
                      <a:pt x="187" y="596"/>
                    </a:lnTo>
                    <a:lnTo>
                      <a:pt x="103" y="599"/>
                    </a:lnTo>
                    <a:lnTo>
                      <a:pt x="69" y="587"/>
                    </a:lnTo>
                    <a:lnTo>
                      <a:pt x="50" y="542"/>
                    </a:lnTo>
                    <a:lnTo>
                      <a:pt x="37" y="478"/>
                    </a:lnTo>
                    <a:lnTo>
                      <a:pt x="31" y="360"/>
                    </a:lnTo>
                    <a:lnTo>
                      <a:pt x="19" y="151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1053" name="Group 77"/>
            <p:cNvGrpSpPr>
              <a:grpSpLocks/>
            </p:cNvGrpSpPr>
            <p:nvPr/>
          </p:nvGrpSpPr>
          <p:grpSpPr bwMode="auto">
            <a:xfrm>
              <a:off x="4864" y="3099"/>
              <a:ext cx="432" cy="877"/>
              <a:chOff x="4864" y="3099"/>
              <a:chExt cx="432" cy="877"/>
            </a:xfrm>
          </p:grpSpPr>
          <p:sp>
            <p:nvSpPr>
              <p:cNvPr id="511054" name="Freeform 78"/>
              <p:cNvSpPr>
                <a:spLocks/>
              </p:cNvSpPr>
              <p:nvPr/>
            </p:nvSpPr>
            <p:spPr bwMode="auto">
              <a:xfrm>
                <a:off x="4956" y="3588"/>
                <a:ext cx="340" cy="109"/>
              </a:xfrm>
              <a:custGeom>
                <a:avLst/>
                <a:gdLst>
                  <a:gd name="T0" fmla="*/ 340 w 340"/>
                  <a:gd name="T1" fmla="*/ 109 h 109"/>
                  <a:gd name="T2" fmla="*/ 165 w 340"/>
                  <a:gd name="T3" fmla="*/ 30 h 109"/>
                  <a:gd name="T4" fmla="*/ 48 w 340"/>
                  <a:gd name="T5" fmla="*/ 0 h 109"/>
                  <a:gd name="T6" fmla="*/ 10 w 340"/>
                  <a:gd name="T7" fmla="*/ 0 h 109"/>
                  <a:gd name="T8" fmla="*/ 0 w 340"/>
                  <a:gd name="T9" fmla="*/ 27 h 109"/>
                  <a:gd name="T10" fmla="*/ 22 w 340"/>
                  <a:gd name="T11" fmla="*/ 48 h 109"/>
                  <a:gd name="T12" fmla="*/ 70 w 340"/>
                  <a:gd name="T13" fmla="*/ 54 h 109"/>
                  <a:gd name="T14" fmla="*/ 184 w 340"/>
                  <a:gd name="T15" fmla="*/ 75 h 109"/>
                  <a:gd name="T16" fmla="*/ 340 w 340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09">
                    <a:moveTo>
                      <a:pt x="340" y="109"/>
                    </a:moveTo>
                    <a:lnTo>
                      <a:pt x="165" y="30"/>
                    </a:lnTo>
                    <a:lnTo>
                      <a:pt x="48" y="0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22" y="48"/>
                    </a:lnTo>
                    <a:lnTo>
                      <a:pt x="70" y="54"/>
                    </a:lnTo>
                    <a:lnTo>
                      <a:pt x="184" y="75"/>
                    </a:lnTo>
                    <a:lnTo>
                      <a:pt x="340" y="10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55" name="Freeform 79"/>
              <p:cNvSpPr>
                <a:spLocks/>
              </p:cNvSpPr>
              <p:nvPr/>
            </p:nvSpPr>
            <p:spPr bwMode="auto">
              <a:xfrm>
                <a:off x="4864" y="3685"/>
                <a:ext cx="97" cy="291"/>
              </a:xfrm>
              <a:custGeom>
                <a:avLst/>
                <a:gdLst>
                  <a:gd name="T0" fmla="*/ 97 w 97"/>
                  <a:gd name="T1" fmla="*/ 291 h 291"/>
                  <a:gd name="T2" fmla="*/ 94 w 97"/>
                  <a:gd name="T3" fmla="*/ 148 h 291"/>
                  <a:gd name="T4" fmla="*/ 69 w 97"/>
                  <a:gd name="T5" fmla="*/ 39 h 291"/>
                  <a:gd name="T6" fmla="*/ 41 w 97"/>
                  <a:gd name="T7" fmla="*/ 0 h 291"/>
                  <a:gd name="T8" fmla="*/ 19 w 97"/>
                  <a:gd name="T9" fmla="*/ 0 h 291"/>
                  <a:gd name="T10" fmla="*/ 0 w 97"/>
                  <a:gd name="T11" fmla="*/ 12 h 291"/>
                  <a:gd name="T12" fmla="*/ 0 w 97"/>
                  <a:gd name="T13" fmla="*/ 54 h 291"/>
                  <a:gd name="T14" fmla="*/ 47 w 97"/>
                  <a:gd name="T15" fmla="*/ 184 h 291"/>
                  <a:gd name="T16" fmla="*/ 97 w 97"/>
                  <a:gd name="T17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291">
                    <a:moveTo>
                      <a:pt x="97" y="291"/>
                    </a:moveTo>
                    <a:lnTo>
                      <a:pt x="94" y="148"/>
                    </a:lnTo>
                    <a:lnTo>
                      <a:pt x="69" y="39"/>
                    </a:lnTo>
                    <a:lnTo>
                      <a:pt x="41" y="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0" y="54"/>
                    </a:lnTo>
                    <a:lnTo>
                      <a:pt x="47" y="184"/>
                    </a:lnTo>
                    <a:lnTo>
                      <a:pt x="97" y="2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056" name="Freeform 80"/>
              <p:cNvSpPr>
                <a:spLocks/>
              </p:cNvSpPr>
              <p:nvPr/>
            </p:nvSpPr>
            <p:spPr bwMode="auto">
              <a:xfrm>
                <a:off x="5004" y="3099"/>
                <a:ext cx="214" cy="111"/>
              </a:xfrm>
              <a:custGeom>
                <a:avLst/>
                <a:gdLst>
                  <a:gd name="T0" fmla="*/ 0 w 214"/>
                  <a:gd name="T1" fmla="*/ 72 h 111"/>
                  <a:gd name="T2" fmla="*/ 42 w 214"/>
                  <a:gd name="T3" fmla="*/ 30 h 111"/>
                  <a:gd name="T4" fmla="*/ 100 w 214"/>
                  <a:gd name="T5" fmla="*/ 3 h 111"/>
                  <a:gd name="T6" fmla="*/ 166 w 214"/>
                  <a:gd name="T7" fmla="*/ 0 h 111"/>
                  <a:gd name="T8" fmla="*/ 214 w 214"/>
                  <a:gd name="T9" fmla="*/ 9 h 111"/>
                  <a:gd name="T10" fmla="*/ 138 w 214"/>
                  <a:gd name="T11" fmla="*/ 18 h 111"/>
                  <a:gd name="T12" fmla="*/ 109 w 214"/>
                  <a:gd name="T13" fmla="*/ 36 h 111"/>
                  <a:gd name="T14" fmla="*/ 81 w 214"/>
                  <a:gd name="T15" fmla="*/ 63 h 111"/>
                  <a:gd name="T16" fmla="*/ 68 w 214"/>
                  <a:gd name="T17" fmla="*/ 93 h 111"/>
                  <a:gd name="T18" fmla="*/ 42 w 214"/>
                  <a:gd name="T19" fmla="*/ 111 h 111"/>
                  <a:gd name="T20" fmla="*/ 10 w 214"/>
                  <a:gd name="T21" fmla="*/ 108 h 111"/>
                  <a:gd name="T22" fmla="*/ 0 w 214"/>
                  <a:gd name="T23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111">
                    <a:moveTo>
                      <a:pt x="0" y="72"/>
                    </a:moveTo>
                    <a:lnTo>
                      <a:pt x="42" y="30"/>
                    </a:lnTo>
                    <a:lnTo>
                      <a:pt x="100" y="3"/>
                    </a:lnTo>
                    <a:lnTo>
                      <a:pt x="166" y="0"/>
                    </a:lnTo>
                    <a:lnTo>
                      <a:pt x="214" y="9"/>
                    </a:lnTo>
                    <a:lnTo>
                      <a:pt x="138" y="18"/>
                    </a:lnTo>
                    <a:lnTo>
                      <a:pt x="109" y="36"/>
                    </a:lnTo>
                    <a:lnTo>
                      <a:pt x="81" y="63"/>
                    </a:lnTo>
                    <a:lnTo>
                      <a:pt x="68" y="93"/>
                    </a:lnTo>
                    <a:lnTo>
                      <a:pt x="42" y="111"/>
                    </a:lnTo>
                    <a:lnTo>
                      <a:pt x="1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11057" name="Freeform 81"/>
          <p:cNvSpPr>
            <a:spLocks/>
          </p:cNvSpPr>
          <p:nvPr/>
        </p:nvSpPr>
        <p:spPr bwMode="auto">
          <a:xfrm>
            <a:off x="6553200" y="4343400"/>
            <a:ext cx="1981200" cy="1981200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8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9459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60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</a:t>
              </a:r>
            </a:p>
          </p:txBody>
        </p:sp>
      </p:grpSp>
      <p:grpSp>
        <p:nvGrpSpPr>
          <p:cNvPr id="19461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19462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63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21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15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</a:p>
          </p:txBody>
        </p:sp>
      </p:grpSp>
      <p:sp>
        <p:nvSpPr>
          <p:cNvPr id="19468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9469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82" name="Picture 82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12083" name="Rectangle 83"/>
          <p:cNvSpPr>
            <a:spLocks noChangeArrowheads="1"/>
          </p:cNvSpPr>
          <p:nvPr/>
        </p:nvSpPr>
        <p:spPr bwMode="auto">
          <a:xfrm>
            <a:off x="0" y="1981200"/>
            <a:ext cx="5715000" cy="128905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2084" name="Rectangle 84"/>
          <p:cNvSpPr>
            <a:spLocks noChangeArrowheads="1"/>
          </p:cNvSpPr>
          <p:nvPr/>
        </p:nvSpPr>
        <p:spPr bwMode="auto">
          <a:xfrm>
            <a:off x="0" y="3575050"/>
            <a:ext cx="5715000" cy="1857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2085" name="Rectangle 85"/>
          <p:cNvSpPr>
            <a:spLocks noChangeArrowheads="1"/>
          </p:cNvSpPr>
          <p:nvPr/>
        </p:nvSpPr>
        <p:spPr bwMode="auto">
          <a:xfrm>
            <a:off x="0" y="4032250"/>
            <a:ext cx="5791200" cy="2819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2086" name="Rectangle 86"/>
          <p:cNvSpPr>
            <a:spLocks noChangeArrowheads="1"/>
          </p:cNvSpPr>
          <p:nvPr/>
        </p:nvSpPr>
        <p:spPr bwMode="auto">
          <a:xfrm>
            <a:off x="0" y="3194050"/>
            <a:ext cx="1752600" cy="8715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2004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12007" name="Text Box 7"/>
          <p:cNvSpPr txBox="1">
            <a:spLocks noChangeArrowheads="1"/>
          </p:cNvSpPr>
          <p:nvPr/>
        </p:nvSpPr>
        <p:spPr bwMode="auto">
          <a:xfrm>
            <a:off x="4403725" y="4438650"/>
            <a:ext cx="4619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n</a:t>
            </a:r>
            <a:r>
              <a:rPr lang="en-US" altLang="x-none" sz="3200" i="0" baseline="-25000">
                <a:solidFill>
                  <a:srgbClr val="FF99FF"/>
                </a:solidFill>
              </a:rPr>
              <a:t>l</a:t>
            </a:r>
          </a:p>
        </p:txBody>
      </p:sp>
      <p:grpSp>
        <p:nvGrpSpPr>
          <p:cNvPr id="512009" name="Group 9"/>
          <p:cNvGrpSpPr>
            <a:grpSpLocks/>
          </p:cNvGrpSpPr>
          <p:nvPr/>
        </p:nvGrpSpPr>
        <p:grpSpPr bwMode="auto">
          <a:xfrm>
            <a:off x="3962400" y="4191000"/>
            <a:ext cx="4191000" cy="2514600"/>
            <a:chOff x="2496" y="2640"/>
            <a:chExt cx="2640" cy="1584"/>
          </a:xfrm>
        </p:grpSpPr>
        <p:sp useBgFill="1">
          <p:nvSpPr>
            <p:cNvPr id="512010" name="Rectangle 10"/>
            <p:cNvSpPr>
              <a:spLocks noChangeArrowheads="1"/>
            </p:cNvSpPr>
            <p:nvPr/>
          </p:nvSpPr>
          <p:spPr bwMode="auto">
            <a:xfrm>
              <a:off x="2496" y="2640"/>
              <a:ext cx="1152" cy="1584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12011" name="Group 11"/>
            <p:cNvGrpSpPr>
              <a:grpSpLocks noChangeAspect="1"/>
            </p:cNvGrpSpPr>
            <p:nvPr/>
          </p:nvGrpSpPr>
          <p:grpSpPr bwMode="auto">
            <a:xfrm>
              <a:off x="2718" y="2882"/>
              <a:ext cx="2418" cy="1054"/>
              <a:chOff x="288" y="2016"/>
              <a:chExt cx="4848" cy="2112"/>
            </a:xfrm>
          </p:grpSpPr>
          <p:grpSp>
            <p:nvGrpSpPr>
              <p:cNvPr id="512012" name="Group 12"/>
              <p:cNvGrpSpPr>
                <a:grpSpLocks noChangeAspect="1"/>
              </p:cNvGrpSpPr>
              <p:nvPr/>
            </p:nvGrpSpPr>
            <p:grpSpPr bwMode="auto">
              <a:xfrm>
                <a:off x="2784" y="2016"/>
                <a:ext cx="336" cy="288"/>
                <a:chOff x="2352" y="960"/>
                <a:chExt cx="336" cy="288"/>
              </a:xfrm>
            </p:grpSpPr>
            <p:sp>
              <p:nvSpPr>
                <p:cNvPr id="512013" name="Oval 13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14" name="Rectangle 14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15" name="Group 15"/>
              <p:cNvGrpSpPr>
                <a:grpSpLocks noChangeAspect="1"/>
              </p:cNvGrpSpPr>
              <p:nvPr/>
            </p:nvGrpSpPr>
            <p:grpSpPr bwMode="auto">
              <a:xfrm>
                <a:off x="1344" y="2544"/>
                <a:ext cx="336" cy="288"/>
                <a:chOff x="2352" y="960"/>
                <a:chExt cx="336" cy="288"/>
              </a:xfrm>
            </p:grpSpPr>
            <p:sp>
              <p:nvSpPr>
                <p:cNvPr id="512016" name="Oval 16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17" name="Rectangle 17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8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18" name="Group 18"/>
              <p:cNvGrpSpPr>
                <a:grpSpLocks noChangeAspect="1"/>
              </p:cNvGrpSpPr>
              <p:nvPr/>
            </p:nvGrpSpPr>
            <p:grpSpPr bwMode="auto">
              <a:xfrm>
                <a:off x="720" y="2976"/>
                <a:ext cx="336" cy="288"/>
                <a:chOff x="2352" y="960"/>
                <a:chExt cx="336" cy="288"/>
              </a:xfrm>
            </p:grpSpPr>
            <p:sp>
              <p:nvSpPr>
                <p:cNvPr id="512019" name="Oval 19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20" name="Rectangle 20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21" name="Group 21"/>
              <p:cNvGrpSpPr>
                <a:grpSpLocks noChangeAspect="1"/>
              </p:cNvGrpSpPr>
              <p:nvPr/>
            </p:nvGrpSpPr>
            <p:grpSpPr bwMode="auto">
              <a:xfrm>
                <a:off x="288" y="3408"/>
                <a:ext cx="336" cy="288"/>
                <a:chOff x="2352" y="960"/>
                <a:chExt cx="336" cy="288"/>
              </a:xfrm>
            </p:grpSpPr>
            <p:sp>
              <p:nvSpPr>
                <p:cNvPr id="512022" name="Oval 22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23" name="Rectangle 23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24" name="Group 24"/>
              <p:cNvGrpSpPr>
                <a:grpSpLocks noChangeAspect="1"/>
              </p:cNvGrpSpPr>
              <p:nvPr/>
            </p:nvGrpSpPr>
            <p:grpSpPr bwMode="auto">
              <a:xfrm>
                <a:off x="1104" y="3408"/>
                <a:ext cx="336" cy="288"/>
                <a:chOff x="2352" y="960"/>
                <a:chExt cx="336" cy="288"/>
              </a:xfrm>
            </p:grpSpPr>
            <p:sp>
              <p:nvSpPr>
                <p:cNvPr id="512025" name="Oval 25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26" name="Rectangle 26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27" name="Group 27"/>
              <p:cNvGrpSpPr>
                <a:grpSpLocks noChangeAspect="1"/>
              </p:cNvGrpSpPr>
              <p:nvPr/>
            </p:nvGrpSpPr>
            <p:grpSpPr bwMode="auto">
              <a:xfrm>
                <a:off x="1968" y="2976"/>
                <a:ext cx="336" cy="288"/>
                <a:chOff x="2352" y="960"/>
                <a:chExt cx="336" cy="288"/>
              </a:xfrm>
            </p:grpSpPr>
            <p:sp>
              <p:nvSpPr>
                <p:cNvPr id="512028" name="Oval 28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29" name="Rectangle 29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30" name="Group 30"/>
              <p:cNvGrpSpPr>
                <a:grpSpLocks noChangeAspect="1"/>
              </p:cNvGrpSpPr>
              <p:nvPr/>
            </p:nvGrpSpPr>
            <p:grpSpPr bwMode="auto">
              <a:xfrm>
                <a:off x="2256" y="3360"/>
                <a:ext cx="336" cy="288"/>
                <a:chOff x="2352" y="960"/>
                <a:chExt cx="336" cy="288"/>
              </a:xfrm>
            </p:grpSpPr>
            <p:sp>
              <p:nvSpPr>
                <p:cNvPr id="512031" name="Oval 31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32" name="Rectangle 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7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33" name="Group 33"/>
              <p:cNvGrpSpPr>
                <a:grpSpLocks noChangeAspect="1"/>
              </p:cNvGrpSpPr>
              <p:nvPr/>
            </p:nvGrpSpPr>
            <p:grpSpPr bwMode="auto">
              <a:xfrm>
                <a:off x="4176" y="2544"/>
                <a:ext cx="336" cy="288"/>
                <a:chOff x="2352" y="960"/>
                <a:chExt cx="336" cy="288"/>
              </a:xfrm>
            </p:grpSpPr>
            <p:sp>
              <p:nvSpPr>
                <p:cNvPr id="512034" name="Oval 34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35" name="Rectangle 35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6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36" name="Group 36"/>
              <p:cNvGrpSpPr>
                <a:grpSpLocks noChangeAspect="1"/>
              </p:cNvGrpSpPr>
              <p:nvPr/>
            </p:nvGrpSpPr>
            <p:grpSpPr bwMode="auto">
              <a:xfrm>
                <a:off x="3552" y="2976"/>
                <a:ext cx="336" cy="288"/>
                <a:chOff x="2352" y="960"/>
                <a:chExt cx="336" cy="288"/>
              </a:xfrm>
            </p:grpSpPr>
            <p:sp>
              <p:nvSpPr>
                <p:cNvPr id="512037" name="Oval 37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38" name="Rectangle 38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5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39" name="Group 39"/>
              <p:cNvGrpSpPr>
                <a:grpSpLocks noChangeAspect="1"/>
              </p:cNvGrpSpPr>
              <p:nvPr/>
            </p:nvGrpSpPr>
            <p:grpSpPr bwMode="auto">
              <a:xfrm>
                <a:off x="3936" y="3408"/>
                <a:ext cx="336" cy="288"/>
                <a:chOff x="2352" y="960"/>
                <a:chExt cx="336" cy="288"/>
              </a:xfrm>
            </p:grpSpPr>
            <p:sp>
              <p:nvSpPr>
                <p:cNvPr id="512040" name="Oval 40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41" name="Rectangl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9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42" name="Group 42"/>
              <p:cNvGrpSpPr>
                <a:grpSpLocks noChangeAspect="1"/>
              </p:cNvGrpSpPr>
              <p:nvPr/>
            </p:nvGrpSpPr>
            <p:grpSpPr bwMode="auto">
              <a:xfrm>
                <a:off x="4800" y="2976"/>
                <a:ext cx="336" cy="288"/>
                <a:chOff x="2352" y="960"/>
                <a:chExt cx="336" cy="288"/>
              </a:xfrm>
            </p:grpSpPr>
            <p:sp>
              <p:nvSpPr>
                <p:cNvPr id="512043" name="Oval 43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44" name="Rectangle 44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4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2045" name="Group 45"/>
              <p:cNvGrpSpPr>
                <a:grpSpLocks noChangeAspect="1"/>
              </p:cNvGrpSpPr>
              <p:nvPr/>
            </p:nvGrpSpPr>
            <p:grpSpPr bwMode="auto">
              <a:xfrm>
                <a:off x="3696" y="3840"/>
                <a:ext cx="336" cy="288"/>
                <a:chOff x="2352" y="960"/>
                <a:chExt cx="336" cy="288"/>
              </a:xfrm>
            </p:grpSpPr>
            <p:sp>
              <p:nvSpPr>
                <p:cNvPr id="512046" name="Oval 46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2047" name="Rectangle 47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sp>
            <p:nvSpPr>
              <p:cNvPr id="512048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168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49" name="Line 49"/>
              <p:cNvSpPr>
                <a:spLocks noChangeAspect="1" noChangeShapeType="1"/>
              </p:cNvSpPr>
              <p:nvPr/>
            </p:nvSpPr>
            <p:spPr bwMode="auto">
              <a:xfrm>
                <a:off x="1632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0" name="Line 50"/>
              <p:cNvSpPr>
                <a:spLocks noChangeAspect="1" noChangeShapeType="1"/>
              </p:cNvSpPr>
              <p:nvPr/>
            </p:nvSpPr>
            <p:spPr bwMode="auto">
              <a:xfrm>
                <a:off x="2208" y="3264"/>
                <a:ext cx="144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1" name="Line 51"/>
              <p:cNvSpPr>
                <a:spLocks noChangeAspect="1" noChangeShapeType="1"/>
              </p:cNvSpPr>
              <p:nvPr/>
            </p:nvSpPr>
            <p:spPr bwMode="auto">
              <a:xfrm flipH="1">
                <a:off x="1008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2" name="Line 52"/>
              <p:cNvSpPr>
                <a:spLocks noChangeAspect="1" noChangeShapeType="1"/>
              </p:cNvSpPr>
              <p:nvPr/>
            </p:nvSpPr>
            <p:spPr bwMode="auto">
              <a:xfrm>
                <a:off x="1008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3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576" y="3216"/>
                <a:ext cx="192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4" name="Line 54"/>
              <p:cNvSpPr>
                <a:spLocks noChangeAspect="1" noChangeShapeType="1"/>
              </p:cNvSpPr>
              <p:nvPr/>
            </p:nvSpPr>
            <p:spPr bwMode="auto">
              <a:xfrm>
                <a:off x="312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5" name="Line 55"/>
              <p:cNvSpPr>
                <a:spLocks noChangeAspect="1" noChangeShapeType="1"/>
              </p:cNvSpPr>
              <p:nvPr/>
            </p:nvSpPr>
            <p:spPr bwMode="auto">
              <a:xfrm>
                <a:off x="4224" y="2784"/>
                <a:ext cx="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6" name="Line 56"/>
              <p:cNvSpPr>
                <a:spLocks noChangeAspect="1" noChangeShapeType="1"/>
              </p:cNvSpPr>
              <p:nvPr/>
            </p:nvSpPr>
            <p:spPr bwMode="auto">
              <a:xfrm>
                <a:off x="4464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7" name="Line 57"/>
              <p:cNvSpPr>
                <a:spLocks noChangeAspect="1" noChangeShapeType="1"/>
              </p:cNvSpPr>
              <p:nvPr/>
            </p:nvSpPr>
            <p:spPr bwMode="auto">
              <a:xfrm flipH="1">
                <a:off x="3840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8" name="Line 58"/>
              <p:cNvSpPr>
                <a:spLocks noChangeAspect="1" noChangeShapeType="1"/>
              </p:cNvSpPr>
              <p:nvPr/>
            </p:nvSpPr>
            <p:spPr bwMode="auto">
              <a:xfrm>
                <a:off x="3840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59" name="Line 59"/>
              <p:cNvSpPr>
                <a:spLocks noChangeAspect="1" noChangeShapeType="1"/>
              </p:cNvSpPr>
              <p:nvPr/>
            </p:nvSpPr>
            <p:spPr bwMode="auto">
              <a:xfrm flipH="1">
                <a:off x="3936" y="3696"/>
                <a:ext cx="96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12060" name="Freeform 60"/>
          <p:cNvSpPr>
            <a:spLocks/>
          </p:cNvSpPr>
          <p:nvPr/>
        </p:nvSpPr>
        <p:spPr bwMode="auto">
          <a:xfrm>
            <a:off x="4114800" y="4800600"/>
            <a:ext cx="2286000" cy="1216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61" name="Text Box 61"/>
          <p:cNvSpPr txBox="1">
            <a:spLocks noChangeArrowheads="1"/>
          </p:cNvSpPr>
          <p:nvPr/>
        </p:nvSpPr>
        <p:spPr bwMode="auto">
          <a:xfrm>
            <a:off x="4403725" y="4438650"/>
            <a:ext cx="4619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n</a:t>
            </a:r>
            <a:r>
              <a:rPr lang="en-US" altLang="x-none" sz="3200" i="0" baseline="-25000">
                <a:solidFill>
                  <a:srgbClr val="FF99FF"/>
                </a:solidFill>
              </a:rPr>
              <a:t>l</a:t>
            </a:r>
          </a:p>
        </p:txBody>
      </p:sp>
      <p:sp>
        <p:nvSpPr>
          <p:cNvPr id="512062" name="Text Box 62"/>
          <p:cNvSpPr txBox="1">
            <a:spLocks noChangeArrowheads="1"/>
          </p:cNvSpPr>
          <p:nvPr/>
        </p:nvSpPr>
        <p:spPr bwMode="auto">
          <a:xfrm>
            <a:off x="6308725" y="1009650"/>
            <a:ext cx="2555875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But who will </a:t>
            </a:r>
            <a:br>
              <a:rPr lang="en-US" altLang="x-none" sz="3200" i="0"/>
            </a:br>
            <a:r>
              <a:rPr lang="en-US" altLang="x-none" sz="3200" i="0"/>
              <a:t>count nodes in</a:t>
            </a:r>
            <a:br>
              <a:rPr lang="en-US" altLang="x-none" sz="3200" i="0"/>
            </a:br>
            <a:r>
              <a:rPr lang="en-US" altLang="x-none" sz="3200" i="0"/>
              <a:t>left sub-tree?</a:t>
            </a:r>
          </a:p>
        </p:txBody>
      </p:sp>
      <p:grpSp>
        <p:nvGrpSpPr>
          <p:cNvPr id="512063" name="Group 63"/>
          <p:cNvGrpSpPr>
            <a:grpSpLocks/>
          </p:cNvGrpSpPr>
          <p:nvPr/>
        </p:nvGrpSpPr>
        <p:grpSpPr bwMode="auto">
          <a:xfrm>
            <a:off x="1684338" y="4568825"/>
            <a:ext cx="2506662" cy="993775"/>
            <a:chOff x="1061" y="2878"/>
            <a:chExt cx="1579" cy="626"/>
          </a:xfrm>
        </p:grpSpPr>
        <p:grpSp>
          <p:nvGrpSpPr>
            <p:cNvPr id="512064" name="Group 64"/>
            <p:cNvGrpSpPr>
              <a:grpSpLocks/>
            </p:cNvGrpSpPr>
            <p:nvPr/>
          </p:nvGrpSpPr>
          <p:grpSpPr bwMode="auto">
            <a:xfrm flipH="1">
              <a:off x="2400" y="2878"/>
              <a:ext cx="240" cy="626"/>
              <a:chOff x="2308" y="1513"/>
              <a:chExt cx="1162" cy="2570"/>
            </a:xfrm>
          </p:grpSpPr>
          <p:grpSp>
            <p:nvGrpSpPr>
              <p:cNvPr id="512065" name="Group 6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512066" name="Freeform 6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67" name="Freeform 6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68" name="Freeform 6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69" name="Freeform 6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70" name="Freeform 7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71" name="Freeform 7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12072" name="Freeform 7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73" name="Freeform 7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074" name="Oval 7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12075" name="Oval 7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12076" name="Oval 7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12077" name="Oval 7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12078" name="Oval 7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512079" name="Text Box 79"/>
            <p:cNvSpPr txBox="1">
              <a:spLocks noChangeArrowheads="1"/>
            </p:cNvSpPr>
            <p:nvPr/>
          </p:nvSpPr>
          <p:spPr bwMode="auto">
            <a:xfrm>
              <a:off x="1061" y="3024"/>
              <a:ext cx="114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My friend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2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2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3104" name="Picture 80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13105" name="Rectangle 81"/>
          <p:cNvSpPr>
            <a:spLocks noChangeArrowheads="1"/>
          </p:cNvSpPr>
          <p:nvPr/>
        </p:nvSpPr>
        <p:spPr bwMode="auto">
          <a:xfrm>
            <a:off x="0" y="2209800"/>
            <a:ext cx="5715000" cy="106045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3106" name="Rectangle 82"/>
          <p:cNvSpPr>
            <a:spLocks noChangeArrowheads="1"/>
          </p:cNvSpPr>
          <p:nvPr/>
        </p:nvSpPr>
        <p:spPr bwMode="auto">
          <a:xfrm>
            <a:off x="0" y="3575050"/>
            <a:ext cx="5715000" cy="1857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3107" name="Rectangle 83"/>
          <p:cNvSpPr>
            <a:spLocks noChangeArrowheads="1"/>
          </p:cNvSpPr>
          <p:nvPr/>
        </p:nvSpPr>
        <p:spPr bwMode="auto">
          <a:xfrm>
            <a:off x="0" y="4032250"/>
            <a:ext cx="5791200" cy="2819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3108" name="Rectangle 84"/>
          <p:cNvSpPr>
            <a:spLocks noChangeArrowheads="1"/>
          </p:cNvSpPr>
          <p:nvPr/>
        </p:nvSpPr>
        <p:spPr bwMode="auto">
          <a:xfrm>
            <a:off x="0" y="3194050"/>
            <a:ext cx="1752600" cy="8715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3028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13031" name="Text Box 7"/>
          <p:cNvSpPr txBox="1">
            <a:spLocks noChangeArrowheads="1"/>
          </p:cNvSpPr>
          <p:nvPr/>
        </p:nvSpPr>
        <p:spPr bwMode="auto">
          <a:xfrm>
            <a:off x="4403725" y="4438650"/>
            <a:ext cx="4619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n</a:t>
            </a:r>
            <a:r>
              <a:rPr lang="en-US" altLang="x-none" sz="3200" i="0" baseline="-25000">
                <a:solidFill>
                  <a:srgbClr val="FF99FF"/>
                </a:solidFill>
              </a:rPr>
              <a:t>l</a:t>
            </a:r>
          </a:p>
        </p:txBody>
      </p:sp>
      <p:grpSp>
        <p:nvGrpSpPr>
          <p:cNvPr id="513033" name="Group 9"/>
          <p:cNvGrpSpPr>
            <a:grpSpLocks/>
          </p:cNvGrpSpPr>
          <p:nvPr/>
        </p:nvGrpSpPr>
        <p:grpSpPr bwMode="auto">
          <a:xfrm>
            <a:off x="3962400" y="4191000"/>
            <a:ext cx="4191000" cy="2514600"/>
            <a:chOff x="2496" y="2640"/>
            <a:chExt cx="2640" cy="1584"/>
          </a:xfrm>
        </p:grpSpPr>
        <p:sp useBgFill="1">
          <p:nvSpPr>
            <p:cNvPr id="513034" name="Rectangle 10"/>
            <p:cNvSpPr>
              <a:spLocks noChangeArrowheads="1"/>
            </p:cNvSpPr>
            <p:nvPr/>
          </p:nvSpPr>
          <p:spPr bwMode="auto">
            <a:xfrm>
              <a:off x="2496" y="2640"/>
              <a:ext cx="1152" cy="1584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13035" name="Group 11"/>
            <p:cNvGrpSpPr>
              <a:grpSpLocks noChangeAspect="1"/>
            </p:cNvGrpSpPr>
            <p:nvPr/>
          </p:nvGrpSpPr>
          <p:grpSpPr bwMode="auto">
            <a:xfrm>
              <a:off x="2718" y="2882"/>
              <a:ext cx="2418" cy="1054"/>
              <a:chOff x="288" y="2016"/>
              <a:chExt cx="4848" cy="2112"/>
            </a:xfrm>
          </p:grpSpPr>
          <p:grpSp>
            <p:nvGrpSpPr>
              <p:cNvPr id="513036" name="Group 12"/>
              <p:cNvGrpSpPr>
                <a:grpSpLocks noChangeAspect="1"/>
              </p:cNvGrpSpPr>
              <p:nvPr/>
            </p:nvGrpSpPr>
            <p:grpSpPr bwMode="auto">
              <a:xfrm>
                <a:off x="2784" y="2016"/>
                <a:ext cx="336" cy="288"/>
                <a:chOff x="2352" y="960"/>
                <a:chExt cx="336" cy="288"/>
              </a:xfrm>
            </p:grpSpPr>
            <p:sp>
              <p:nvSpPr>
                <p:cNvPr id="513037" name="Oval 13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38" name="Rectangle 14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39" name="Group 15"/>
              <p:cNvGrpSpPr>
                <a:grpSpLocks noChangeAspect="1"/>
              </p:cNvGrpSpPr>
              <p:nvPr/>
            </p:nvGrpSpPr>
            <p:grpSpPr bwMode="auto">
              <a:xfrm>
                <a:off x="1344" y="2544"/>
                <a:ext cx="336" cy="288"/>
                <a:chOff x="2352" y="960"/>
                <a:chExt cx="336" cy="288"/>
              </a:xfrm>
            </p:grpSpPr>
            <p:sp>
              <p:nvSpPr>
                <p:cNvPr id="513040" name="Oval 16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41" name="Rectangle 17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8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42" name="Group 18"/>
              <p:cNvGrpSpPr>
                <a:grpSpLocks noChangeAspect="1"/>
              </p:cNvGrpSpPr>
              <p:nvPr/>
            </p:nvGrpSpPr>
            <p:grpSpPr bwMode="auto">
              <a:xfrm>
                <a:off x="720" y="2976"/>
                <a:ext cx="336" cy="288"/>
                <a:chOff x="2352" y="960"/>
                <a:chExt cx="336" cy="288"/>
              </a:xfrm>
            </p:grpSpPr>
            <p:sp>
              <p:nvSpPr>
                <p:cNvPr id="513043" name="Oval 19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44" name="Rectangle 20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45" name="Group 21"/>
              <p:cNvGrpSpPr>
                <a:grpSpLocks noChangeAspect="1"/>
              </p:cNvGrpSpPr>
              <p:nvPr/>
            </p:nvGrpSpPr>
            <p:grpSpPr bwMode="auto">
              <a:xfrm>
                <a:off x="288" y="3408"/>
                <a:ext cx="336" cy="288"/>
                <a:chOff x="2352" y="960"/>
                <a:chExt cx="336" cy="288"/>
              </a:xfrm>
            </p:grpSpPr>
            <p:sp>
              <p:nvSpPr>
                <p:cNvPr id="513046" name="Oval 22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47" name="Rectangle 23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3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48" name="Group 24"/>
              <p:cNvGrpSpPr>
                <a:grpSpLocks noChangeAspect="1"/>
              </p:cNvGrpSpPr>
              <p:nvPr/>
            </p:nvGrpSpPr>
            <p:grpSpPr bwMode="auto">
              <a:xfrm>
                <a:off x="1104" y="3408"/>
                <a:ext cx="336" cy="288"/>
                <a:chOff x="2352" y="960"/>
                <a:chExt cx="336" cy="288"/>
              </a:xfrm>
            </p:grpSpPr>
            <p:sp>
              <p:nvSpPr>
                <p:cNvPr id="513049" name="Oval 25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50" name="Rectangle 26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51" name="Group 27"/>
              <p:cNvGrpSpPr>
                <a:grpSpLocks noChangeAspect="1"/>
              </p:cNvGrpSpPr>
              <p:nvPr/>
            </p:nvGrpSpPr>
            <p:grpSpPr bwMode="auto">
              <a:xfrm>
                <a:off x="1968" y="2976"/>
                <a:ext cx="336" cy="288"/>
                <a:chOff x="2352" y="960"/>
                <a:chExt cx="336" cy="288"/>
              </a:xfrm>
            </p:grpSpPr>
            <p:sp>
              <p:nvSpPr>
                <p:cNvPr id="513052" name="Oval 28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53" name="Rectangle 29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2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54" name="Group 30"/>
              <p:cNvGrpSpPr>
                <a:grpSpLocks noChangeAspect="1"/>
              </p:cNvGrpSpPr>
              <p:nvPr/>
            </p:nvGrpSpPr>
            <p:grpSpPr bwMode="auto">
              <a:xfrm>
                <a:off x="2256" y="3360"/>
                <a:ext cx="336" cy="288"/>
                <a:chOff x="2352" y="960"/>
                <a:chExt cx="336" cy="288"/>
              </a:xfrm>
            </p:grpSpPr>
            <p:sp>
              <p:nvSpPr>
                <p:cNvPr id="513055" name="Oval 31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56" name="Rectangle 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7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57" name="Group 33"/>
              <p:cNvGrpSpPr>
                <a:grpSpLocks noChangeAspect="1"/>
              </p:cNvGrpSpPr>
              <p:nvPr/>
            </p:nvGrpSpPr>
            <p:grpSpPr bwMode="auto">
              <a:xfrm>
                <a:off x="4176" y="2544"/>
                <a:ext cx="336" cy="288"/>
                <a:chOff x="2352" y="960"/>
                <a:chExt cx="336" cy="288"/>
              </a:xfrm>
            </p:grpSpPr>
            <p:sp>
              <p:nvSpPr>
                <p:cNvPr id="513058" name="Oval 34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59" name="Rectangle 35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6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60" name="Group 36"/>
              <p:cNvGrpSpPr>
                <a:grpSpLocks noChangeAspect="1"/>
              </p:cNvGrpSpPr>
              <p:nvPr/>
            </p:nvGrpSpPr>
            <p:grpSpPr bwMode="auto">
              <a:xfrm>
                <a:off x="3552" y="2976"/>
                <a:ext cx="336" cy="288"/>
                <a:chOff x="2352" y="960"/>
                <a:chExt cx="336" cy="288"/>
              </a:xfrm>
            </p:grpSpPr>
            <p:sp>
              <p:nvSpPr>
                <p:cNvPr id="513061" name="Oval 37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62" name="Rectangle 38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5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63" name="Group 39"/>
              <p:cNvGrpSpPr>
                <a:grpSpLocks noChangeAspect="1"/>
              </p:cNvGrpSpPr>
              <p:nvPr/>
            </p:nvGrpSpPr>
            <p:grpSpPr bwMode="auto">
              <a:xfrm>
                <a:off x="3936" y="3408"/>
                <a:ext cx="336" cy="288"/>
                <a:chOff x="2352" y="960"/>
                <a:chExt cx="336" cy="288"/>
              </a:xfrm>
            </p:grpSpPr>
            <p:sp>
              <p:nvSpPr>
                <p:cNvPr id="513064" name="Oval 40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65" name="Rectangl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9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66" name="Group 42"/>
              <p:cNvGrpSpPr>
                <a:grpSpLocks noChangeAspect="1"/>
              </p:cNvGrpSpPr>
              <p:nvPr/>
            </p:nvGrpSpPr>
            <p:grpSpPr bwMode="auto">
              <a:xfrm>
                <a:off x="4800" y="2976"/>
                <a:ext cx="336" cy="288"/>
                <a:chOff x="2352" y="960"/>
                <a:chExt cx="336" cy="288"/>
              </a:xfrm>
            </p:grpSpPr>
            <p:sp>
              <p:nvSpPr>
                <p:cNvPr id="513067" name="Oval 43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68" name="Rectangle 44"/>
                <p:cNvSpPr>
                  <a:spLocks noChangeAspect="1" noChangeArrowheads="1"/>
                </p:cNvSpPr>
                <p:nvPr/>
              </p:nvSpPr>
              <p:spPr bwMode="auto">
                <a:xfrm>
                  <a:off x="2390" y="974"/>
                  <a:ext cx="232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4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grpSp>
            <p:nvGrpSpPr>
              <p:cNvPr id="513069" name="Group 45"/>
              <p:cNvGrpSpPr>
                <a:grpSpLocks noChangeAspect="1"/>
              </p:cNvGrpSpPr>
              <p:nvPr/>
            </p:nvGrpSpPr>
            <p:grpSpPr bwMode="auto">
              <a:xfrm>
                <a:off x="3696" y="3840"/>
                <a:ext cx="336" cy="288"/>
                <a:chOff x="2352" y="960"/>
                <a:chExt cx="336" cy="288"/>
              </a:xfrm>
            </p:grpSpPr>
            <p:sp>
              <p:nvSpPr>
                <p:cNvPr id="513070" name="Oval 46"/>
                <p:cNvSpPr>
                  <a:spLocks noChangeAspect="1" noChangeArrowheads="1"/>
                </p:cNvSpPr>
                <p:nvPr/>
              </p:nvSpPr>
              <p:spPr bwMode="auto">
                <a:xfrm>
                  <a:off x="2352" y="960"/>
                  <a:ext cx="336" cy="288"/>
                </a:xfrm>
                <a:prstGeom prst="ellips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13071" name="Rectangle 47"/>
                <p:cNvSpPr>
                  <a:spLocks noChangeAspect="1" noChangeArrowheads="1"/>
                </p:cNvSpPr>
                <p:nvPr/>
              </p:nvSpPr>
              <p:spPr bwMode="auto">
                <a:xfrm>
                  <a:off x="2388" y="974"/>
                  <a:ext cx="234" cy="21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chemeClr val="hlink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CA" altLang="x-none" sz="500" i="0">
                      <a:solidFill>
                        <a:srgbClr val="33CC33"/>
                      </a:solidFill>
                    </a:rPr>
                    <a:t>1</a:t>
                  </a:r>
                  <a:endParaRPr lang="en-US" altLang="x-none" sz="500" i="0">
                    <a:solidFill>
                      <a:srgbClr val="33CC33"/>
                    </a:solidFill>
                  </a:endParaRPr>
                </a:p>
              </p:txBody>
            </p:sp>
          </p:grpSp>
          <p:sp>
            <p:nvSpPr>
              <p:cNvPr id="513072" name="Line 48"/>
              <p:cNvSpPr>
                <a:spLocks noChangeAspect="1" noChangeShapeType="1"/>
              </p:cNvSpPr>
              <p:nvPr/>
            </p:nvSpPr>
            <p:spPr bwMode="auto">
              <a:xfrm flipH="1">
                <a:off x="168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73" name="Line 49"/>
              <p:cNvSpPr>
                <a:spLocks noChangeAspect="1" noChangeShapeType="1"/>
              </p:cNvSpPr>
              <p:nvPr/>
            </p:nvSpPr>
            <p:spPr bwMode="auto">
              <a:xfrm>
                <a:off x="1632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74" name="Line 50"/>
              <p:cNvSpPr>
                <a:spLocks noChangeAspect="1" noChangeShapeType="1"/>
              </p:cNvSpPr>
              <p:nvPr/>
            </p:nvSpPr>
            <p:spPr bwMode="auto">
              <a:xfrm>
                <a:off x="2208" y="3264"/>
                <a:ext cx="144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75" name="Line 51"/>
              <p:cNvSpPr>
                <a:spLocks noChangeAspect="1" noChangeShapeType="1"/>
              </p:cNvSpPr>
              <p:nvPr/>
            </p:nvSpPr>
            <p:spPr bwMode="auto">
              <a:xfrm flipH="1">
                <a:off x="1008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76" name="Line 52"/>
              <p:cNvSpPr>
                <a:spLocks noChangeAspect="1" noChangeShapeType="1"/>
              </p:cNvSpPr>
              <p:nvPr/>
            </p:nvSpPr>
            <p:spPr bwMode="auto">
              <a:xfrm>
                <a:off x="1008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77" name="Line 53"/>
              <p:cNvSpPr>
                <a:spLocks noChangeAspect="1" noChangeShapeType="1"/>
              </p:cNvSpPr>
              <p:nvPr/>
            </p:nvSpPr>
            <p:spPr bwMode="auto">
              <a:xfrm flipH="1">
                <a:off x="576" y="3216"/>
                <a:ext cx="192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78" name="Line 54"/>
              <p:cNvSpPr>
                <a:spLocks noChangeAspect="1" noChangeShapeType="1"/>
              </p:cNvSpPr>
              <p:nvPr/>
            </p:nvSpPr>
            <p:spPr bwMode="auto">
              <a:xfrm>
                <a:off x="3120" y="2208"/>
                <a:ext cx="1104" cy="43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79" name="Line 55"/>
              <p:cNvSpPr>
                <a:spLocks noChangeAspect="1" noChangeShapeType="1"/>
              </p:cNvSpPr>
              <p:nvPr/>
            </p:nvSpPr>
            <p:spPr bwMode="auto">
              <a:xfrm>
                <a:off x="4224" y="2784"/>
                <a:ext cx="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80" name="Line 56"/>
              <p:cNvSpPr>
                <a:spLocks noChangeAspect="1" noChangeShapeType="1"/>
              </p:cNvSpPr>
              <p:nvPr/>
            </p:nvSpPr>
            <p:spPr bwMode="auto">
              <a:xfrm>
                <a:off x="4464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81" name="Line 57"/>
              <p:cNvSpPr>
                <a:spLocks noChangeAspect="1" noChangeShapeType="1"/>
              </p:cNvSpPr>
              <p:nvPr/>
            </p:nvSpPr>
            <p:spPr bwMode="auto">
              <a:xfrm flipH="1">
                <a:off x="3840" y="2784"/>
                <a:ext cx="384" cy="24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82" name="Line 58"/>
              <p:cNvSpPr>
                <a:spLocks noChangeAspect="1" noChangeShapeType="1"/>
              </p:cNvSpPr>
              <p:nvPr/>
            </p:nvSpPr>
            <p:spPr bwMode="auto">
              <a:xfrm>
                <a:off x="3840" y="3264"/>
                <a:ext cx="144" cy="192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83" name="Line 59"/>
              <p:cNvSpPr>
                <a:spLocks noChangeAspect="1" noChangeShapeType="1"/>
              </p:cNvSpPr>
              <p:nvPr/>
            </p:nvSpPr>
            <p:spPr bwMode="auto">
              <a:xfrm flipH="1">
                <a:off x="3936" y="3696"/>
                <a:ext cx="96" cy="14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13084" name="Freeform 60"/>
          <p:cNvSpPr>
            <a:spLocks/>
          </p:cNvSpPr>
          <p:nvPr/>
        </p:nvSpPr>
        <p:spPr bwMode="auto">
          <a:xfrm>
            <a:off x="4114800" y="4800600"/>
            <a:ext cx="2286000" cy="1216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085" name="Text Box 61"/>
          <p:cNvSpPr txBox="1">
            <a:spLocks noChangeArrowheads="1"/>
          </p:cNvSpPr>
          <p:nvPr/>
        </p:nvSpPr>
        <p:spPr bwMode="auto">
          <a:xfrm>
            <a:off x="4403725" y="4438650"/>
            <a:ext cx="4619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n</a:t>
            </a:r>
            <a:r>
              <a:rPr lang="en-US" altLang="x-none" sz="3200" i="0" baseline="-25000">
                <a:solidFill>
                  <a:srgbClr val="FF99FF"/>
                </a:solidFill>
              </a:rPr>
              <a:t>l</a:t>
            </a:r>
          </a:p>
        </p:txBody>
      </p:sp>
      <p:sp>
        <p:nvSpPr>
          <p:cNvPr id="513086" name="Text Box 62"/>
          <p:cNvSpPr txBox="1">
            <a:spLocks noChangeArrowheads="1"/>
          </p:cNvSpPr>
          <p:nvPr/>
        </p:nvSpPr>
        <p:spPr bwMode="auto">
          <a:xfrm>
            <a:off x="6308725" y="1009650"/>
            <a:ext cx="2555875" cy="155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But who will </a:t>
            </a:r>
            <a:br>
              <a:rPr lang="en-US" altLang="x-none" sz="3200" i="0"/>
            </a:br>
            <a:r>
              <a:rPr lang="en-US" altLang="x-none" sz="3200" i="0"/>
              <a:t>count nodes in</a:t>
            </a:r>
            <a:br>
              <a:rPr lang="en-US" altLang="x-none" sz="3200" i="0"/>
            </a:br>
            <a:r>
              <a:rPr lang="en-US" altLang="x-none" sz="3200" i="0"/>
              <a:t>left sub-tree?</a:t>
            </a:r>
          </a:p>
        </p:txBody>
      </p:sp>
      <p:grpSp>
        <p:nvGrpSpPr>
          <p:cNvPr id="513087" name="Group 63"/>
          <p:cNvGrpSpPr>
            <a:grpSpLocks/>
          </p:cNvGrpSpPr>
          <p:nvPr/>
        </p:nvGrpSpPr>
        <p:grpSpPr bwMode="auto">
          <a:xfrm>
            <a:off x="1684338" y="4568825"/>
            <a:ext cx="2506662" cy="993775"/>
            <a:chOff x="1061" y="2878"/>
            <a:chExt cx="1579" cy="626"/>
          </a:xfrm>
        </p:grpSpPr>
        <p:grpSp>
          <p:nvGrpSpPr>
            <p:cNvPr id="513088" name="Group 64"/>
            <p:cNvGrpSpPr>
              <a:grpSpLocks/>
            </p:cNvGrpSpPr>
            <p:nvPr/>
          </p:nvGrpSpPr>
          <p:grpSpPr bwMode="auto">
            <a:xfrm flipH="1">
              <a:off x="2400" y="2878"/>
              <a:ext cx="240" cy="626"/>
              <a:chOff x="2308" y="1513"/>
              <a:chExt cx="1162" cy="2570"/>
            </a:xfrm>
          </p:grpSpPr>
          <p:grpSp>
            <p:nvGrpSpPr>
              <p:cNvPr id="513089" name="Group 6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513090" name="Freeform 6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91" name="Freeform 6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92" name="Freeform 6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93" name="Freeform 6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94" name="Freeform 7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95" name="Freeform 7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13096" name="Freeform 7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97" name="Freeform 7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98" name="Oval 7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13099" name="Oval 7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13100" name="Oval 7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13101" name="Oval 7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513102" name="Oval 7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513103" name="Text Box 79"/>
            <p:cNvSpPr txBox="1">
              <a:spLocks noChangeArrowheads="1"/>
            </p:cNvSpPr>
            <p:nvPr/>
          </p:nvSpPr>
          <p:spPr bwMode="auto">
            <a:xfrm>
              <a:off x="1061" y="3024"/>
              <a:ext cx="114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My friend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060" name="Picture 12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14061" name="Rectangle 13"/>
          <p:cNvSpPr>
            <a:spLocks noChangeArrowheads="1"/>
          </p:cNvSpPr>
          <p:nvPr/>
        </p:nvSpPr>
        <p:spPr bwMode="auto">
          <a:xfrm>
            <a:off x="0" y="2209800"/>
            <a:ext cx="5715000" cy="106045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4062" name="Rectangle 14"/>
          <p:cNvSpPr>
            <a:spLocks noChangeArrowheads="1"/>
          </p:cNvSpPr>
          <p:nvPr/>
        </p:nvSpPr>
        <p:spPr bwMode="auto">
          <a:xfrm>
            <a:off x="0" y="3575050"/>
            <a:ext cx="5715000" cy="1857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4063" name="Rectangle 15"/>
          <p:cNvSpPr>
            <a:spLocks noChangeArrowheads="1"/>
          </p:cNvSpPr>
          <p:nvPr/>
        </p:nvSpPr>
        <p:spPr bwMode="auto">
          <a:xfrm>
            <a:off x="0" y="4032250"/>
            <a:ext cx="5791200" cy="2819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4064" name="Rectangle 16"/>
          <p:cNvSpPr>
            <a:spLocks noChangeArrowheads="1"/>
          </p:cNvSpPr>
          <p:nvPr/>
        </p:nvSpPr>
        <p:spPr bwMode="auto">
          <a:xfrm>
            <a:off x="0" y="3194050"/>
            <a:ext cx="1752600" cy="871538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4052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14057" name="Rectangle 9"/>
          <p:cNvSpPr>
            <a:spLocks noChangeArrowheads="1"/>
          </p:cNvSpPr>
          <p:nvPr/>
        </p:nvSpPr>
        <p:spPr bwMode="auto">
          <a:xfrm>
            <a:off x="5840413" y="609600"/>
            <a:ext cx="277018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Call recursively</a:t>
            </a:r>
          </a:p>
        </p:txBody>
      </p:sp>
      <p:sp>
        <p:nvSpPr>
          <p:cNvPr id="514058" name="Rectangle 10"/>
          <p:cNvSpPr>
            <a:spLocks noChangeArrowheads="1"/>
          </p:cNvSpPr>
          <p:nvPr/>
        </p:nvSpPr>
        <p:spPr bwMode="auto">
          <a:xfrm>
            <a:off x="5181600" y="2133600"/>
            <a:ext cx="41148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sz="3200" i="0"/>
              <a:t>Save the results </a:t>
            </a:r>
          </a:p>
          <a:p>
            <a:pPr algn="l"/>
            <a:r>
              <a:rPr lang="en-US" altLang="x-none" sz="3200" i="0"/>
              <a:t>(or don't bother calling)</a:t>
            </a:r>
          </a:p>
        </p:txBody>
      </p:sp>
      <p:sp>
        <p:nvSpPr>
          <p:cNvPr id="514059" name="Rectangle 11"/>
          <p:cNvSpPr>
            <a:spLocks noChangeArrowheads="1"/>
          </p:cNvSpPr>
          <p:nvPr/>
        </p:nvSpPr>
        <p:spPr bwMode="auto">
          <a:xfrm>
            <a:off x="5540375" y="1066800"/>
            <a:ext cx="36036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returning the correct </a:t>
            </a:r>
            <a:br>
              <a:rPr lang="en-US" altLang="x-none" sz="3200" i="0"/>
            </a:br>
            <a:r>
              <a:rPr lang="en-US" altLang="x-none" sz="3200" i="0"/>
              <a:t>types of 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6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15077" name="Rectangle 5"/>
          <p:cNvSpPr>
            <a:spLocks noChangeArrowheads="1"/>
          </p:cNvSpPr>
          <p:nvPr/>
        </p:nvSpPr>
        <p:spPr bwMode="auto">
          <a:xfrm>
            <a:off x="5645150" y="777875"/>
            <a:ext cx="3346450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Combine solutions </a:t>
            </a:r>
            <a:br>
              <a:rPr lang="en-US" altLang="x-none" sz="3200" i="0"/>
            </a:br>
            <a:r>
              <a:rPr lang="en-US" altLang="x-none" sz="3200" i="0"/>
              <a:t>given by friends </a:t>
            </a:r>
            <a:br>
              <a:rPr lang="en-US" altLang="x-none" sz="3200" i="0"/>
            </a:br>
            <a:r>
              <a:rPr lang="en-US" altLang="x-none" sz="3200" i="0"/>
              <a:t>to construct </a:t>
            </a:r>
            <a:br>
              <a:rPr lang="en-US" altLang="x-none" sz="3200" i="0"/>
            </a:br>
            <a:r>
              <a:rPr lang="en-US" altLang="x-none" sz="3200" i="0"/>
              <a:t>your own solution.</a:t>
            </a:r>
          </a:p>
        </p:txBody>
      </p:sp>
      <p:pic>
        <p:nvPicPr>
          <p:cNvPr id="515079" name="Picture 7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15080" name="Rectangle 8"/>
          <p:cNvSpPr>
            <a:spLocks noChangeArrowheads="1"/>
          </p:cNvSpPr>
          <p:nvPr/>
        </p:nvSpPr>
        <p:spPr bwMode="auto">
          <a:xfrm>
            <a:off x="0" y="2209800"/>
            <a:ext cx="5715000" cy="11430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 useBgFill="1">
        <p:nvSpPr>
          <p:cNvPr id="515082" name="Rectangle 10"/>
          <p:cNvSpPr>
            <a:spLocks noChangeArrowheads="1"/>
          </p:cNvSpPr>
          <p:nvPr/>
        </p:nvSpPr>
        <p:spPr bwMode="auto">
          <a:xfrm>
            <a:off x="0" y="4032250"/>
            <a:ext cx="5791200" cy="28194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6117" name="Picture 21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16118" name="Rectangle 22"/>
          <p:cNvSpPr>
            <a:spLocks noChangeArrowheads="1"/>
          </p:cNvSpPr>
          <p:nvPr/>
        </p:nvSpPr>
        <p:spPr bwMode="auto">
          <a:xfrm>
            <a:off x="0" y="2209800"/>
            <a:ext cx="5715000" cy="11430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6100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16101" name="Rectangle 5"/>
          <p:cNvSpPr>
            <a:spLocks noChangeArrowheads="1"/>
          </p:cNvSpPr>
          <p:nvPr/>
        </p:nvSpPr>
        <p:spPr bwMode="auto">
          <a:xfrm>
            <a:off x="5730875" y="976313"/>
            <a:ext cx="325596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Sub-instances</a:t>
            </a:r>
            <a:br>
              <a:rPr lang="en-US" altLang="x-none" sz="3200" i="0"/>
            </a:br>
            <a:r>
              <a:rPr lang="en-US" altLang="x-none" sz="3200" i="0"/>
              <a:t>need to be smaller.</a:t>
            </a:r>
          </a:p>
        </p:txBody>
      </p:sp>
      <p:grpSp>
        <p:nvGrpSpPr>
          <p:cNvPr id="516102" name="Group 6"/>
          <p:cNvGrpSpPr>
            <a:grpSpLocks/>
          </p:cNvGrpSpPr>
          <p:nvPr/>
        </p:nvGrpSpPr>
        <p:grpSpPr bwMode="auto">
          <a:xfrm>
            <a:off x="6781800" y="2209800"/>
            <a:ext cx="1143000" cy="1219200"/>
            <a:chOff x="2641" y="1488"/>
            <a:chExt cx="2655" cy="2488"/>
          </a:xfrm>
        </p:grpSpPr>
        <p:grpSp>
          <p:nvGrpSpPr>
            <p:cNvPr id="516103" name="Group 7"/>
            <p:cNvGrpSpPr>
              <a:grpSpLocks/>
            </p:cNvGrpSpPr>
            <p:nvPr/>
          </p:nvGrpSpPr>
          <p:grpSpPr bwMode="auto">
            <a:xfrm>
              <a:off x="2641" y="1488"/>
              <a:ext cx="2496" cy="2436"/>
              <a:chOff x="2641" y="1488"/>
              <a:chExt cx="2496" cy="2436"/>
            </a:xfrm>
          </p:grpSpPr>
          <p:sp>
            <p:nvSpPr>
              <p:cNvPr id="516104" name="Freeform 8"/>
              <p:cNvSpPr>
                <a:spLocks/>
              </p:cNvSpPr>
              <p:nvPr/>
            </p:nvSpPr>
            <p:spPr bwMode="auto">
              <a:xfrm>
                <a:off x="3465" y="1900"/>
                <a:ext cx="434" cy="514"/>
              </a:xfrm>
              <a:custGeom>
                <a:avLst/>
                <a:gdLst>
                  <a:gd name="T0" fmla="*/ 132 w 434"/>
                  <a:gd name="T1" fmla="*/ 186 h 514"/>
                  <a:gd name="T2" fmla="*/ 157 w 434"/>
                  <a:gd name="T3" fmla="*/ 114 h 514"/>
                  <a:gd name="T4" fmla="*/ 189 w 434"/>
                  <a:gd name="T5" fmla="*/ 42 h 514"/>
                  <a:gd name="T6" fmla="*/ 236 w 434"/>
                  <a:gd name="T7" fmla="*/ 6 h 514"/>
                  <a:gd name="T8" fmla="*/ 302 w 434"/>
                  <a:gd name="T9" fmla="*/ 0 h 514"/>
                  <a:gd name="T10" fmla="*/ 355 w 434"/>
                  <a:gd name="T11" fmla="*/ 24 h 514"/>
                  <a:gd name="T12" fmla="*/ 393 w 434"/>
                  <a:gd name="T13" fmla="*/ 63 h 514"/>
                  <a:gd name="T14" fmla="*/ 421 w 434"/>
                  <a:gd name="T15" fmla="*/ 135 h 514"/>
                  <a:gd name="T16" fmla="*/ 434 w 434"/>
                  <a:gd name="T17" fmla="*/ 222 h 514"/>
                  <a:gd name="T18" fmla="*/ 434 w 434"/>
                  <a:gd name="T19" fmla="*/ 312 h 514"/>
                  <a:gd name="T20" fmla="*/ 412 w 434"/>
                  <a:gd name="T21" fmla="*/ 411 h 514"/>
                  <a:gd name="T22" fmla="*/ 355 w 434"/>
                  <a:gd name="T23" fmla="*/ 474 h 514"/>
                  <a:gd name="T24" fmla="*/ 299 w 434"/>
                  <a:gd name="T25" fmla="*/ 514 h 514"/>
                  <a:gd name="T26" fmla="*/ 245 w 434"/>
                  <a:gd name="T27" fmla="*/ 510 h 514"/>
                  <a:gd name="T28" fmla="*/ 198 w 434"/>
                  <a:gd name="T29" fmla="*/ 468 h 514"/>
                  <a:gd name="T30" fmla="*/ 157 w 434"/>
                  <a:gd name="T31" fmla="*/ 396 h 514"/>
                  <a:gd name="T32" fmla="*/ 129 w 434"/>
                  <a:gd name="T33" fmla="*/ 333 h 514"/>
                  <a:gd name="T34" fmla="*/ 129 w 434"/>
                  <a:gd name="T35" fmla="*/ 252 h 514"/>
                  <a:gd name="T36" fmla="*/ 0 w 434"/>
                  <a:gd name="T37" fmla="*/ 234 h 514"/>
                  <a:gd name="T38" fmla="*/ 16 w 434"/>
                  <a:gd name="T39" fmla="*/ 189 h 514"/>
                  <a:gd name="T40" fmla="*/ 132 w 434"/>
                  <a:gd name="T41" fmla="*/ 18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4" h="514">
                    <a:moveTo>
                      <a:pt x="132" y="186"/>
                    </a:moveTo>
                    <a:lnTo>
                      <a:pt x="157" y="114"/>
                    </a:lnTo>
                    <a:lnTo>
                      <a:pt x="189" y="42"/>
                    </a:lnTo>
                    <a:lnTo>
                      <a:pt x="236" y="6"/>
                    </a:lnTo>
                    <a:lnTo>
                      <a:pt x="302" y="0"/>
                    </a:lnTo>
                    <a:lnTo>
                      <a:pt x="355" y="24"/>
                    </a:lnTo>
                    <a:lnTo>
                      <a:pt x="393" y="63"/>
                    </a:lnTo>
                    <a:lnTo>
                      <a:pt x="421" y="135"/>
                    </a:lnTo>
                    <a:lnTo>
                      <a:pt x="434" y="222"/>
                    </a:lnTo>
                    <a:lnTo>
                      <a:pt x="434" y="312"/>
                    </a:lnTo>
                    <a:lnTo>
                      <a:pt x="412" y="411"/>
                    </a:lnTo>
                    <a:lnTo>
                      <a:pt x="355" y="474"/>
                    </a:lnTo>
                    <a:lnTo>
                      <a:pt x="299" y="514"/>
                    </a:lnTo>
                    <a:lnTo>
                      <a:pt x="245" y="510"/>
                    </a:lnTo>
                    <a:lnTo>
                      <a:pt x="198" y="468"/>
                    </a:lnTo>
                    <a:lnTo>
                      <a:pt x="157" y="396"/>
                    </a:lnTo>
                    <a:lnTo>
                      <a:pt x="129" y="333"/>
                    </a:lnTo>
                    <a:lnTo>
                      <a:pt x="129" y="252"/>
                    </a:lnTo>
                    <a:lnTo>
                      <a:pt x="0" y="234"/>
                    </a:lnTo>
                    <a:lnTo>
                      <a:pt x="16" y="189"/>
                    </a:lnTo>
                    <a:lnTo>
                      <a:pt x="132" y="18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05" name="Freeform 9"/>
              <p:cNvSpPr>
                <a:spLocks/>
              </p:cNvSpPr>
              <p:nvPr/>
            </p:nvSpPr>
            <p:spPr bwMode="auto">
              <a:xfrm>
                <a:off x="3752" y="1488"/>
                <a:ext cx="566" cy="1154"/>
              </a:xfrm>
              <a:custGeom>
                <a:avLst/>
                <a:gdLst>
                  <a:gd name="T0" fmla="*/ 13 w 566"/>
                  <a:gd name="T1" fmla="*/ 1145 h 1154"/>
                  <a:gd name="T2" fmla="*/ 0 w 566"/>
                  <a:gd name="T3" fmla="*/ 1088 h 1154"/>
                  <a:gd name="T4" fmla="*/ 31 w 566"/>
                  <a:gd name="T5" fmla="*/ 1042 h 1154"/>
                  <a:gd name="T6" fmla="*/ 134 w 566"/>
                  <a:gd name="T7" fmla="*/ 988 h 1154"/>
                  <a:gd name="T8" fmla="*/ 226 w 566"/>
                  <a:gd name="T9" fmla="*/ 927 h 1154"/>
                  <a:gd name="T10" fmla="*/ 313 w 566"/>
                  <a:gd name="T11" fmla="*/ 827 h 1154"/>
                  <a:gd name="T12" fmla="*/ 432 w 566"/>
                  <a:gd name="T13" fmla="*/ 689 h 1154"/>
                  <a:gd name="T14" fmla="*/ 463 w 566"/>
                  <a:gd name="T15" fmla="*/ 634 h 1154"/>
                  <a:gd name="T16" fmla="*/ 479 w 566"/>
                  <a:gd name="T17" fmla="*/ 580 h 1154"/>
                  <a:gd name="T18" fmla="*/ 472 w 566"/>
                  <a:gd name="T19" fmla="*/ 526 h 1154"/>
                  <a:gd name="T20" fmla="*/ 444 w 566"/>
                  <a:gd name="T21" fmla="*/ 426 h 1154"/>
                  <a:gd name="T22" fmla="*/ 376 w 566"/>
                  <a:gd name="T23" fmla="*/ 299 h 1154"/>
                  <a:gd name="T24" fmla="*/ 301 w 566"/>
                  <a:gd name="T25" fmla="*/ 229 h 1154"/>
                  <a:gd name="T26" fmla="*/ 235 w 566"/>
                  <a:gd name="T27" fmla="*/ 190 h 1154"/>
                  <a:gd name="T28" fmla="*/ 181 w 566"/>
                  <a:gd name="T29" fmla="*/ 184 h 1154"/>
                  <a:gd name="T30" fmla="*/ 153 w 566"/>
                  <a:gd name="T31" fmla="*/ 190 h 1154"/>
                  <a:gd name="T32" fmla="*/ 150 w 566"/>
                  <a:gd name="T33" fmla="*/ 163 h 1154"/>
                  <a:gd name="T34" fmla="*/ 215 w 566"/>
                  <a:gd name="T35" fmla="*/ 154 h 1154"/>
                  <a:gd name="T36" fmla="*/ 291 w 566"/>
                  <a:gd name="T37" fmla="*/ 154 h 1154"/>
                  <a:gd name="T38" fmla="*/ 238 w 566"/>
                  <a:gd name="T39" fmla="*/ 93 h 1154"/>
                  <a:gd name="T40" fmla="*/ 206 w 566"/>
                  <a:gd name="T41" fmla="*/ 45 h 1154"/>
                  <a:gd name="T42" fmla="*/ 229 w 566"/>
                  <a:gd name="T43" fmla="*/ 27 h 1154"/>
                  <a:gd name="T44" fmla="*/ 313 w 566"/>
                  <a:gd name="T45" fmla="*/ 109 h 1154"/>
                  <a:gd name="T46" fmla="*/ 329 w 566"/>
                  <a:gd name="T47" fmla="*/ 121 h 1154"/>
                  <a:gd name="T48" fmla="*/ 313 w 566"/>
                  <a:gd name="T49" fmla="*/ 57 h 1154"/>
                  <a:gd name="T50" fmla="*/ 301 w 566"/>
                  <a:gd name="T51" fmla="*/ 9 h 1154"/>
                  <a:gd name="T52" fmla="*/ 313 w 566"/>
                  <a:gd name="T53" fmla="*/ 0 h 1154"/>
                  <a:gd name="T54" fmla="*/ 341 w 566"/>
                  <a:gd name="T55" fmla="*/ 9 h 1154"/>
                  <a:gd name="T56" fmla="*/ 366 w 566"/>
                  <a:gd name="T57" fmla="*/ 121 h 1154"/>
                  <a:gd name="T58" fmla="*/ 379 w 566"/>
                  <a:gd name="T59" fmla="*/ 118 h 1154"/>
                  <a:gd name="T60" fmla="*/ 379 w 566"/>
                  <a:gd name="T61" fmla="*/ 30 h 1154"/>
                  <a:gd name="T62" fmla="*/ 404 w 566"/>
                  <a:gd name="T63" fmla="*/ 21 h 1154"/>
                  <a:gd name="T64" fmla="*/ 422 w 566"/>
                  <a:gd name="T65" fmla="*/ 36 h 1154"/>
                  <a:gd name="T66" fmla="*/ 413 w 566"/>
                  <a:gd name="T67" fmla="*/ 154 h 1154"/>
                  <a:gd name="T68" fmla="*/ 407 w 566"/>
                  <a:gd name="T69" fmla="*/ 202 h 1154"/>
                  <a:gd name="T70" fmla="*/ 422 w 566"/>
                  <a:gd name="T71" fmla="*/ 299 h 1154"/>
                  <a:gd name="T72" fmla="*/ 472 w 566"/>
                  <a:gd name="T73" fmla="*/ 402 h 1154"/>
                  <a:gd name="T74" fmla="*/ 525 w 566"/>
                  <a:gd name="T75" fmla="*/ 520 h 1154"/>
                  <a:gd name="T76" fmla="*/ 566 w 566"/>
                  <a:gd name="T77" fmla="*/ 607 h 1154"/>
                  <a:gd name="T78" fmla="*/ 563 w 566"/>
                  <a:gd name="T79" fmla="*/ 652 h 1154"/>
                  <a:gd name="T80" fmla="*/ 488 w 566"/>
                  <a:gd name="T81" fmla="*/ 734 h 1154"/>
                  <a:gd name="T82" fmla="*/ 385 w 566"/>
                  <a:gd name="T83" fmla="*/ 836 h 1154"/>
                  <a:gd name="T84" fmla="*/ 301 w 566"/>
                  <a:gd name="T85" fmla="*/ 937 h 1154"/>
                  <a:gd name="T86" fmla="*/ 197 w 566"/>
                  <a:gd name="T87" fmla="*/ 1070 h 1154"/>
                  <a:gd name="T88" fmla="*/ 112 w 566"/>
                  <a:gd name="T89" fmla="*/ 1136 h 1154"/>
                  <a:gd name="T90" fmla="*/ 47 w 566"/>
                  <a:gd name="T91" fmla="*/ 1154 h 1154"/>
                  <a:gd name="T92" fmla="*/ 13 w 566"/>
                  <a:gd name="T93" fmla="*/ 114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66" h="1154">
                    <a:moveTo>
                      <a:pt x="13" y="1145"/>
                    </a:moveTo>
                    <a:lnTo>
                      <a:pt x="0" y="1088"/>
                    </a:lnTo>
                    <a:lnTo>
                      <a:pt x="31" y="1042"/>
                    </a:lnTo>
                    <a:lnTo>
                      <a:pt x="134" y="988"/>
                    </a:lnTo>
                    <a:lnTo>
                      <a:pt x="226" y="927"/>
                    </a:lnTo>
                    <a:lnTo>
                      <a:pt x="313" y="827"/>
                    </a:lnTo>
                    <a:lnTo>
                      <a:pt x="432" y="689"/>
                    </a:lnTo>
                    <a:lnTo>
                      <a:pt x="463" y="634"/>
                    </a:lnTo>
                    <a:lnTo>
                      <a:pt x="479" y="580"/>
                    </a:lnTo>
                    <a:lnTo>
                      <a:pt x="472" y="526"/>
                    </a:lnTo>
                    <a:lnTo>
                      <a:pt x="444" y="426"/>
                    </a:lnTo>
                    <a:lnTo>
                      <a:pt x="376" y="299"/>
                    </a:lnTo>
                    <a:lnTo>
                      <a:pt x="301" y="229"/>
                    </a:lnTo>
                    <a:lnTo>
                      <a:pt x="235" y="190"/>
                    </a:lnTo>
                    <a:lnTo>
                      <a:pt x="181" y="184"/>
                    </a:lnTo>
                    <a:lnTo>
                      <a:pt x="153" y="190"/>
                    </a:lnTo>
                    <a:lnTo>
                      <a:pt x="150" y="163"/>
                    </a:lnTo>
                    <a:lnTo>
                      <a:pt x="215" y="154"/>
                    </a:lnTo>
                    <a:lnTo>
                      <a:pt x="291" y="154"/>
                    </a:lnTo>
                    <a:lnTo>
                      <a:pt x="238" y="93"/>
                    </a:lnTo>
                    <a:lnTo>
                      <a:pt x="206" y="45"/>
                    </a:lnTo>
                    <a:lnTo>
                      <a:pt x="229" y="27"/>
                    </a:lnTo>
                    <a:lnTo>
                      <a:pt x="313" y="109"/>
                    </a:lnTo>
                    <a:lnTo>
                      <a:pt x="329" y="121"/>
                    </a:lnTo>
                    <a:lnTo>
                      <a:pt x="313" y="57"/>
                    </a:lnTo>
                    <a:lnTo>
                      <a:pt x="301" y="9"/>
                    </a:lnTo>
                    <a:lnTo>
                      <a:pt x="313" y="0"/>
                    </a:lnTo>
                    <a:lnTo>
                      <a:pt x="341" y="9"/>
                    </a:lnTo>
                    <a:lnTo>
                      <a:pt x="366" y="121"/>
                    </a:lnTo>
                    <a:lnTo>
                      <a:pt x="379" y="118"/>
                    </a:lnTo>
                    <a:lnTo>
                      <a:pt x="379" y="30"/>
                    </a:lnTo>
                    <a:lnTo>
                      <a:pt x="404" y="21"/>
                    </a:lnTo>
                    <a:lnTo>
                      <a:pt x="422" y="36"/>
                    </a:lnTo>
                    <a:lnTo>
                      <a:pt x="413" y="154"/>
                    </a:lnTo>
                    <a:lnTo>
                      <a:pt x="407" y="202"/>
                    </a:lnTo>
                    <a:lnTo>
                      <a:pt x="422" y="299"/>
                    </a:lnTo>
                    <a:lnTo>
                      <a:pt x="472" y="402"/>
                    </a:lnTo>
                    <a:lnTo>
                      <a:pt x="525" y="520"/>
                    </a:lnTo>
                    <a:lnTo>
                      <a:pt x="566" y="607"/>
                    </a:lnTo>
                    <a:lnTo>
                      <a:pt x="563" y="652"/>
                    </a:lnTo>
                    <a:lnTo>
                      <a:pt x="488" y="734"/>
                    </a:lnTo>
                    <a:lnTo>
                      <a:pt x="385" y="836"/>
                    </a:lnTo>
                    <a:lnTo>
                      <a:pt x="301" y="937"/>
                    </a:lnTo>
                    <a:lnTo>
                      <a:pt x="197" y="1070"/>
                    </a:lnTo>
                    <a:lnTo>
                      <a:pt x="112" y="1136"/>
                    </a:lnTo>
                    <a:lnTo>
                      <a:pt x="47" y="1154"/>
                    </a:lnTo>
                    <a:lnTo>
                      <a:pt x="13" y="114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06" name="Freeform 10"/>
              <p:cNvSpPr>
                <a:spLocks/>
              </p:cNvSpPr>
              <p:nvPr/>
            </p:nvSpPr>
            <p:spPr bwMode="auto">
              <a:xfrm>
                <a:off x="2641" y="2564"/>
                <a:ext cx="1037" cy="581"/>
              </a:xfrm>
              <a:custGeom>
                <a:avLst/>
                <a:gdLst>
                  <a:gd name="T0" fmla="*/ 210 w 1037"/>
                  <a:gd name="T1" fmla="*/ 468 h 581"/>
                  <a:gd name="T2" fmla="*/ 361 w 1037"/>
                  <a:gd name="T3" fmla="*/ 462 h 581"/>
                  <a:gd name="T4" fmla="*/ 498 w 1037"/>
                  <a:gd name="T5" fmla="*/ 444 h 581"/>
                  <a:gd name="T6" fmla="*/ 583 w 1037"/>
                  <a:gd name="T7" fmla="*/ 423 h 581"/>
                  <a:gd name="T8" fmla="*/ 705 w 1037"/>
                  <a:gd name="T9" fmla="*/ 354 h 581"/>
                  <a:gd name="T10" fmla="*/ 792 w 1037"/>
                  <a:gd name="T11" fmla="*/ 288 h 581"/>
                  <a:gd name="T12" fmla="*/ 906 w 1037"/>
                  <a:gd name="T13" fmla="*/ 207 h 581"/>
                  <a:gd name="T14" fmla="*/ 959 w 1037"/>
                  <a:gd name="T15" fmla="*/ 156 h 581"/>
                  <a:gd name="T16" fmla="*/ 1000 w 1037"/>
                  <a:gd name="T17" fmla="*/ 120 h 581"/>
                  <a:gd name="T18" fmla="*/ 1037 w 1037"/>
                  <a:gd name="T19" fmla="*/ 81 h 581"/>
                  <a:gd name="T20" fmla="*/ 1037 w 1037"/>
                  <a:gd name="T21" fmla="*/ 39 h 581"/>
                  <a:gd name="T22" fmla="*/ 996 w 1037"/>
                  <a:gd name="T23" fmla="*/ 0 h 581"/>
                  <a:gd name="T24" fmla="*/ 971 w 1037"/>
                  <a:gd name="T25" fmla="*/ 9 h 581"/>
                  <a:gd name="T26" fmla="*/ 903 w 1037"/>
                  <a:gd name="T27" fmla="*/ 90 h 581"/>
                  <a:gd name="T28" fmla="*/ 828 w 1037"/>
                  <a:gd name="T29" fmla="*/ 183 h 581"/>
                  <a:gd name="T30" fmla="*/ 752 w 1037"/>
                  <a:gd name="T31" fmla="*/ 270 h 581"/>
                  <a:gd name="T32" fmla="*/ 642 w 1037"/>
                  <a:gd name="T33" fmla="*/ 342 h 581"/>
                  <a:gd name="T34" fmla="*/ 548 w 1037"/>
                  <a:gd name="T35" fmla="*/ 390 h 581"/>
                  <a:gd name="T36" fmla="*/ 445 w 1037"/>
                  <a:gd name="T37" fmla="*/ 414 h 581"/>
                  <a:gd name="T38" fmla="*/ 301 w 1037"/>
                  <a:gd name="T39" fmla="*/ 417 h 581"/>
                  <a:gd name="T40" fmla="*/ 216 w 1037"/>
                  <a:gd name="T41" fmla="*/ 417 h 581"/>
                  <a:gd name="T42" fmla="*/ 144 w 1037"/>
                  <a:gd name="T43" fmla="*/ 363 h 581"/>
                  <a:gd name="T44" fmla="*/ 125 w 1037"/>
                  <a:gd name="T45" fmla="*/ 327 h 581"/>
                  <a:gd name="T46" fmla="*/ 94 w 1037"/>
                  <a:gd name="T47" fmla="*/ 327 h 581"/>
                  <a:gd name="T48" fmla="*/ 116 w 1037"/>
                  <a:gd name="T49" fmla="*/ 372 h 581"/>
                  <a:gd name="T50" fmla="*/ 150 w 1037"/>
                  <a:gd name="T51" fmla="*/ 414 h 581"/>
                  <a:gd name="T52" fmla="*/ 66 w 1037"/>
                  <a:gd name="T53" fmla="*/ 396 h 581"/>
                  <a:gd name="T54" fmla="*/ 3 w 1037"/>
                  <a:gd name="T55" fmla="*/ 387 h 581"/>
                  <a:gd name="T56" fmla="*/ 3 w 1037"/>
                  <a:gd name="T57" fmla="*/ 405 h 581"/>
                  <a:gd name="T58" fmla="*/ 59 w 1037"/>
                  <a:gd name="T59" fmla="*/ 417 h 581"/>
                  <a:gd name="T60" fmla="*/ 97 w 1037"/>
                  <a:gd name="T61" fmla="*/ 441 h 581"/>
                  <a:gd name="T62" fmla="*/ 131 w 1037"/>
                  <a:gd name="T63" fmla="*/ 444 h 581"/>
                  <a:gd name="T64" fmla="*/ 78 w 1037"/>
                  <a:gd name="T65" fmla="*/ 462 h 581"/>
                  <a:gd name="T66" fmla="*/ 0 w 1037"/>
                  <a:gd name="T67" fmla="*/ 481 h 581"/>
                  <a:gd name="T68" fmla="*/ 3 w 1037"/>
                  <a:gd name="T69" fmla="*/ 499 h 581"/>
                  <a:gd name="T70" fmla="*/ 28 w 1037"/>
                  <a:gd name="T71" fmla="*/ 505 h 581"/>
                  <a:gd name="T72" fmla="*/ 103 w 1037"/>
                  <a:gd name="T73" fmla="*/ 481 h 581"/>
                  <a:gd name="T74" fmla="*/ 150 w 1037"/>
                  <a:gd name="T75" fmla="*/ 477 h 581"/>
                  <a:gd name="T76" fmla="*/ 122 w 1037"/>
                  <a:gd name="T77" fmla="*/ 505 h 581"/>
                  <a:gd name="T78" fmla="*/ 78 w 1037"/>
                  <a:gd name="T79" fmla="*/ 550 h 581"/>
                  <a:gd name="T80" fmla="*/ 59 w 1037"/>
                  <a:gd name="T81" fmla="*/ 562 h 581"/>
                  <a:gd name="T82" fmla="*/ 75 w 1037"/>
                  <a:gd name="T83" fmla="*/ 581 h 581"/>
                  <a:gd name="T84" fmla="*/ 113 w 1037"/>
                  <a:gd name="T85" fmla="*/ 559 h 581"/>
                  <a:gd name="T86" fmla="*/ 163 w 1037"/>
                  <a:gd name="T87" fmla="*/ 514 h 581"/>
                  <a:gd name="T88" fmla="*/ 210 w 1037"/>
                  <a:gd name="T89" fmla="*/ 468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37" h="581">
                    <a:moveTo>
                      <a:pt x="210" y="468"/>
                    </a:moveTo>
                    <a:lnTo>
                      <a:pt x="361" y="462"/>
                    </a:lnTo>
                    <a:lnTo>
                      <a:pt x="498" y="444"/>
                    </a:lnTo>
                    <a:lnTo>
                      <a:pt x="583" y="423"/>
                    </a:lnTo>
                    <a:lnTo>
                      <a:pt x="705" y="354"/>
                    </a:lnTo>
                    <a:lnTo>
                      <a:pt x="792" y="288"/>
                    </a:lnTo>
                    <a:lnTo>
                      <a:pt x="906" y="207"/>
                    </a:lnTo>
                    <a:lnTo>
                      <a:pt x="959" y="156"/>
                    </a:lnTo>
                    <a:lnTo>
                      <a:pt x="1000" y="120"/>
                    </a:lnTo>
                    <a:lnTo>
                      <a:pt x="1037" y="81"/>
                    </a:lnTo>
                    <a:lnTo>
                      <a:pt x="1037" y="39"/>
                    </a:lnTo>
                    <a:lnTo>
                      <a:pt x="996" y="0"/>
                    </a:lnTo>
                    <a:lnTo>
                      <a:pt x="971" y="9"/>
                    </a:lnTo>
                    <a:lnTo>
                      <a:pt x="903" y="90"/>
                    </a:lnTo>
                    <a:lnTo>
                      <a:pt x="828" y="183"/>
                    </a:lnTo>
                    <a:lnTo>
                      <a:pt x="752" y="270"/>
                    </a:lnTo>
                    <a:lnTo>
                      <a:pt x="642" y="342"/>
                    </a:lnTo>
                    <a:lnTo>
                      <a:pt x="548" y="390"/>
                    </a:lnTo>
                    <a:lnTo>
                      <a:pt x="445" y="414"/>
                    </a:lnTo>
                    <a:lnTo>
                      <a:pt x="301" y="417"/>
                    </a:lnTo>
                    <a:lnTo>
                      <a:pt x="216" y="417"/>
                    </a:lnTo>
                    <a:lnTo>
                      <a:pt x="144" y="363"/>
                    </a:lnTo>
                    <a:lnTo>
                      <a:pt x="125" y="327"/>
                    </a:lnTo>
                    <a:lnTo>
                      <a:pt x="94" y="327"/>
                    </a:lnTo>
                    <a:lnTo>
                      <a:pt x="116" y="372"/>
                    </a:lnTo>
                    <a:lnTo>
                      <a:pt x="150" y="414"/>
                    </a:lnTo>
                    <a:lnTo>
                      <a:pt x="66" y="396"/>
                    </a:lnTo>
                    <a:lnTo>
                      <a:pt x="3" y="387"/>
                    </a:lnTo>
                    <a:lnTo>
                      <a:pt x="3" y="405"/>
                    </a:lnTo>
                    <a:lnTo>
                      <a:pt x="59" y="417"/>
                    </a:lnTo>
                    <a:lnTo>
                      <a:pt x="97" y="441"/>
                    </a:lnTo>
                    <a:lnTo>
                      <a:pt x="131" y="444"/>
                    </a:lnTo>
                    <a:lnTo>
                      <a:pt x="78" y="462"/>
                    </a:lnTo>
                    <a:lnTo>
                      <a:pt x="0" y="481"/>
                    </a:lnTo>
                    <a:lnTo>
                      <a:pt x="3" y="499"/>
                    </a:lnTo>
                    <a:lnTo>
                      <a:pt x="28" y="505"/>
                    </a:lnTo>
                    <a:lnTo>
                      <a:pt x="103" y="481"/>
                    </a:lnTo>
                    <a:lnTo>
                      <a:pt x="150" y="477"/>
                    </a:lnTo>
                    <a:lnTo>
                      <a:pt x="122" y="505"/>
                    </a:lnTo>
                    <a:lnTo>
                      <a:pt x="78" y="550"/>
                    </a:lnTo>
                    <a:lnTo>
                      <a:pt x="59" y="562"/>
                    </a:lnTo>
                    <a:lnTo>
                      <a:pt x="75" y="581"/>
                    </a:lnTo>
                    <a:lnTo>
                      <a:pt x="113" y="559"/>
                    </a:lnTo>
                    <a:lnTo>
                      <a:pt x="163" y="514"/>
                    </a:lnTo>
                    <a:lnTo>
                      <a:pt x="210" y="46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07" name="Freeform 11"/>
              <p:cNvSpPr>
                <a:spLocks/>
              </p:cNvSpPr>
              <p:nvPr/>
            </p:nvSpPr>
            <p:spPr bwMode="auto">
              <a:xfrm>
                <a:off x="3596" y="2504"/>
                <a:ext cx="608" cy="800"/>
              </a:xfrm>
              <a:custGeom>
                <a:avLst/>
                <a:gdLst>
                  <a:gd name="T0" fmla="*/ 38 w 608"/>
                  <a:gd name="T1" fmla="*/ 90 h 800"/>
                  <a:gd name="T2" fmla="*/ 63 w 608"/>
                  <a:gd name="T3" fmla="*/ 27 h 800"/>
                  <a:gd name="T4" fmla="*/ 104 w 608"/>
                  <a:gd name="T5" fmla="*/ 0 h 800"/>
                  <a:gd name="T6" fmla="*/ 141 w 608"/>
                  <a:gd name="T7" fmla="*/ 0 h 800"/>
                  <a:gd name="T8" fmla="*/ 179 w 608"/>
                  <a:gd name="T9" fmla="*/ 18 h 800"/>
                  <a:gd name="T10" fmla="*/ 216 w 608"/>
                  <a:gd name="T11" fmla="*/ 54 h 800"/>
                  <a:gd name="T12" fmla="*/ 235 w 608"/>
                  <a:gd name="T13" fmla="*/ 117 h 800"/>
                  <a:gd name="T14" fmla="*/ 245 w 608"/>
                  <a:gd name="T15" fmla="*/ 180 h 800"/>
                  <a:gd name="T16" fmla="*/ 263 w 608"/>
                  <a:gd name="T17" fmla="*/ 243 h 800"/>
                  <a:gd name="T18" fmla="*/ 298 w 608"/>
                  <a:gd name="T19" fmla="*/ 312 h 800"/>
                  <a:gd name="T20" fmla="*/ 357 w 608"/>
                  <a:gd name="T21" fmla="*/ 384 h 800"/>
                  <a:gd name="T22" fmla="*/ 415 w 608"/>
                  <a:gd name="T23" fmla="*/ 432 h 800"/>
                  <a:gd name="T24" fmla="*/ 499 w 608"/>
                  <a:gd name="T25" fmla="*/ 468 h 800"/>
                  <a:gd name="T26" fmla="*/ 571 w 608"/>
                  <a:gd name="T27" fmla="*/ 522 h 800"/>
                  <a:gd name="T28" fmla="*/ 608 w 608"/>
                  <a:gd name="T29" fmla="*/ 577 h 800"/>
                  <a:gd name="T30" fmla="*/ 602 w 608"/>
                  <a:gd name="T31" fmla="*/ 622 h 800"/>
                  <a:gd name="T32" fmla="*/ 593 w 608"/>
                  <a:gd name="T33" fmla="*/ 676 h 800"/>
                  <a:gd name="T34" fmla="*/ 565 w 608"/>
                  <a:gd name="T35" fmla="*/ 712 h 800"/>
                  <a:gd name="T36" fmla="*/ 518 w 608"/>
                  <a:gd name="T37" fmla="*/ 757 h 800"/>
                  <a:gd name="T38" fmla="*/ 449 w 608"/>
                  <a:gd name="T39" fmla="*/ 790 h 800"/>
                  <a:gd name="T40" fmla="*/ 396 w 608"/>
                  <a:gd name="T41" fmla="*/ 800 h 800"/>
                  <a:gd name="T42" fmla="*/ 320 w 608"/>
                  <a:gd name="T43" fmla="*/ 784 h 800"/>
                  <a:gd name="T44" fmla="*/ 251 w 608"/>
                  <a:gd name="T45" fmla="*/ 748 h 800"/>
                  <a:gd name="T46" fmla="*/ 179 w 608"/>
                  <a:gd name="T47" fmla="*/ 694 h 800"/>
                  <a:gd name="T48" fmla="*/ 129 w 608"/>
                  <a:gd name="T49" fmla="*/ 631 h 800"/>
                  <a:gd name="T50" fmla="*/ 82 w 608"/>
                  <a:gd name="T51" fmla="*/ 550 h 800"/>
                  <a:gd name="T52" fmla="*/ 44 w 608"/>
                  <a:gd name="T53" fmla="*/ 456 h 800"/>
                  <a:gd name="T54" fmla="*/ 19 w 608"/>
                  <a:gd name="T55" fmla="*/ 375 h 800"/>
                  <a:gd name="T56" fmla="*/ 7 w 608"/>
                  <a:gd name="T57" fmla="*/ 297 h 800"/>
                  <a:gd name="T58" fmla="*/ 0 w 608"/>
                  <a:gd name="T59" fmla="*/ 189 h 800"/>
                  <a:gd name="T60" fmla="*/ 19 w 608"/>
                  <a:gd name="T61" fmla="*/ 117 h 800"/>
                  <a:gd name="T62" fmla="*/ 38 w 608"/>
                  <a:gd name="T63" fmla="*/ 90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8" h="800">
                    <a:moveTo>
                      <a:pt x="38" y="90"/>
                    </a:moveTo>
                    <a:lnTo>
                      <a:pt x="63" y="27"/>
                    </a:lnTo>
                    <a:lnTo>
                      <a:pt x="104" y="0"/>
                    </a:lnTo>
                    <a:lnTo>
                      <a:pt x="141" y="0"/>
                    </a:lnTo>
                    <a:lnTo>
                      <a:pt x="179" y="18"/>
                    </a:lnTo>
                    <a:lnTo>
                      <a:pt x="216" y="54"/>
                    </a:lnTo>
                    <a:lnTo>
                      <a:pt x="235" y="117"/>
                    </a:lnTo>
                    <a:lnTo>
                      <a:pt x="245" y="180"/>
                    </a:lnTo>
                    <a:lnTo>
                      <a:pt x="263" y="243"/>
                    </a:lnTo>
                    <a:lnTo>
                      <a:pt x="298" y="312"/>
                    </a:lnTo>
                    <a:lnTo>
                      <a:pt x="357" y="384"/>
                    </a:lnTo>
                    <a:lnTo>
                      <a:pt x="415" y="432"/>
                    </a:lnTo>
                    <a:lnTo>
                      <a:pt x="499" y="468"/>
                    </a:lnTo>
                    <a:lnTo>
                      <a:pt x="571" y="522"/>
                    </a:lnTo>
                    <a:lnTo>
                      <a:pt x="608" y="577"/>
                    </a:lnTo>
                    <a:lnTo>
                      <a:pt x="602" y="622"/>
                    </a:lnTo>
                    <a:lnTo>
                      <a:pt x="593" y="676"/>
                    </a:lnTo>
                    <a:lnTo>
                      <a:pt x="565" y="712"/>
                    </a:lnTo>
                    <a:lnTo>
                      <a:pt x="518" y="757"/>
                    </a:lnTo>
                    <a:lnTo>
                      <a:pt x="449" y="790"/>
                    </a:lnTo>
                    <a:lnTo>
                      <a:pt x="396" y="800"/>
                    </a:lnTo>
                    <a:lnTo>
                      <a:pt x="320" y="784"/>
                    </a:lnTo>
                    <a:lnTo>
                      <a:pt x="251" y="748"/>
                    </a:lnTo>
                    <a:lnTo>
                      <a:pt x="179" y="694"/>
                    </a:lnTo>
                    <a:lnTo>
                      <a:pt x="129" y="631"/>
                    </a:lnTo>
                    <a:lnTo>
                      <a:pt x="82" y="550"/>
                    </a:lnTo>
                    <a:lnTo>
                      <a:pt x="44" y="456"/>
                    </a:lnTo>
                    <a:lnTo>
                      <a:pt x="19" y="375"/>
                    </a:lnTo>
                    <a:lnTo>
                      <a:pt x="7" y="297"/>
                    </a:lnTo>
                    <a:lnTo>
                      <a:pt x="0" y="189"/>
                    </a:lnTo>
                    <a:lnTo>
                      <a:pt x="19" y="117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08" name="Freeform 12"/>
              <p:cNvSpPr>
                <a:spLocks/>
              </p:cNvSpPr>
              <p:nvPr/>
            </p:nvSpPr>
            <p:spPr bwMode="auto">
              <a:xfrm>
                <a:off x="4094" y="2846"/>
                <a:ext cx="1043" cy="726"/>
              </a:xfrm>
              <a:custGeom>
                <a:avLst/>
                <a:gdLst>
                  <a:gd name="T0" fmla="*/ 116 w 1043"/>
                  <a:gd name="T1" fmla="*/ 230 h 726"/>
                  <a:gd name="T2" fmla="*/ 216 w 1043"/>
                  <a:gd name="T3" fmla="*/ 147 h 726"/>
                  <a:gd name="T4" fmla="*/ 338 w 1043"/>
                  <a:gd name="T5" fmla="*/ 72 h 726"/>
                  <a:gd name="T6" fmla="*/ 417 w 1043"/>
                  <a:gd name="T7" fmla="*/ 27 h 726"/>
                  <a:gd name="T8" fmla="*/ 479 w 1043"/>
                  <a:gd name="T9" fmla="*/ 12 h 726"/>
                  <a:gd name="T10" fmla="*/ 529 w 1043"/>
                  <a:gd name="T11" fmla="*/ 0 h 726"/>
                  <a:gd name="T12" fmla="*/ 573 w 1043"/>
                  <a:gd name="T13" fmla="*/ 18 h 726"/>
                  <a:gd name="T14" fmla="*/ 601 w 1043"/>
                  <a:gd name="T15" fmla="*/ 75 h 726"/>
                  <a:gd name="T16" fmla="*/ 620 w 1043"/>
                  <a:gd name="T17" fmla="*/ 230 h 726"/>
                  <a:gd name="T18" fmla="*/ 620 w 1043"/>
                  <a:gd name="T19" fmla="*/ 416 h 726"/>
                  <a:gd name="T20" fmla="*/ 620 w 1043"/>
                  <a:gd name="T21" fmla="*/ 536 h 726"/>
                  <a:gd name="T22" fmla="*/ 642 w 1043"/>
                  <a:gd name="T23" fmla="*/ 609 h 726"/>
                  <a:gd name="T24" fmla="*/ 686 w 1043"/>
                  <a:gd name="T25" fmla="*/ 597 h 726"/>
                  <a:gd name="T26" fmla="*/ 717 w 1043"/>
                  <a:gd name="T27" fmla="*/ 552 h 726"/>
                  <a:gd name="T28" fmla="*/ 779 w 1043"/>
                  <a:gd name="T29" fmla="*/ 500 h 726"/>
                  <a:gd name="T30" fmla="*/ 876 w 1043"/>
                  <a:gd name="T31" fmla="*/ 470 h 726"/>
                  <a:gd name="T32" fmla="*/ 943 w 1043"/>
                  <a:gd name="T33" fmla="*/ 470 h 726"/>
                  <a:gd name="T34" fmla="*/ 1043 w 1043"/>
                  <a:gd name="T35" fmla="*/ 488 h 726"/>
                  <a:gd name="T36" fmla="*/ 1037 w 1043"/>
                  <a:gd name="T37" fmla="*/ 524 h 726"/>
                  <a:gd name="T38" fmla="*/ 1015 w 1043"/>
                  <a:gd name="T39" fmla="*/ 555 h 726"/>
                  <a:gd name="T40" fmla="*/ 981 w 1043"/>
                  <a:gd name="T41" fmla="*/ 561 h 726"/>
                  <a:gd name="T42" fmla="*/ 943 w 1043"/>
                  <a:gd name="T43" fmla="*/ 542 h 726"/>
                  <a:gd name="T44" fmla="*/ 886 w 1043"/>
                  <a:gd name="T45" fmla="*/ 518 h 726"/>
                  <a:gd name="T46" fmla="*/ 829 w 1043"/>
                  <a:gd name="T47" fmla="*/ 518 h 726"/>
                  <a:gd name="T48" fmla="*/ 754 w 1043"/>
                  <a:gd name="T49" fmla="*/ 564 h 726"/>
                  <a:gd name="T50" fmla="*/ 708 w 1043"/>
                  <a:gd name="T51" fmla="*/ 633 h 726"/>
                  <a:gd name="T52" fmla="*/ 698 w 1043"/>
                  <a:gd name="T53" fmla="*/ 690 h 726"/>
                  <a:gd name="T54" fmla="*/ 679 w 1043"/>
                  <a:gd name="T55" fmla="*/ 726 h 726"/>
                  <a:gd name="T56" fmla="*/ 604 w 1043"/>
                  <a:gd name="T57" fmla="*/ 723 h 726"/>
                  <a:gd name="T58" fmla="*/ 601 w 1043"/>
                  <a:gd name="T59" fmla="*/ 669 h 726"/>
                  <a:gd name="T60" fmla="*/ 576 w 1043"/>
                  <a:gd name="T61" fmla="*/ 591 h 726"/>
                  <a:gd name="T62" fmla="*/ 567 w 1043"/>
                  <a:gd name="T63" fmla="*/ 509 h 726"/>
                  <a:gd name="T64" fmla="*/ 573 w 1043"/>
                  <a:gd name="T65" fmla="*/ 401 h 726"/>
                  <a:gd name="T66" fmla="*/ 564 w 1043"/>
                  <a:gd name="T67" fmla="*/ 248 h 726"/>
                  <a:gd name="T68" fmla="*/ 558 w 1043"/>
                  <a:gd name="T69" fmla="*/ 147 h 726"/>
                  <a:gd name="T70" fmla="*/ 539 w 1043"/>
                  <a:gd name="T71" fmla="*/ 111 h 726"/>
                  <a:gd name="T72" fmla="*/ 501 w 1043"/>
                  <a:gd name="T73" fmla="*/ 75 h 726"/>
                  <a:gd name="T74" fmla="*/ 461 w 1043"/>
                  <a:gd name="T75" fmla="*/ 75 h 726"/>
                  <a:gd name="T76" fmla="*/ 403 w 1043"/>
                  <a:gd name="T77" fmla="*/ 111 h 726"/>
                  <a:gd name="T78" fmla="*/ 328 w 1043"/>
                  <a:gd name="T79" fmla="*/ 181 h 726"/>
                  <a:gd name="T80" fmla="*/ 235 w 1043"/>
                  <a:gd name="T81" fmla="*/ 272 h 726"/>
                  <a:gd name="T82" fmla="*/ 141 w 1043"/>
                  <a:gd name="T83" fmla="*/ 356 h 726"/>
                  <a:gd name="T84" fmla="*/ 94 w 1043"/>
                  <a:gd name="T85" fmla="*/ 383 h 726"/>
                  <a:gd name="T86" fmla="*/ 38 w 1043"/>
                  <a:gd name="T87" fmla="*/ 383 h 726"/>
                  <a:gd name="T88" fmla="*/ 0 w 1043"/>
                  <a:gd name="T89" fmla="*/ 344 h 726"/>
                  <a:gd name="T90" fmla="*/ 3 w 1043"/>
                  <a:gd name="T91" fmla="*/ 281 h 726"/>
                  <a:gd name="T92" fmla="*/ 41 w 1043"/>
                  <a:gd name="T93" fmla="*/ 248 h 726"/>
                  <a:gd name="T94" fmla="*/ 84 w 1043"/>
                  <a:gd name="T95" fmla="*/ 239 h 726"/>
                  <a:gd name="T96" fmla="*/ 116 w 1043"/>
                  <a:gd name="T97" fmla="*/ 23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43" h="726">
                    <a:moveTo>
                      <a:pt x="116" y="230"/>
                    </a:moveTo>
                    <a:lnTo>
                      <a:pt x="216" y="147"/>
                    </a:lnTo>
                    <a:lnTo>
                      <a:pt x="338" y="72"/>
                    </a:lnTo>
                    <a:lnTo>
                      <a:pt x="417" y="27"/>
                    </a:lnTo>
                    <a:lnTo>
                      <a:pt x="479" y="12"/>
                    </a:lnTo>
                    <a:lnTo>
                      <a:pt x="529" y="0"/>
                    </a:lnTo>
                    <a:lnTo>
                      <a:pt x="573" y="18"/>
                    </a:lnTo>
                    <a:lnTo>
                      <a:pt x="601" y="75"/>
                    </a:lnTo>
                    <a:lnTo>
                      <a:pt x="620" y="230"/>
                    </a:lnTo>
                    <a:lnTo>
                      <a:pt x="620" y="416"/>
                    </a:lnTo>
                    <a:lnTo>
                      <a:pt x="620" y="536"/>
                    </a:lnTo>
                    <a:lnTo>
                      <a:pt x="642" y="609"/>
                    </a:lnTo>
                    <a:lnTo>
                      <a:pt x="686" y="597"/>
                    </a:lnTo>
                    <a:lnTo>
                      <a:pt x="717" y="552"/>
                    </a:lnTo>
                    <a:lnTo>
                      <a:pt x="779" y="500"/>
                    </a:lnTo>
                    <a:lnTo>
                      <a:pt x="876" y="470"/>
                    </a:lnTo>
                    <a:lnTo>
                      <a:pt x="943" y="470"/>
                    </a:lnTo>
                    <a:lnTo>
                      <a:pt x="1043" y="488"/>
                    </a:lnTo>
                    <a:lnTo>
                      <a:pt x="1037" y="524"/>
                    </a:lnTo>
                    <a:lnTo>
                      <a:pt x="1015" y="555"/>
                    </a:lnTo>
                    <a:lnTo>
                      <a:pt x="981" y="561"/>
                    </a:lnTo>
                    <a:lnTo>
                      <a:pt x="943" y="542"/>
                    </a:lnTo>
                    <a:lnTo>
                      <a:pt x="886" y="518"/>
                    </a:lnTo>
                    <a:lnTo>
                      <a:pt x="829" y="518"/>
                    </a:lnTo>
                    <a:lnTo>
                      <a:pt x="754" y="564"/>
                    </a:lnTo>
                    <a:lnTo>
                      <a:pt x="708" y="633"/>
                    </a:lnTo>
                    <a:lnTo>
                      <a:pt x="698" y="690"/>
                    </a:lnTo>
                    <a:lnTo>
                      <a:pt x="679" y="726"/>
                    </a:lnTo>
                    <a:lnTo>
                      <a:pt x="604" y="723"/>
                    </a:lnTo>
                    <a:lnTo>
                      <a:pt x="601" y="669"/>
                    </a:lnTo>
                    <a:lnTo>
                      <a:pt x="576" y="591"/>
                    </a:lnTo>
                    <a:lnTo>
                      <a:pt x="567" y="509"/>
                    </a:lnTo>
                    <a:lnTo>
                      <a:pt x="573" y="401"/>
                    </a:lnTo>
                    <a:lnTo>
                      <a:pt x="564" y="248"/>
                    </a:lnTo>
                    <a:lnTo>
                      <a:pt x="558" y="147"/>
                    </a:lnTo>
                    <a:lnTo>
                      <a:pt x="539" y="111"/>
                    </a:lnTo>
                    <a:lnTo>
                      <a:pt x="501" y="75"/>
                    </a:lnTo>
                    <a:lnTo>
                      <a:pt x="461" y="75"/>
                    </a:lnTo>
                    <a:lnTo>
                      <a:pt x="403" y="111"/>
                    </a:lnTo>
                    <a:lnTo>
                      <a:pt x="328" y="181"/>
                    </a:lnTo>
                    <a:lnTo>
                      <a:pt x="235" y="272"/>
                    </a:lnTo>
                    <a:lnTo>
                      <a:pt x="141" y="356"/>
                    </a:lnTo>
                    <a:lnTo>
                      <a:pt x="94" y="383"/>
                    </a:lnTo>
                    <a:lnTo>
                      <a:pt x="38" y="383"/>
                    </a:lnTo>
                    <a:lnTo>
                      <a:pt x="0" y="344"/>
                    </a:lnTo>
                    <a:lnTo>
                      <a:pt x="3" y="281"/>
                    </a:lnTo>
                    <a:lnTo>
                      <a:pt x="41" y="248"/>
                    </a:lnTo>
                    <a:lnTo>
                      <a:pt x="84" y="239"/>
                    </a:lnTo>
                    <a:lnTo>
                      <a:pt x="116" y="2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09" name="Freeform 13"/>
              <p:cNvSpPr>
                <a:spLocks/>
              </p:cNvSpPr>
              <p:nvPr/>
            </p:nvSpPr>
            <p:spPr bwMode="auto">
              <a:xfrm>
                <a:off x="4038" y="3162"/>
                <a:ext cx="713" cy="762"/>
              </a:xfrm>
              <a:custGeom>
                <a:avLst/>
                <a:gdLst>
                  <a:gd name="T0" fmla="*/ 0 w 713"/>
                  <a:gd name="T1" fmla="*/ 64 h 762"/>
                  <a:gd name="T2" fmla="*/ 22 w 713"/>
                  <a:gd name="T3" fmla="*/ 16 h 762"/>
                  <a:gd name="T4" fmla="*/ 69 w 713"/>
                  <a:gd name="T5" fmla="*/ 0 h 762"/>
                  <a:gd name="T6" fmla="*/ 134 w 713"/>
                  <a:gd name="T7" fmla="*/ 7 h 762"/>
                  <a:gd name="T8" fmla="*/ 150 w 713"/>
                  <a:gd name="T9" fmla="*/ 52 h 762"/>
                  <a:gd name="T10" fmla="*/ 125 w 713"/>
                  <a:gd name="T11" fmla="*/ 227 h 762"/>
                  <a:gd name="T12" fmla="*/ 122 w 713"/>
                  <a:gd name="T13" fmla="*/ 360 h 762"/>
                  <a:gd name="T14" fmla="*/ 116 w 713"/>
                  <a:gd name="T15" fmla="*/ 435 h 762"/>
                  <a:gd name="T16" fmla="*/ 116 w 713"/>
                  <a:gd name="T17" fmla="*/ 450 h 762"/>
                  <a:gd name="T18" fmla="*/ 131 w 713"/>
                  <a:gd name="T19" fmla="*/ 524 h 762"/>
                  <a:gd name="T20" fmla="*/ 172 w 713"/>
                  <a:gd name="T21" fmla="*/ 536 h 762"/>
                  <a:gd name="T22" fmla="*/ 225 w 713"/>
                  <a:gd name="T23" fmla="*/ 524 h 762"/>
                  <a:gd name="T24" fmla="*/ 303 w 713"/>
                  <a:gd name="T25" fmla="*/ 481 h 762"/>
                  <a:gd name="T26" fmla="*/ 387 w 713"/>
                  <a:gd name="T27" fmla="*/ 460 h 762"/>
                  <a:gd name="T28" fmla="*/ 482 w 713"/>
                  <a:gd name="T29" fmla="*/ 444 h 762"/>
                  <a:gd name="T30" fmla="*/ 585 w 713"/>
                  <a:gd name="T31" fmla="*/ 432 h 762"/>
                  <a:gd name="T32" fmla="*/ 660 w 713"/>
                  <a:gd name="T33" fmla="*/ 432 h 762"/>
                  <a:gd name="T34" fmla="*/ 694 w 713"/>
                  <a:gd name="T35" fmla="*/ 441 h 762"/>
                  <a:gd name="T36" fmla="*/ 713 w 713"/>
                  <a:gd name="T37" fmla="*/ 463 h 762"/>
                  <a:gd name="T38" fmla="*/ 704 w 713"/>
                  <a:gd name="T39" fmla="*/ 496 h 762"/>
                  <a:gd name="T40" fmla="*/ 657 w 713"/>
                  <a:gd name="T41" fmla="*/ 524 h 762"/>
                  <a:gd name="T42" fmla="*/ 613 w 713"/>
                  <a:gd name="T43" fmla="*/ 563 h 762"/>
                  <a:gd name="T44" fmla="*/ 572 w 713"/>
                  <a:gd name="T45" fmla="*/ 618 h 762"/>
                  <a:gd name="T46" fmla="*/ 547 w 713"/>
                  <a:gd name="T47" fmla="*/ 663 h 762"/>
                  <a:gd name="T48" fmla="*/ 526 w 713"/>
                  <a:gd name="T49" fmla="*/ 708 h 762"/>
                  <a:gd name="T50" fmla="*/ 510 w 713"/>
                  <a:gd name="T51" fmla="*/ 762 h 762"/>
                  <a:gd name="T52" fmla="*/ 488 w 713"/>
                  <a:gd name="T53" fmla="*/ 762 h 762"/>
                  <a:gd name="T54" fmla="*/ 469 w 713"/>
                  <a:gd name="T55" fmla="*/ 741 h 762"/>
                  <a:gd name="T56" fmla="*/ 462 w 713"/>
                  <a:gd name="T57" fmla="*/ 681 h 762"/>
                  <a:gd name="T58" fmla="*/ 507 w 713"/>
                  <a:gd name="T59" fmla="*/ 627 h 762"/>
                  <a:gd name="T60" fmla="*/ 566 w 713"/>
                  <a:gd name="T61" fmla="*/ 563 h 762"/>
                  <a:gd name="T62" fmla="*/ 622 w 713"/>
                  <a:gd name="T63" fmla="*/ 515 h 762"/>
                  <a:gd name="T64" fmla="*/ 647 w 713"/>
                  <a:gd name="T65" fmla="*/ 499 h 762"/>
                  <a:gd name="T66" fmla="*/ 657 w 713"/>
                  <a:gd name="T67" fmla="*/ 478 h 762"/>
                  <a:gd name="T68" fmla="*/ 632 w 713"/>
                  <a:gd name="T69" fmla="*/ 463 h 762"/>
                  <a:gd name="T70" fmla="*/ 547 w 713"/>
                  <a:gd name="T71" fmla="*/ 463 h 762"/>
                  <a:gd name="T72" fmla="*/ 440 w 713"/>
                  <a:gd name="T73" fmla="*/ 481 h 762"/>
                  <a:gd name="T74" fmla="*/ 356 w 713"/>
                  <a:gd name="T75" fmla="*/ 509 h 762"/>
                  <a:gd name="T76" fmla="*/ 265 w 713"/>
                  <a:gd name="T77" fmla="*/ 560 h 762"/>
                  <a:gd name="T78" fmla="*/ 187 w 713"/>
                  <a:gd name="T79" fmla="*/ 596 h 762"/>
                  <a:gd name="T80" fmla="*/ 103 w 713"/>
                  <a:gd name="T81" fmla="*/ 599 h 762"/>
                  <a:gd name="T82" fmla="*/ 69 w 713"/>
                  <a:gd name="T83" fmla="*/ 587 h 762"/>
                  <a:gd name="T84" fmla="*/ 50 w 713"/>
                  <a:gd name="T85" fmla="*/ 542 h 762"/>
                  <a:gd name="T86" fmla="*/ 37 w 713"/>
                  <a:gd name="T87" fmla="*/ 478 h 762"/>
                  <a:gd name="T88" fmla="*/ 31 w 713"/>
                  <a:gd name="T89" fmla="*/ 360 h 762"/>
                  <a:gd name="T90" fmla="*/ 19 w 713"/>
                  <a:gd name="T91" fmla="*/ 151 h 762"/>
                  <a:gd name="T92" fmla="*/ 0 w 713"/>
                  <a:gd name="T93" fmla="*/ 64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13" h="762">
                    <a:moveTo>
                      <a:pt x="0" y="64"/>
                    </a:moveTo>
                    <a:lnTo>
                      <a:pt x="22" y="16"/>
                    </a:lnTo>
                    <a:lnTo>
                      <a:pt x="69" y="0"/>
                    </a:lnTo>
                    <a:lnTo>
                      <a:pt x="134" y="7"/>
                    </a:lnTo>
                    <a:lnTo>
                      <a:pt x="150" y="52"/>
                    </a:lnTo>
                    <a:lnTo>
                      <a:pt x="125" y="227"/>
                    </a:lnTo>
                    <a:lnTo>
                      <a:pt x="122" y="360"/>
                    </a:lnTo>
                    <a:lnTo>
                      <a:pt x="116" y="435"/>
                    </a:lnTo>
                    <a:lnTo>
                      <a:pt x="116" y="450"/>
                    </a:lnTo>
                    <a:lnTo>
                      <a:pt x="131" y="524"/>
                    </a:lnTo>
                    <a:lnTo>
                      <a:pt x="172" y="536"/>
                    </a:lnTo>
                    <a:lnTo>
                      <a:pt x="225" y="524"/>
                    </a:lnTo>
                    <a:lnTo>
                      <a:pt x="303" y="481"/>
                    </a:lnTo>
                    <a:lnTo>
                      <a:pt x="387" y="460"/>
                    </a:lnTo>
                    <a:lnTo>
                      <a:pt x="482" y="444"/>
                    </a:lnTo>
                    <a:lnTo>
                      <a:pt x="585" y="432"/>
                    </a:lnTo>
                    <a:lnTo>
                      <a:pt x="660" y="432"/>
                    </a:lnTo>
                    <a:lnTo>
                      <a:pt x="694" y="441"/>
                    </a:lnTo>
                    <a:lnTo>
                      <a:pt x="713" y="463"/>
                    </a:lnTo>
                    <a:lnTo>
                      <a:pt x="704" y="496"/>
                    </a:lnTo>
                    <a:lnTo>
                      <a:pt x="657" y="524"/>
                    </a:lnTo>
                    <a:lnTo>
                      <a:pt x="613" y="563"/>
                    </a:lnTo>
                    <a:lnTo>
                      <a:pt x="572" y="618"/>
                    </a:lnTo>
                    <a:lnTo>
                      <a:pt x="547" y="663"/>
                    </a:lnTo>
                    <a:lnTo>
                      <a:pt x="526" y="708"/>
                    </a:lnTo>
                    <a:lnTo>
                      <a:pt x="510" y="762"/>
                    </a:lnTo>
                    <a:lnTo>
                      <a:pt x="488" y="762"/>
                    </a:lnTo>
                    <a:lnTo>
                      <a:pt x="469" y="741"/>
                    </a:lnTo>
                    <a:lnTo>
                      <a:pt x="462" y="681"/>
                    </a:lnTo>
                    <a:lnTo>
                      <a:pt x="507" y="627"/>
                    </a:lnTo>
                    <a:lnTo>
                      <a:pt x="566" y="563"/>
                    </a:lnTo>
                    <a:lnTo>
                      <a:pt x="622" y="515"/>
                    </a:lnTo>
                    <a:lnTo>
                      <a:pt x="647" y="499"/>
                    </a:lnTo>
                    <a:lnTo>
                      <a:pt x="657" y="478"/>
                    </a:lnTo>
                    <a:lnTo>
                      <a:pt x="632" y="463"/>
                    </a:lnTo>
                    <a:lnTo>
                      <a:pt x="547" y="463"/>
                    </a:lnTo>
                    <a:lnTo>
                      <a:pt x="440" y="481"/>
                    </a:lnTo>
                    <a:lnTo>
                      <a:pt x="356" y="509"/>
                    </a:lnTo>
                    <a:lnTo>
                      <a:pt x="265" y="560"/>
                    </a:lnTo>
                    <a:lnTo>
                      <a:pt x="187" y="596"/>
                    </a:lnTo>
                    <a:lnTo>
                      <a:pt x="103" y="599"/>
                    </a:lnTo>
                    <a:lnTo>
                      <a:pt x="69" y="587"/>
                    </a:lnTo>
                    <a:lnTo>
                      <a:pt x="50" y="542"/>
                    </a:lnTo>
                    <a:lnTo>
                      <a:pt x="37" y="478"/>
                    </a:lnTo>
                    <a:lnTo>
                      <a:pt x="31" y="360"/>
                    </a:lnTo>
                    <a:lnTo>
                      <a:pt x="19" y="151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6110" name="Group 14"/>
            <p:cNvGrpSpPr>
              <a:grpSpLocks/>
            </p:cNvGrpSpPr>
            <p:nvPr/>
          </p:nvGrpSpPr>
          <p:grpSpPr bwMode="auto">
            <a:xfrm>
              <a:off x="4864" y="3099"/>
              <a:ext cx="432" cy="877"/>
              <a:chOff x="4864" y="3099"/>
              <a:chExt cx="432" cy="877"/>
            </a:xfrm>
          </p:grpSpPr>
          <p:sp>
            <p:nvSpPr>
              <p:cNvPr id="516111" name="Freeform 15"/>
              <p:cNvSpPr>
                <a:spLocks/>
              </p:cNvSpPr>
              <p:nvPr/>
            </p:nvSpPr>
            <p:spPr bwMode="auto">
              <a:xfrm>
                <a:off x="4956" y="3588"/>
                <a:ext cx="340" cy="109"/>
              </a:xfrm>
              <a:custGeom>
                <a:avLst/>
                <a:gdLst>
                  <a:gd name="T0" fmla="*/ 340 w 340"/>
                  <a:gd name="T1" fmla="*/ 109 h 109"/>
                  <a:gd name="T2" fmla="*/ 165 w 340"/>
                  <a:gd name="T3" fmla="*/ 30 h 109"/>
                  <a:gd name="T4" fmla="*/ 48 w 340"/>
                  <a:gd name="T5" fmla="*/ 0 h 109"/>
                  <a:gd name="T6" fmla="*/ 10 w 340"/>
                  <a:gd name="T7" fmla="*/ 0 h 109"/>
                  <a:gd name="T8" fmla="*/ 0 w 340"/>
                  <a:gd name="T9" fmla="*/ 27 h 109"/>
                  <a:gd name="T10" fmla="*/ 22 w 340"/>
                  <a:gd name="T11" fmla="*/ 48 h 109"/>
                  <a:gd name="T12" fmla="*/ 70 w 340"/>
                  <a:gd name="T13" fmla="*/ 54 h 109"/>
                  <a:gd name="T14" fmla="*/ 184 w 340"/>
                  <a:gd name="T15" fmla="*/ 75 h 109"/>
                  <a:gd name="T16" fmla="*/ 340 w 340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109">
                    <a:moveTo>
                      <a:pt x="340" y="109"/>
                    </a:moveTo>
                    <a:lnTo>
                      <a:pt x="165" y="30"/>
                    </a:lnTo>
                    <a:lnTo>
                      <a:pt x="48" y="0"/>
                    </a:lnTo>
                    <a:lnTo>
                      <a:pt x="10" y="0"/>
                    </a:lnTo>
                    <a:lnTo>
                      <a:pt x="0" y="27"/>
                    </a:lnTo>
                    <a:lnTo>
                      <a:pt x="22" y="48"/>
                    </a:lnTo>
                    <a:lnTo>
                      <a:pt x="70" y="54"/>
                    </a:lnTo>
                    <a:lnTo>
                      <a:pt x="184" y="75"/>
                    </a:lnTo>
                    <a:lnTo>
                      <a:pt x="340" y="10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12" name="Freeform 16"/>
              <p:cNvSpPr>
                <a:spLocks/>
              </p:cNvSpPr>
              <p:nvPr/>
            </p:nvSpPr>
            <p:spPr bwMode="auto">
              <a:xfrm>
                <a:off x="4864" y="3685"/>
                <a:ext cx="97" cy="291"/>
              </a:xfrm>
              <a:custGeom>
                <a:avLst/>
                <a:gdLst>
                  <a:gd name="T0" fmla="*/ 97 w 97"/>
                  <a:gd name="T1" fmla="*/ 291 h 291"/>
                  <a:gd name="T2" fmla="*/ 94 w 97"/>
                  <a:gd name="T3" fmla="*/ 148 h 291"/>
                  <a:gd name="T4" fmla="*/ 69 w 97"/>
                  <a:gd name="T5" fmla="*/ 39 h 291"/>
                  <a:gd name="T6" fmla="*/ 41 w 97"/>
                  <a:gd name="T7" fmla="*/ 0 h 291"/>
                  <a:gd name="T8" fmla="*/ 19 w 97"/>
                  <a:gd name="T9" fmla="*/ 0 h 291"/>
                  <a:gd name="T10" fmla="*/ 0 w 97"/>
                  <a:gd name="T11" fmla="*/ 12 h 291"/>
                  <a:gd name="T12" fmla="*/ 0 w 97"/>
                  <a:gd name="T13" fmla="*/ 54 h 291"/>
                  <a:gd name="T14" fmla="*/ 47 w 97"/>
                  <a:gd name="T15" fmla="*/ 184 h 291"/>
                  <a:gd name="T16" fmla="*/ 97 w 97"/>
                  <a:gd name="T17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291">
                    <a:moveTo>
                      <a:pt x="97" y="291"/>
                    </a:moveTo>
                    <a:lnTo>
                      <a:pt x="94" y="148"/>
                    </a:lnTo>
                    <a:lnTo>
                      <a:pt x="69" y="39"/>
                    </a:lnTo>
                    <a:lnTo>
                      <a:pt x="41" y="0"/>
                    </a:lnTo>
                    <a:lnTo>
                      <a:pt x="19" y="0"/>
                    </a:lnTo>
                    <a:lnTo>
                      <a:pt x="0" y="12"/>
                    </a:lnTo>
                    <a:lnTo>
                      <a:pt x="0" y="54"/>
                    </a:lnTo>
                    <a:lnTo>
                      <a:pt x="47" y="184"/>
                    </a:lnTo>
                    <a:lnTo>
                      <a:pt x="97" y="29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113" name="Freeform 17"/>
              <p:cNvSpPr>
                <a:spLocks/>
              </p:cNvSpPr>
              <p:nvPr/>
            </p:nvSpPr>
            <p:spPr bwMode="auto">
              <a:xfrm>
                <a:off x="5004" y="3099"/>
                <a:ext cx="214" cy="111"/>
              </a:xfrm>
              <a:custGeom>
                <a:avLst/>
                <a:gdLst>
                  <a:gd name="T0" fmla="*/ 0 w 214"/>
                  <a:gd name="T1" fmla="*/ 72 h 111"/>
                  <a:gd name="T2" fmla="*/ 42 w 214"/>
                  <a:gd name="T3" fmla="*/ 30 h 111"/>
                  <a:gd name="T4" fmla="*/ 100 w 214"/>
                  <a:gd name="T5" fmla="*/ 3 h 111"/>
                  <a:gd name="T6" fmla="*/ 166 w 214"/>
                  <a:gd name="T7" fmla="*/ 0 h 111"/>
                  <a:gd name="T8" fmla="*/ 214 w 214"/>
                  <a:gd name="T9" fmla="*/ 9 h 111"/>
                  <a:gd name="T10" fmla="*/ 138 w 214"/>
                  <a:gd name="T11" fmla="*/ 18 h 111"/>
                  <a:gd name="T12" fmla="*/ 109 w 214"/>
                  <a:gd name="T13" fmla="*/ 36 h 111"/>
                  <a:gd name="T14" fmla="*/ 81 w 214"/>
                  <a:gd name="T15" fmla="*/ 63 h 111"/>
                  <a:gd name="T16" fmla="*/ 68 w 214"/>
                  <a:gd name="T17" fmla="*/ 93 h 111"/>
                  <a:gd name="T18" fmla="*/ 42 w 214"/>
                  <a:gd name="T19" fmla="*/ 111 h 111"/>
                  <a:gd name="T20" fmla="*/ 10 w 214"/>
                  <a:gd name="T21" fmla="*/ 108 h 111"/>
                  <a:gd name="T22" fmla="*/ 0 w 214"/>
                  <a:gd name="T23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4" h="111">
                    <a:moveTo>
                      <a:pt x="0" y="72"/>
                    </a:moveTo>
                    <a:lnTo>
                      <a:pt x="42" y="30"/>
                    </a:lnTo>
                    <a:lnTo>
                      <a:pt x="100" y="3"/>
                    </a:lnTo>
                    <a:lnTo>
                      <a:pt x="166" y="0"/>
                    </a:lnTo>
                    <a:lnTo>
                      <a:pt x="214" y="9"/>
                    </a:lnTo>
                    <a:lnTo>
                      <a:pt x="138" y="18"/>
                    </a:lnTo>
                    <a:lnTo>
                      <a:pt x="109" y="36"/>
                    </a:lnTo>
                    <a:lnTo>
                      <a:pt x="81" y="63"/>
                    </a:lnTo>
                    <a:lnTo>
                      <a:pt x="68" y="93"/>
                    </a:lnTo>
                    <a:lnTo>
                      <a:pt x="42" y="111"/>
                    </a:lnTo>
                    <a:lnTo>
                      <a:pt x="10" y="10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16114" name="Oval 18"/>
          <p:cNvSpPr>
            <a:spLocks noChangeArrowheads="1"/>
          </p:cNvSpPr>
          <p:nvPr/>
        </p:nvSpPr>
        <p:spPr bwMode="auto">
          <a:xfrm>
            <a:off x="2286000" y="3200400"/>
            <a:ext cx="16764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6115" name="Oval 19"/>
          <p:cNvSpPr>
            <a:spLocks noChangeArrowheads="1"/>
          </p:cNvSpPr>
          <p:nvPr/>
        </p:nvSpPr>
        <p:spPr bwMode="auto">
          <a:xfrm>
            <a:off x="2362200" y="3581400"/>
            <a:ext cx="1676400" cy="4572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6116" name="Text Box 20"/>
          <p:cNvSpPr txBox="1">
            <a:spLocks noChangeArrowheads="1"/>
          </p:cNvSpPr>
          <p:nvPr/>
        </p:nvSpPr>
        <p:spPr bwMode="auto">
          <a:xfrm>
            <a:off x="5838825" y="3662363"/>
            <a:ext cx="30765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“Size” is # nodes </a:t>
            </a:r>
            <a:br>
              <a:rPr lang="en-US" altLang="x-none" sz="3200" i="0"/>
            </a:br>
            <a:r>
              <a:rPr lang="en-US" altLang="x-none" sz="3200" i="0"/>
              <a:t>in the tree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4" name="Text Box 4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17125" name="Rectangle 5"/>
          <p:cNvSpPr>
            <a:spLocks noChangeArrowheads="1"/>
          </p:cNvSpPr>
          <p:nvPr/>
        </p:nvSpPr>
        <p:spPr bwMode="auto">
          <a:xfrm>
            <a:off x="5730875" y="976313"/>
            <a:ext cx="325596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Sub-instances</a:t>
            </a:r>
            <a:br>
              <a:rPr lang="en-US" altLang="x-none" sz="3200" i="0"/>
            </a:br>
            <a:r>
              <a:rPr lang="en-US" altLang="x-none" sz="3200" i="0"/>
              <a:t>need to be smaller.</a:t>
            </a:r>
          </a:p>
        </p:txBody>
      </p:sp>
      <p:sp>
        <p:nvSpPr>
          <p:cNvPr id="517126" name="Rectangle 6"/>
          <p:cNvSpPr>
            <a:spLocks noChangeArrowheads="1"/>
          </p:cNvSpPr>
          <p:nvPr/>
        </p:nvSpPr>
        <p:spPr bwMode="auto">
          <a:xfrm>
            <a:off x="5589588" y="2179638"/>
            <a:ext cx="3402012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When the instance </a:t>
            </a:r>
            <a:br>
              <a:rPr lang="en-US" altLang="x-none" sz="3200" i="0"/>
            </a:br>
            <a:r>
              <a:rPr lang="en-US" altLang="x-none" sz="3200" i="0"/>
              <a:t>sufficiently small</a:t>
            </a:r>
            <a:br>
              <a:rPr lang="en-US" altLang="x-none" sz="3200" i="0"/>
            </a:br>
            <a:r>
              <a:rPr lang="en-US" altLang="x-none" sz="3200" i="0"/>
              <a:t>solve on your own. </a:t>
            </a:r>
          </a:p>
        </p:txBody>
      </p:sp>
      <p:pic>
        <p:nvPicPr>
          <p:cNvPr id="517127" name="Picture 7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517128" name="Rectangle 8"/>
          <p:cNvSpPr>
            <a:spLocks noChangeArrowheads="1"/>
          </p:cNvSpPr>
          <p:nvPr/>
        </p:nvSpPr>
        <p:spPr bwMode="auto">
          <a:xfrm>
            <a:off x="0" y="2209800"/>
            <a:ext cx="5715000" cy="1143000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7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7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7126" grpId="0" autoUpdateAnimBg="0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8151" name="Picture 7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8147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18148" name="Rectangle 4"/>
          <p:cNvSpPr>
            <a:spLocks noChangeArrowheads="1"/>
          </p:cNvSpPr>
          <p:nvPr/>
        </p:nvSpPr>
        <p:spPr bwMode="auto">
          <a:xfrm>
            <a:off x="5654675" y="838200"/>
            <a:ext cx="34131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Return things </a:t>
            </a:r>
            <a:br>
              <a:rPr lang="en-US" altLang="x-none" sz="3200" i="0"/>
            </a:br>
            <a:r>
              <a:rPr lang="en-US" altLang="x-none" sz="3200" i="0"/>
              <a:t>of the correct types.</a:t>
            </a:r>
          </a:p>
        </p:txBody>
      </p:sp>
      <p:sp>
        <p:nvSpPr>
          <p:cNvPr id="518149" name="Oval 5"/>
          <p:cNvSpPr>
            <a:spLocks noChangeArrowheads="1"/>
          </p:cNvSpPr>
          <p:nvPr/>
        </p:nvSpPr>
        <p:spPr bwMode="auto">
          <a:xfrm>
            <a:off x="838200" y="6096000"/>
            <a:ext cx="1600200" cy="304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18150" name="Oval 6"/>
          <p:cNvSpPr>
            <a:spLocks noChangeArrowheads="1"/>
          </p:cNvSpPr>
          <p:nvPr/>
        </p:nvSpPr>
        <p:spPr bwMode="auto">
          <a:xfrm>
            <a:off x="1524000" y="2819400"/>
            <a:ext cx="1600200" cy="304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1" name="Text Box 3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19172" name="Rectangle 4"/>
          <p:cNvSpPr>
            <a:spLocks noChangeArrowheads="1"/>
          </p:cNvSpPr>
          <p:nvPr/>
        </p:nvSpPr>
        <p:spPr bwMode="auto">
          <a:xfrm>
            <a:off x="6091238" y="838200"/>
            <a:ext cx="25431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Running Time</a:t>
            </a:r>
          </a:p>
        </p:txBody>
      </p:sp>
      <p:sp>
        <p:nvSpPr>
          <p:cNvPr id="519173" name="Rectangle 5"/>
          <p:cNvSpPr>
            <a:spLocks noChangeArrowheads="1"/>
          </p:cNvSpPr>
          <p:nvPr/>
        </p:nvSpPr>
        <p:spPr bwMode="auto">
          <a:xfrm>
            <a:off x="5410200" y="1752600"/>
            <a:ext cx="1314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</a:t>
            </a:r>
          </a:p>
        </p:txBody>
      </p:sp>
      <p:sp>
        <p:nvSpPr>
          <p:cNvPr id="519174" name="Rectangle 6"/>
          <p:cNvSpPr>
            <a:spLocks noChangeArrowheads="1"/>
          </p:cNvSpPr>
          <p:nvPr/>
        </p:nvSpPr>
        <p:spPr bwMode="auto">
          <a:xfrm>
            <a:off x="6529388" y="1706563"/>
            <a:ext cx="270986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2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sym typeface="Symbol" charset="2"/>
              </a:rPr>
              <a:t></a:t>
            </a:r>
            <a:r>
              <a:rPr lang="en-US" altLang="x-none" sz="3200" i="0"/>
              <a:t>(1) </a:t>
            </a:r>
          </a:p>
        </p:txBody>
      </p:sp>
      <p:sp>
        <p:nvSpPr>
          <p:cNvPr id="519175" name="Rectangle 7"/>
          <p:cNvSpPr>
            <a:spLocks noChangeArrowheads="1"/>
          </p:cNvSpPr>
          <p:nvPr/>
        </p:nvSpPr>
        <p:spPr bwMode="auto">
          <a:xfrm>
            <a:off x="6215063" y="2239963"/>
            <a:ext cx="13906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sym typeface="Symbol" charset="2"/>
              </a:rPr>
              <a:t>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</a:t>
            </a:r>
          </a:p>
        </p:txBody>
      </p:sp>
      <p:sp>
        <p:nvSpPr>
          <p:cNvPr id="519176" name="Text Box 8"/>
          <p:cNvSpPr txBox="1">
            <a:spLocks noChangeArrowheads="1"/>
          </p:cNvSpPr>
          <p:nvPr/>
        </p:nvSpPr>
        <p:spPr bwMode="auto">
          <a:xfrm>
            <a:off x="6553200" y="3295650"/>
            <a:ext cx="1358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Faster?</a:t>
            </a:r>
          </a:p>
        </p:txBody>
      </p:sp>
      <p:sp>
        <p:nvSpPr>
          <p:cNvPr id="519177" name="Text Box 9"/>
          <p:cNvSpPr txBox="1">
            <a:spLocks noChangeArrowheads="1"/>
          </p:cNvSpPr>
          <p:nvPr/>
        </p:nvSpPr>
        <p:spPr bwMode="auto">
          <a:xfrm>
            <a:off x="6080125" y="4114800"/>
            <a:ext cx="2443163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Not possible </a:t>
            </a:r>
            <a:br>
              <a:rPr lang="en-US" altLang="x-none" sz="3200" i="0"/>
            </a:br>
            <a:r>
              <a:rPr lang="en-US" altLang="x-none" sz="3200" i="0"/>
              <a:t>because must</a:t>
            </a:r>
            <a:br>
              <a:rPr lang="en-US" altLang="x-none" sz="3200" i="0"/>
            </a:br>
            <a:r>
              <a:rPr lang="en-US" altLang="x-none" sz="3200" i="0"/>
              <a:t>count # nodes</a:t>
            </a:r>
          </a:p>
          <a:p>
            <a:r>
              <a:rPr lang="en-US" altLang="x-none" sz="3200" i="0"/>
              <a:t>in left tree.</a:t>
            </a:r>
          </a:p>
        </p:txBody>
      </p:sp>
      <p:pic>
        <p:nvPicPr>
          <p:cNvPr id="519178" name="Picture 10" descr="02-26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3250"/>
            <a:ext cx="5383213" cy="624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9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9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9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9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9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9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9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19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9174" grpId="0"/>
      <p:bldP spid="519175" grpId="0"/>
      <p:bldP spid="519176" grpId="0"/>
      <p:bldP spid="519177" grpId="0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0208" name="Picture 16" descr="02-27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38200"/>
            <a:ext cx="5414963" cy="601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0194" name="Text Box 2"/>
          <p:cNvSpPr txBox="1">
            <a:spLocks noChangeArrowheads="1"/>
          </p:cNvSpPr>
          <p:nvPr/>
        </p:nvSpPr>
        <p:spPr bwMode="auto">
          <a:xfrm>
            <a:off x="139700" y="19050"/>
            <a:ext cx="4959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Writing a Recursive Program</a:t>
            </a:r>
          </a:p>
        </p:txBody>
      </p:sp>
      <p:sp>
        <p:nvSpPr>
          <p:cNvPr id="520195" name="Rectangle 3"/>
          <p:cNvSpPr>
            <a:spLocks noChangeArrowheads="1"/>
          </p:cNvSpPr>
          <p:nvPr/>
        </p:nvSpPr>
        <p:spPr bwMode="auto">
          <a:xfrm>
            <a:off x="6091238" y="838200"/>
            <a:ext cx="25431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Running Time</a:t>
            </a:r>
          </a:p>
        </p:txBody>
      </p:sp>
      <p:sp>
        <p:nvSpPr>
          <p:cNvPr id="520196" name="Rectangle 4"/>
          <p:cNvSpPr>
            <a:spLocks noChangeArrowheads="1"/>
          </p:cNvSpPr>
          <p:nvPr/>
        </p:nvSpPr>
        <p:spPr bwMode="auto">
          <a:xfrm>
            <a:off x="5410200" y="1752600"/>
            <a:ext cx="13144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</a:t>
            </a:r>
          </a:p>
        </p:txBody>
      </p:sp>
      <p:sp>
        <p:nvSpPr>
          <p:cNvPr id="520197" name="Rectangle 5"/>
          <p:cNvSpPr>
            <a:spLocks noChangeArrowheads="1"/>
          </p:cNvSpPr>
          <p:nvPr/>
        </p:nvSpPr>
        <p:spPr bwMode="auto">
          <a:xfrm>
            <a:off x="6529388" y="1706563"/>
            <a:ext cx="270986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2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sym typeface="Symbol" charset="2"/>
              </a:rPr>
              <a:t>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</a:t>
            </a:r>
          </a:p>
        </p:txBody>
      </p:sp>
      <p:sp>
        <p:nvSpPr>
          <p:cNvPr id="520198" name="Rectangle 6"/>
          <p:cNvSpPr>
            <a:spLocks noChangeArrowheads="1"/>
          </p:cNvSpPr>
          <p:nvPr/>
        </p:nvSpPr>
        <p:spPr bwMode="auto">
          <a:xfrm>
            <a:off x="6215063" y="2239963"/>
            <a:ext cx="2214562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sym typeface="Symbol" charset="2"/>
              </a:rPr>
              <a:t>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 log</a:t>
            </a:r>
            <a:r>
              <a:rPr lang="en-US" altLang="x-none" sz="3200"/>
              <a:t>n</a:t>
            </a:r>
            <a:r>
              <a:rPr lang="en-US" altLang="x-none" sz="3200" i="0"/>
              <a:t>) </a:t>
            </a:r>
          </a:p>
        </p:txBody>
      </p:sp>
      <p:sp>
        <p:nvSpPr>
          <p:cNvPr id="520200" name="Oval 8"/>
          <p:cNvSpPr>
            <a:spLocks noChangeArrowheads="1"/>
          </p:cNvSpPr>
          <p:nvPr/>
        </p:nvSpPr>
        <p:spPr bwMode="auto">
          <a:xfrm>
            <a:off x="762000" y="3581400"/>
            <a:ext cx="35814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520201" name="Text Box 9"/>
          <p:cNvSpPr txBox="1">
            <a:spLocks noChangeArrowheads="1"/>
          </p:cNvSpPr>
          <p:nvPr/>
        </p:nvSpPr>
        <p:spPr bwMode="auto">
          <a:xfrm>
            <a:off x="6316663" y="3124200"/>
            <a:ext cx="2217737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tree very </a:t>
            </a:r>
            <a:br>
              <a:rPr lang="en-US" altLang="x-none" sz="3200" i="0"/>
            </a:br>
            <a:r>
              <a:rPr lang="en-US" altLang="x-none" sz="3200" i="0"/>
              <a:t>unbalanced?</a:t>
            </a:r>
          </a:p>
        </p:txBody>
      </p:sp>
      <p:sp>
        <p:nvSpPr>
          <p:cNvPr id="520202" name="Rectangle 10"/>
          <p:cNvSpPr>
            <a:spLocks noChangeArrowheads="1"/>
          </p:cNvSpPr>
          <p:nvPr/>
        </p:nvSpPr>
        <p:spPr bwMode="auto">
          <a:xfrm>
            <a:off x="5410200" y="4389438"/>
            <a:ext cx="13144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</a:t>
            </a:r>
          </a:p>
        </p:txBody>
      </p:sp>
      <p:sp>
        <p:nvSpPr>
          <p:cNvPr id="520203" name="Rectangle 11"/>
          <p:cNvSpPr>
            <a:spLocks noChangeArrowheads="1"/>
          </p:cNvSpPr>
          <p:nvPr/>
        </p:nvSpPr>
        <p:spPr bwMode="auto">
          <a:xfrm>
            <a:off x="6529388" y="4343400"/>
            <a:ext cx="273208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1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-1) + </a:t>
            </a:r>
            <a:r>
              <a:rPr lang="en-US" altLang="x-none" sz="3200" i="0">
                <a:sym typeface="Symbol" charset="2"/>
              </a:rPr>
              <a:t>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</a:t>
            </a:r>
          </a:p>
        </p:txBody>
      </p:sp>
      <p:sp>
        <p:nvSpPr>
          <p:cNvPr id="520204" name="Rectangle 12"/>
          <p:cNvSpPr>
            <a:spLocks noChangeArrowheads="1"/>
          </p:cNvSpPr>
          <p:nvPr/>
        </p:nvSpPr>
        <p:spPr bwMode="auto">
          <a:xfrm>
            <a:off x="6215063" y="4876800"/>
            <a:ext cx="152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</a:t>
            </a:r>
            <a:r>
              <a:rPr lang="en-US" altLang="x-none" sz="3200" i="0">
                <a:sym typeface="Symbol" charset="2"/>
              </a:rPr>
              <a:t>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 baseline="30000"/>
              <a:t>2</a:t>
            </a:r>
            <a:r>
              <a:rPr lang="en-US" altLang="x-none" sz="3200" i="0"/>
              <a:t>)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0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0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0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0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0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0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0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0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0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0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0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197" grpId="0"/>
      <p:bldP spid="520198" grpId="0"/>
      <p:bldP spid="520201" grpId="0"/>
      <p:bldP spid="520202" grpId="0"/>
      <p:bldP spid="520203" grpId="0"/>
      <p:bldP spid="520204" grpId="0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"/>
          <p:cNvSpPr>
            <a:spLocks noChangeArrowheads="1"/>
          </p:cNvSpPr>
          <p:nvPr/>
        </p:nvSpPr>
        <p:spPr bwMode="auto">
          <a:xfrm>
            <a:off x="685800" y="22098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Heaps, Heap Sort, &amp;</a:t>
            </a:r>
          </a:p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Priority Queues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altLang="x-none"/>
              <a:t>Divide And Conquer</a:t>
            </a:r>
            <a:br>
              <a:rPr lang="en-US" altLang="x-none"/>
            </a:br>
            <a:r>
              <a:rPr lang="en-US" altLang="x-none"/>
              <a:t>(an approach to faster algorithms)</a:t>
            </a:r>
          </a:p>
        </p:txBody>
      </p:sp>
      <p:sp>
        <p:nvSpPr>
          <p:cNvPr id="366595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0" indent="0">
              <a:lnSpc>
                <a:spcPct val="90000"/>
              </a:lnSpc>
              <a:tabLst>
                <a:tab pos="858838" algn="l"/>
              </a:tabLst>
            </a:pPr>
            <a:r>
              <a:rPr lang="en-US" altLang="x-none" b="1"/>
              <a:t>DIVIDE </a:t>
            </a:r>
            <a:r>
              <a:rPr lang="en-US" altLang="x-none"/>
              <a:t> my instance to the problem into smaller instances to the same problem.</a:t>
            </a:r>
          </a:p>
          <a:p>
            <a:pPr marL="0" indent="0">
              <a:lnSpc>
                <a:spcPct val="90000"/>
              </a:lnSpc>
              <a:tabLst>
                <a:tab pos="858838" algn="l"/>
              </a:tabLst>
            </a:pPr>
            <a:endParaRPr lang="en-US" altLang="x-none"/>
          </a:p>
          <a:p>
            <a:pPr marL="0" indent="0">
              <a:lnSpc>
                <a:spcPct val="90000"/>
              </a:lnSpc>
              <a:tabLst>
                <a:tab pos="858838" algn="l"/>
              </a:tabLst>
            </a:pPr>
            <a:r>
              <a:rPr lang="en-US" altLang="x-none" b="1"/>
              <a:t>Have a friend (</a:t>
            </a:r>
            <a:r>
              <a:rPr lang="en-US" altLang="x-none"/>
              <a:t>recursively) solve them.</a:t>
            </a:r>
            <a:br>
              <a:rPr lang="en-US" altLang="x-none"/>
            </a:br>
            <a:r>
              <a:rPr lang="en-US" altLang="x-none"/>
              <a:t>Do not worry about it yourself.</a:t>
            </a:r>
          </a:p>
          <a:p>
            <a:pPr marL="0" indent="0">
              <a:lnSpc>
                <a:spcPct val="90000"/>
              </a:lnSpc>
              <a:buFontTx/>
              <a:buNone/>
              <a:tabLst>
                <a:tab pos="858838" algn="l"/>
              </a:tabLst>
            </a:pPr>
            <a:endParaRPr lang="en-US" altLang="x-none" b="1"/>
          </a:p>
          <a:p>
            <a:pPr marL="0" indent="0">
              <a:lnSpc>
                <a:spcPct val="90000"/>
              </a:lnSpc>
              <a:tabLst>
                <a:tab pos="858838" algn="l"/>
              </a:tabLst>
            </a:pPr>
            <a:r>
              <a:rPr lang="en-US" altLang="x-none" b="1"/>
              <a:t>GLUE </a:t>
            </a:r>
            <a:r>
              <a:rPr lang="en-US" altLang="x-none"/>
              <a:t>the answers together so as to obtain the answer to your larger instance.</a:t>
            </a:r>
            <a:r>
              <a:rPr lang="en-US" altLang="x-none" b="1"/>
              <a:t>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4579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0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</a:t>
              </a:r>
            </a:p>
          </p:txBody>
        </p:sp>
      </p:grpSp>
      <p:grpSp>
        <p:nvGrpSpPr>
          <p:cNvPr id="24581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24582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3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21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4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483</a:t>
              </a:r>
              <a:endParaRPr lang="en-US" altLang="x-none" sz="2000" i="0"/>
            </a:p>
          </p:txBody>
        </p:sp>
      </p:grpSp>
      <p:sp>
        <p:nvSpPr>
          <p:cNvPr id="24585" name="Rectangle 9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4586" name="Text Box 10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r>
              <a:rPr lang="en-US" altLang="x-none"/>
              <a:t>Heap Definition</a:t>
            </a:r>
          </a:p>
        </p:txBody>
      </p:sp>
      <p:sp>
        <p:nvSpPr>
          <p:cNvPr id="623619" name="Text Box 3"/>
          <p:cNvSpPr txBox="1">
            <a:spLocks noChangeArrowheads="1"/>
          </p:cNvSpPr>
          <p:nvPr/>
        </p:nvSpPr>
        <p:spPr bwMode="auto">
          <a:xfrm>
            <a:off x="1381125" y="746125"/>
            <a:ext cx="5543550" cy="1920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buFontTx/>
              <a:buChar char="•"/>
            </a:pPr>
            <a:r>
              <a:rPr lang="en-US" altLang="x-none" sz="3000" i="0"/>
              <a:t>Completely Balanced Binary Tree</a:t>
            </a:r>
          </a:p>
          <a:p>
            <a:pPr algn="l">
              <a:buFontTx/>
              <a:buChar char="•"/>
            </a:pPr>
            <a:r>
              <a:rPr lang="en-US" altLang="x-none" sz="3000" i="0"/>
              <a:t>The value of each node  </a:t>
            </a:r>
          </a:p>
          <a:p>
            <a:pPr algn="l"/>
            <a:r>
              <a:rPr lang="en-US" altLang="x-none" sz="3000" i="0">
                <a:latin typeface="Symbol" charset="2"/>
              </a:rPr>
              <a:t>     ³</a:t>
            </a:r>
            <a:r>
              <a:rPr lang="en-US" altLang="x-none" sz="3000" i="0"/>
              <a:t> each of the node's children.  </a:t>
            </a:r>
          </a:p>
          <a:p>
            <a:pPr algn="l">
              <a:buFontTx/>
              <a:buChar char="•"/>
            </a:pPr>
            <a:r>
              <a:rPr lang="en-US" altLang="x-none" sz="3000" i="0"/>
              <a:t>Left or right child could be larger.</a:t>
            </a:r>
          </a:p>
        </p:txBody>
      </p:sp>
      <p:pic>
        <p:nvPicPr>
          <p:cNvPr id="623620" name="Picture 4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743200"/>
            <a:ext cx="4427538" cy="2916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3621" name="Text Box 5"/>
          <p:cNvSpPr txBox="1">
            <a:spLocks noChangeArrowheads="1"/>
          </p:cNvSpPr>
          <p:nvPr/>
        </p:nvSpPr>
        <p:spPr bwMode="auto">
          <a:xfrm>
            <a:off x="1135063" y="6062663"/>
            <a:ext cx="2759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i="0"/>
              <a:t>Where can 1 go?</a:t>
            </a:r>
          </a:p>
        </p:txBody>
      </p:sp>
      <p:sp>
        <p:nvSpPr>
          <p:cNvPr id="623622" name="Text Box 6"/>
          <p:cNvSpPr txBox="1">
            <a:spLocks noChangeArrowheads="1"/>
          </p:cNvSpPr>
          <p:nvPr/>
        </p:nvSpPr>
        <p:spPr bwMode="auto">
          <a:xfrm>
            <a:off x="4549775" y="5715000"/>
            <a:ext cx="329882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i="0"/>
              <a:t>Maximum is at root.</a:t>
            </a:r>
          </a:p>
        </p:txBody>
      </p:sp>
      <p:sp>
        <p:nvSpPr>
          <p:cNvPr id="623623" name="Oval 7"/>
          <p:cNvSpPr>
            <a:spLocks noChangeArrowheads="1"/>
          </p:cNvSpPr>
          <p:nvPr/>
        </p:nvSpPr>
        <p:spPr bwMode="auto">
          <a:xfrm>
            <a:off x="4127500" y="2819400"/>
            <a:ext cx="676275" cy="6223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spcBef>
                <a:spcPct val="50000"/>
              </a:spcBef>
            </a:pPr>
            <a:endParaRPr lang="x-none" altLang="x-none" sz="3000" i="0"/>
          </a:p>
        </p:txBody>
      </p:sp>
      <p:sp>
        <p:nvSpPr>
          <p:cNvPr id="623624" name="Text Box 8"/>
          <p:cNvSpPr txBox="1">
            <a:spLocks noChangeArrowheads="1"/>
          </p:cNvSpPr>
          <p:nvPr/>
        </p:nvSpPr>
        <p:spPr bwMode="auto">
          <a:xfrm>
            <a:off x="1143000" y="6384925"/>
            <a:ext cx="2759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i="0"/>
              <a:t>Where can 8 go?</a:t>
            </a:r>
          </a:p>
        </p:txBody>
      </p:sp>
      <p:sp>
        <p:nvSpPr>
          <p:cNvPr id="623625" name="Text Box 9"/>
          <p:cNvSpPr txBox="1">
            <a:spLocks noChangeArrowheads="1"/>
          </p:cNvSpPr>
          <p:nvPr/>
        </p:nvSpPr>
        <p:spPr bwMode="auto">
          <a:xfrm>
            <a:off x="1127125" y="5715000"/>
            <a:ext cx="2759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i="0"/>
              <a:t>Where can 9 go?</a:t>
            </a:r>
          </a:p>
        </p:txBody>
      </p:sp>
      <p:grpSp>
        <p:nvGrpSpPr>
          <p:cNvPr id="623626" name="Group 10"/>
          <p:cNvGrpSpPr>
            <a:grpSpLocks/>
          </p:cNvGrpSpPr>
          <p:nvPr/>
        </p:nvGrpSpPr>
        <p:grpSpPr bwMode="auto">
          <a:xfrm>
            <a:off x="2130425" y="4279900"/>
            <a:ext cx="4295775" cy="1295400"/>
            <a:chOff x="1342" y="2696"/>
            <a:chExt cx="2706" cy="816"/>
          </a:xfrm>
        </p:grpSpPr>
        <p:sp>
          <p:nvSpPr>
            <p:cNvPr id="623627" name="Oval 11"/>
            <p:cNvSpPr>
              <a:spLocks noChangeArrowheads="1"/>
            </p:cNvSpPr>
            <p:nvPr/>
          </p:nvSpPr>
          <p:spPr bwMode="auto">
            <a:xfrm>
              <a:off x="3622" y="2704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3628" name="Oval 12"/>
            <p:cNvSpPr>
              <a:spLocks noChangeArrowheads="1"/>
            </p:cNvSpPr>
            <p:nvPr/>
          </p:nvSpPr>
          <p:spPr bwMode="auto">
            <a:xfrm>
              <a:off x="3032" y="2696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3629" name="Oval 13"/>
            <p:cNvSpPr>
              <a:spLocks noChangeArrowheads="1"/>
            </p:cNvSpPr>
            <p:nvPr/>
          </p:nvSpPr>
          <p:spPr bwMode="auto">
            <a:xfrm>
              <a:off x="2440" y="2704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3630" name="Oval 14"/>
            <p:cNvSpPr>
              <a:spLocks noChangeArrowheads="1"/>
            </p:cNvSpPr>
            <p:nvPr/>
          </p:nvSpPr>
          <p:spPr bwMode="auto">
            <a:xfrm>
              <a:off x="1848" y="3120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3631" name="Oval 15"/>
            <p:cNvSpPr>
              <a:spLocks noChangeArrowheads="1"/>
            </p:cNvSpPr>
            <p:nvPr/>
          </p:nvSpPr>
          <p:spPr bwMode="auto">
            <a:xfrm>
              <a:off x="1342" y="3120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23632" name="Group 16"/>
          <p:cNvGrpSpPr>
            <a:grpSpLocks/>
          </p:cNvGrpSpPr>
          <p:nvPr/>
        </p:nvGrpSpPr>
        <p:grpSpPr bwMode="auto">
          <a:xfrm>
            <a:off x="3209925" y="3492500"/>
            <a:ext cx="2695575" cy="749300"/>
            <a:chOff x="2022" y="2200"/>
            <a:chExt cx="1698" cy="472"/>
          </a:xfrm>
        </p:grpSpPr>
        <p:sp>
          <p:nvSpPr>
            <p:cNvPr id="623633" name="Oval 17"/>
            <p:cNvSpPr>
              <a:spLocks noChangeArrowheads="1"/>
            </p:cNvSpPr>
            <p:nvPr/>
          </p:nvSpPr>
          <p:spPr bwMode="auto">
            <a:xfrm>
              <a:off x="3294" y="2200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3634" name="Oval 18"/>
            <p:cNvSpPr>
              <a:spLocks noChangeArrowheads="1"/>
            </p:cNvSpPr>
            <p:nvPr/>
          </p:nvSpPr>
          <p:spPr bwMode="auto">
            <a:xfrm>
              <a:off x="2022" y="2280"/>
              <a:ext cx="426" cy="3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3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3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3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3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3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3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3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3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3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3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3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3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3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23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23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236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236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23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3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3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23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23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23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23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3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3619" grpId="0" build="p" autoUpdateAnimBg="0"/>
      <p:bldP spid="623621" grpId="0" autoUpdateAnimBg="0"/>
      <p:bldP spid="623622" grpId="0" autoUpdateAnimBg="0"/>
      <p:bldP spid="623623" grpId="0" animBg="1" autoUpdateAnimBg="0"/>
      <p:bldP spid="623624" grpId="0" autoUpdateAnimBg="0"/>
      <p:bldP spid="623625" grpId="0" autoUpdateAnimBg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Heap Data Structure</a:t>
            </a:r>
          </a:p>
        </p:txBody>
      </p:sp>
      <p:pic>
        <p:nvPicPr>
          <p:cNvPr id="313347" name="Picture 3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7788" y="4117975"/>
            <a:ext cx="6446837" cy="2663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3348" name="Text Box 4"/>
          <p:cNvSpPr txBox="1">
            <a:spLocks noChangeArrowheads="1"/>
          </p:cNvSpPr>
          <p:nvPr/>
        </p:nvSpPr>
        <p:spPr bwMode="auto">
          <a:xfrm>
            <a:off x="2057400" y="685800"/>
            <a:ext cx="54102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i="0"/>
              <a:t>Completely Balanced Binary Tree</a:t>
            </a:r>
            <a:br>
              <a:rPr lang="en-US" altLang="x-none" sz="3000" i="0"/>
            </a:br>
            <a:r>
              <a:rPr lang="en-US" altLang="x-none" sz="3000" i="0"/>
              <a:t>Implemented by an Array</a:t>
            </a:r>
          </a:p>
        </p:txBody>
      </p:sp>
      <p:pic>
        <p:nvPicPr>
          <p:cNvPr id="313349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76400"/>
            <a:ext cx="3675063" cy="23574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3350" name="Picture 6" descr="capture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2514600"/>
            <a:ext cx="4017963" cy="688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370" name="Group 2"/>
          <p:cNvGrpSpPr>
            <a:grpSpLocks/>
          </p:cNvGrpSpPr>
          <p:nvPr/>
        </p:nvGrpSpPr>
        <p:grpSpPr bwMode="auto">
          <a:xfrm>
            <a:off x="457200" y="762000"/>
            <a:ext cx="8077200" cy="3124200"/>
            <a:chOff x="288" y="96"/>
            <a:chExt cx="5088" cy="1968"/>
          </a:xfrm>
        </p:grpSpPr>
        <p:pic>
          <p:nvPicPr>
            <p:cNvPr id="314371" name="Picture 3" descr="capture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96"/>
              <a:ext cx="4889" cy="18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 useBgFill="1">
          <p:nvSpPr>
            <p:cNvPr id="314372" name="Rectangle 4"/>
            <p:cNvSpPr>
              <a:spLocks noChangeArrowheads="1"/>
            </p:cNvSpPr>
            <p:nvPr/>
          </p:nvSpPr>
          <p:spPr bwMode="auto">
            <a:xfrm>
              <a:off x="288" y="1008"/>
              <a:ext cx="5088" cy="1056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4373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Make Heap</a:t>
            </a:r>
          </a:p>
        </p:txBody>
      </p:sp>
      <p:pic>
        <p:nvPicPr>
          <p:cNvPr id="314374" name="Picture 6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935413"/>
            <a:ext cx="4310063" cy="2801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4375" name="Group 7"/>
          <p:cNvGrpSpPr>
            <a:grpSpLocks/>
          </p:cNvGrpSpPr>
          <p:nvPr/>
        </p:nvGrpSpPr>
        <p:grpSpPr bwMode="auto">
          <a:xfrm>
            <a:off x="1828800" y="3276600"/>
            <a:ext cx="457200" cy="914400"/>
            <a:chOff x="2448" y="1997"/>
            <a:chExt cx="288" cy="576"/>
          </a:xfrm>
        </p:grpSpPr>
        <p:sp>
          <p:nvSpPr>
            <p:cNvPr id="314376" name="Freeform 8"/>
            <p:cNvSpPr>
              <a:spLocks/>
            </p:cNvSpPr>
            <p:nvPr/>
          </p:nvSpPr>
          <p:spPr bwMode="auto">
            <a:xfrm>
              <a:off x="2499" y="1997"/>
              <a:ext cx="144" cy="120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77" name="Freeform 9"/>
            <p:cNvSpPr>
              <a:spLocks/>
            </p:cNvSpPr>
            <p:nvPr/>
          </p:nvSpPr>
          <p:spPr bwMode="auto">
            <a:xfrm>
              <a:off x="2448" y="2131"/>
              <a:ext cx="115" cy="161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78" name="Freeform 10"/>
            <p:cNvSpPr>
              <a:spLocks/>
            </p:cNvSpPr>
            <p:nvPr/>
          </p:nvSpPr>
          <p:spPr bwMode="auto">
            <a:xfrm>
              <a:off x="2545" y="2131"/>
              <a:ext cx="108" cy="199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79" name="Freeform 11"/>
            <p:cNvSpPr>
              <a:spLocks/>
            </p:cNvSpPr>
            <p:nvPr/>
          </p:nvSpPr>
          <p:spPr bwMode="auto">
            <a:xfrm>
              <a:off x="2509" y="2285"/>
              <a:ext cx="83" cy="28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80" name="Freeform 12"/>
            <p:cNvSpPr>
              <a:spLocks/>
            </p:cNvSpPr>
            <p:nvPr/>
          </p:nvSpPr>
          <p:spPr bwMode="auto">
            <a:xfrm>
              <a:off x="2599" y="2285"/>
              <a:ext cx="134" cy="243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81" name="Freeform 13"/>
            <p:cNvSpPr>
              <a:spLocks/>
            </p:cNvSpPr>
            <p:nvPr/>
          </p:nvSpPr>
          <p:spPr bwMode="auto">
            <a:xfrm rot="10800000" flipV="1">
              <a:off x="2621" y="2135"/>
              <a:ext cx="115" cy="161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4382" name="Text Box 14"/>
          <p:cNvSpPr txBox="1">
            <a:spLocks noChangeArrowheads="1"/>
          </p:cNvSpPr>
          <p:nvPr/>
        </p:nvSpPr>
        <p:spPr bwMode="auto">
          <a:xfrm>
            <a:off x="1736725" y="2362200"/>
            <a:ext cx="36941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Get help from friends</a:t>
            </a:r>
          </a:p>
        </p:txBody>
      </p:sp>
      <p:grpSp>
        <p:nvGrpSpPr>
          <p:cNvPr id="314383" name="Group 15"/>
          <p:cNvGrpSpPr>
            <a:grpSpLocks/>
          </p:cNvGrpSpPr>
          <p:nvPr/>
        </p:nvGrpSpPr>
        <p:grpSpPr bwMode="auto">
          <a:xfrm>
            <a:off x="4648200" y="3938588"/>
            <a:ext cx="4419600" cy="2767012"/>
            <a:chOff x="2928" y="2481"/>
            <a:chExt cx="2784" cy="1743"/>
          </a:xfrm>
        </p:grpSpPr>
        <p:pic>
          <p:nvPicPr>
            <p:cNvPr id="314384" name="Picture 16" descr="capture1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2" y="2481"/>
              <a:ext cx="2609" cy="17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4385" name="Freeform 17"/>
            <p:cNvSpPr>
              <a:spLocks/>
            </p:cNvSpPr>
            <p:nvPr/>
          </p:nvSpPr>
          <p:spPr bwMode="auto">
            <a:xfrm>
              <a:off x="2928" y="2880"/>
              <a:ext cx="1680" cy="1344"/>
            </a:xfrm>
            <a:custGeom>
              <a:avLst/>
              <a:gdLst>
                <a:gd name="T0" fmla="*/ 1008 w 1680"/>
                <a:gd name="T1" fmla="*/ 0 h 1344"/>
                <a:gd name="T2" fmla="*/ 288 w 1680"/>
                <a:gd name="T3" fmla="*/ 576 h 1344"/>
                <a:gd name="T4" fmla="*/ 0 w 1680"/>
                <a:gd name="T5" fmla="*/ 1344 h 1344"/>
                <a:gd name="T6" fmla="*/ 1680 w 1680"/>
                <a:gd name="T7" fmla="*/ 1344 h 1344"/>
                <a:gd name="T8" fmla="*/ 1584 w 1680"/>
                <a:gd name="T9" fmla="*/ 432 h 1344"/>
                <a:gd name="T10" fmla="*/ 1008 w 1680"/>
                <a:gd name="T11" fmla="*/ 0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0" h="1344">
                  <a:moveTo>
                    <a:pt x="1008" y="0"/>
                  </a:moveTo>
                  <a:lnTo>
                    <a:pt x="288" y="576"/>
                  </a:lnTo>
                  <a:lnTo>
                    <a:pt x="0" y="1344"/>
                  </a:lnTo>
                  <a:lnTo>
                    <a:pt x="1680" y="1344"/>
                  </a:lnTo>
                  <a:lnTo>
                    <a:pt x="1584" y="432"/>
                  </a:lnTo>
                  <a:lnTo>
                    <a:pt x="100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4386" name="Freeform 18"/>
            <p:cNvSpPr>
              <a:spLocks/>
            </p:cNvSpPr>
            <p:nvPr/>
          </p:nvSpPr>
          <p:spPr bwMode="auto">
            <a:xfrm>
              <a:off x="4608" y="2784"/>
              <a:ext cx="1104" cy="960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4387" name="Group 19"/>
          <p:cNvGrpSpPr>
            <a:grpSpLocks/>
          </p:cNvGrpSpPr>
          <p:nvPr/>
        </p:nvGrpSpPr>
        <p:grpSpPr bwMode="auto">
          <a:xfrm>
            <a:off x="76200" y="3932238"/>
            <a:ext cx="4419600" cy="2743200"/>
            <a:chOff x="48" y="2477"/>
            <a:chExt cx="2784" cy="1728"/>
          </a:xfrm>
        </p:grpSpPr>
        <p:sp>
          <p:nvSpPr>
            <p:cNvPr id="314388" name="Freeform 20"/>
            <p:cNvSpPr>
              <a:spLocks/>
            </p:cNvSpPr>
            <p:nvPr/>
          </p:nvSpPr>
          <p:spPr bwMode="auto">
            <a:xfrm>
              <a:off x="48" y="2861"/>
              <a:ext cx="1680" cy="1344"/>
            </a:xfrm>
            <a:custGeom>
              <a:avLst/>
              <a:gdLst>
                <a:gd name="T0" fmla="*/ 1008 w 1680"/>
                <a:gd name="T1" fmla="*/ 0 h 1344"/>
                <a:gd name="T2" fmla="*/ 288 w 1680"/>
                <a:gd name="T3" fmla="*/ 576 h 1344"/>
                <a:gd name="T4" fmla="*/ 0 w 1680"/>
                <a:gd name="T5" fmla="*/ 1344 h 1344"/>
                <a:gd name="T6" fmla="*/ 1680 w 1680"/>
                <a:gd name="T7" fmla="*/ 1344 h 1344"/>
                <a:gd name="T8" fmla="*/ 1584 w 1680"/>
                <a:gd name="T9" fmla="*/ 432 h 1344"/>
                <a:gd name="T10" fmla="*/ 1008 w 1680"/>
                <a:gd name="T11" fmla="*/ 0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0" h="1344">
                  <a:moveTo>
                    <a:pt x="1008" y="0"/>
                  </a:moveTo>
                  <a:lnTo>
                    <a:pt x="288" y="576"/>
                  </a:lnTo>
                  <a:lnTo>
                    <a:pt x="0" y="1344"/>
                  </a:lnTo>
                  <a:lnTo>
                    <a:pt x="1680" y="1344"/>
                  </a:lnTo>
                  <a:lnTo>
                    <a:pt x="1584" y="432"/>
                  </a:lnTo>
                  <a:lnTo>
                    <a:pt x="100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4389" name="Freeform 21"/>
            <p:cNvSpPr>
              <a:spLocks/>
            </p:cNvSpPr>
            <p:nvPr/>
          </p:nvSpPr>
          <p:spPr bwMode="auto">
            <a:xfrm>
              <a:off x="1728" y="2784"/>
              <a:ext cx="1104" cy="960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14390" name="Group 22"/>
            <p:cNvGrpSpPr>
              <a:grpSpLocks/>
            </p:cNvGrpSpPr>
            <p:nvPr/>
          </p:nvGrpSpPr>
          <p:grpSpPr bwMode="auto">
            <a:xfrm>
              <a:off x="768" y="2477"/>
              <a:ext cx="240" cy="626"/>
              <a:chOff x="768" y="2477"/>
              <a:chExt cx="240" cy="626"/>
            </a:xfrm>
          </p:grpSpPr>
          <p:grpSp>
            <p:nvGrpSpPr>
              <p:cNvPr id="314391" name="Group 23"/>
              <p:cNvGrpSpPr>
                <a:grpSpLocks/>
              </p:cNvGrpSpPr>
              <p:nvPr/>
            </p:nvGrpSpPr>
            <p:grpSpPr bwMode="auto">
              <a:xfrm flipH="1">
                <a:off x="810" y="2532"/>
                <a:ext cx="198" cy="571"/>
                <a:chOff x="2308" y="1740"/>
                <a:chExt cx="957" cy="2343"/>
              </a:xfrm>
            </p:grpSpPr>
            <p:sp>
              <p:nvSpPr>
                <p:cNvPr id="314392" name="Freeform 24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93" name="Freeform 25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94" name="Freeform 26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95" name="Freeform 27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96" name="Freeform 28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97" name="Freeform 29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4398" name="Freeform 30"/>
              <p:cNvSpPr>
                <a:spLocks/>
              </p:cNvSpPr>
              <p:nvPr/>
            </p:nvSpPr>
            <p:spPr bwMode="auto">
              <a:xfrm flipH="1">
                <a:off x="772" y="2484"/>
                <a:ext cx="170" cy="137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99" name="Freeform 31"/>
              <p:cNvSpPr>
                <a:spLocks/>
              </p:cNvSpPr>
              <p:nvPr/>
            </p:nvSpPr>
            <p:spPr bwMode="auto">
              <a:xfrm flipH="1">
                <a:off x="768" y="2477"/>
                <a:ext cx="177" cy="148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00" name="Oval 32"/>
              <p:cNvSpPr>
                <a:spLocks noChangeArrowheads="1"/>
              </p:cNvSpPr>
              <p:nvPr/>
            </p:nvSpPr>
            <p:spPr bwMode="auto">
              <a:xfrm rot="4286940" flipH="1">
                <a:off x="877" y="2568"/>
                <a:ext cx="34" cy="11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14401" name="Oval 33"/>
              <p:cNvSpPr>
                <a:spLocks noChangeArrowheads="1"/>
              </p:cNvSpPr>
              <p:nvPr/>
            </p:nvSpPr>
            <p:spPr bwMode="auto">
              <a:xfrm rot="4286940" flipH="1">
                <a:off x="886" y="2575"/>
                <a:ext cx="20" cy="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14402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887" y="2569"/>
                <a:ext cx="34" cy="1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14403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896" y="2575"/>
                <a:ext cx="20" cy="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14404" name="Oval 36"/>
              <p:cNvSpPr>
                <a:spLocks noChangeArrowheads="1"/>
              </p:cNvSpPr>
              <p:nvPr/>
            </p:nvSpPr>
            <p:spPr bwMode="auto">
              <a:xfrm flipH="1">
                <a:off x="889" y="2617"/>
                <a:ext cx="41" cy="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x-none" altLang="x-none" sz="2400" i="0"/>
              </a:p>
            </p:txBody>
          </p:sp>
        </p:grpSp>
        <p:grpSp>
          <p:nvGrpSpPr>
            <p:cNvPr id="314405" name="Group 37"/>
            <p:cNvGrpSpPr>
              <a:grpSpLocks/>
            </p:cNvGrpSpPr>
            <p:nvPr/>
          </p:nvGrpSpPr>
          <p:grpSpPr bwMode="auto">
            <a:xfrm>
              <a:off x="1872" y="2542"/>
              <a:ext cx="240" cy="626"/>
              <a:chOff x="768" y="2477"/>
              <a:chExt cx="240" cy="626"/>
            </a:xfrm>
          </p:grpSpPr>
          <p:grpSp>
            <p:nvGrpSpPr>
              <p:cNvPr id="314406" name="Group 38"/>
              <p:cNvGrpSpPr>
                <a:grpSpLocks/>
              </p:cNvGrpSpPr>
              <p:nvPr/>
            </p:nvGrpSpPr>
            <p:grpSpPr bwMode="auto">
              <a:xfrm flipH="1">
                <a:off x="810" y="2532"/>
                <a:ext cx="198" cy="571"/>
                <a:chOff x="2308" y="1740"/>
                <a:chExt cx="957" cy="2343"/>
              </a:xfrm>
            </p:grpSpPr>
            <p:sp>
              <p:nvSpPr>
                <p:cNvPr id="314407" name="Freeform 3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08" name="Freeform 4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09" name="Freeform 4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10" name="Freeform 4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11" name="Freeform 4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12" name="Freeform 4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4413" name="Freeform 45"/>
              <p:cNvSpPr>
                <a:spLocks/>
              </p:cNvSpPr>
              <p:nvPr/>
            </p:nvSpPr>
            <p:spPr bwMode="auto">
              <a:xfrm flipH="1">
                <a:off x="772" y="2484"/>
                <a:ext cx="170" cy="137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14" name="Freeform 46"/>
              <p:cNvSpPr>
                <a:spLocks/>
              </p:cNvSpPr>
              <p:nvPr/>
            </p:nvSpPr>
            <p:spPr bwMode="auto">
              <a:xfrm flipH="1">
                <a:off x="768" y="2477"/>
                <a:ext cx="177" cy="148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15" name="Oval 47"/>
              <p:cNvSpPr>
                <a:spLocks noChangeArrowheads="1"/>
              </p:cNvSpPr>
              <p:nvPr/>
            </p:nvSpPr>
            <p:spPr bwMode="auto">
              <a:xfrm rot="4286940" flipH="1">
                <a:off x="877" y="2568"/>
                <a:ext cx="34" cy="11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14416" name="Oval 48"/>
              <p:cNvSpPr>
                <a:spLocks noChangeArrowheads="1"/>
              </p:cNvSpPr>
              <p:nvPr/>
            </p:nvSpPr>
            <p:spPr bwMode="auto">
              <a:xfrm rot="4286940" flipH="1">
                <a:off x="886" y="2575"/>
                <a:ext cx="20" cy="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14417" name="Oval 49"/>
              <p:cNvSpPr>
                <a:spLocks noChangeArrowheads="1"/>
              </p:cNvSpPr>
              <p:nvPr/>
            </p:nvSpPr>
            <p:spPr bwMode="auto">
              <a:xfrm rot="4286940" flipH="1">
                <a:off x="887" y="2569"/>
                <a:ext cx="34" cy="1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14418" name="Oval 50"/>
              <p:cNvSpPr>
                <a:spLocks noChangeArrowheads="1"/>
              </p:cNvSpPr>
              <p:nvPr/>
            </p:nvSpPr>
            <p:spPr bwMode="auto">
              <a:xfrm rot="4286940" flipH="1">
                <a:off x="896" y="2575"/>
                <a:ext cx="20" cy="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14419" name="Oval 51"/>
              <p:cNvSpPr>
                <a:spLocks noChangeArrowheads="1"/>
              </p:cNvSpPr>
              <p:nvPr/>
            </p:nvSpPr>
            <p:spPr bwMode="auto">
              <a:xfrm flipH="1">
                <a:off x="889" y="2617"/>
                <a:ext cx="41" cy="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x-none" altLang="x-none" sz="2400" i="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4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4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4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4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4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4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382" grpId="0" autoUpdateAnimBg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67800" cy="173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5395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Heapify</a:t>
            </a:r>
          </a:p>
        </p:txBody>
      </p:sp>
      <p:pic>
        <p:nvPicPr>
          <p:cNvPr id="315396" name="Picture 4" descr="capture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860800"/>
            <a:ext cx="4141788" cy="2767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5397" name="Freeform 5"/>
          <p:cNvSpPr>
            <a:spLocks/>
          </p:cNvSpPr>
          <p:nvPr/>
        </p:nvSpPr>
        <p:spPr bwMode="auto">
          <a:xfrm>
            <a:off x="0" y="4494213"/>
            <a:ext cx="2667000" cy="2133600"/>
          </a:xfrm>
          <a:custGeom>
            <a:avLst/>
            <a:gdLst>
              <a:gd name="T0" fmla="*/ 1008 w 1680"/>
              <a:gd name="T1" fmla="*/ 0 h 1344"/>
              <a:gd name="T2" fmla="*/ 288 w 1680"/>
              <a:gd name="T3" fmla="*/ 576 h 1344"/>
              <a:gd name="T4" fmla="*/ 0 w 1680"/>
              <a:gd name="T5" fmla="*/ 1344 h 1344"/>
              <a:gd name="T6" fmla="*/ 1680 w 1680"/>
              <a:gd name="T7" fmla="*/ 1344 h 1344"/>
              <a:gd name="T8" fmla="*/ 1584 w 1680"/>
              <a:gd name="T9" fmla="*/ 432 h 1344"/>
              <a:gd name="T10" fmla="*/ 1008 w 1680"/>
              <a:gd name="T11" fmla="*/ 0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80" h="1344">
                <a:moveTo>
                  <a:pt x="1008" y="0"/>
                </a:moveTo>
                <a:lnTo>
                  <a:pt x="288" y="576"/>
                </a:lnTo>
                <a:lnTo>
                  <a:pt x="0" y="1344"/>
                </a:lnTo>
                <a:lnTo>
                  <a:pt x="1680" y="1344"/>
                </a:lnTo>
                <a:lnTo>
                  <a:pt x="1584" y="432"/>
                </a:lnTo>
                <a:lnTo>
                  <a:pt x="1008" y="0"/>
                </a:lnTo>
                <a:close/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398" name="Freeform 6"/>
          <p:cNvSpPr>
            <a:spLocks/>
          </p:cNvSpPr>
          <p:nvPr/>
        </p:nvSpPr>
        <p:spPr bwMode="auto">
          <a:xfrm>
            <a:off x="2667000" y="4341813"/>
            <a:ext cx="1752600" cy="1524000"/>
          </a:xfrm>
          <a:custGeom>
            <a:avLst/>
            <a:gdLst>
              <a:gd name="T0" fmla="*/ 528 w 1104"/>
              <a:gd name="T1" fmla="*/ 0 h 960"/>
              <a:gd name="T2" fmla="*/ 0 w 1104"/>
              <a:gd name="T3" fmla="*/ 960 h 960"/>
              <a:gd name="T4" fmla="*/ 1104 w 1104"/>
              <a:gd name="T5" fmla="*/ 960 h 960"/>
              <a:gd name="T6" fmla="*/ 528 w 1104"/>
              <a:gd name="T7" fmla="*/ 0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4" h="960">
                <a:moveTo>
                  <a:pt x="528" y="0"/>
                </a:moveTo>
                <a:lnTo>
                  <a:pt x="0" y="960"/>
                </a:lnTo>
                <a:lnTo>
                  <a:pt x="1104" y="960"/>
                </a:lnTo>
                <a:lnTo>
                  <a:pt x="528" y="0"/>
                </a:lnTo>
                <a:close/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5399" name="Text Box 7"/>
          <p:cNvSpPr txBox="1">
            <a:spLocks noChangeArrowheads="1"/>
          </p:cNvSpPr>
          <p:nvPr/>
        </p:nvSpPr>
        <p:spPr bwMode="auto">
          <a:xfrm>
            <a:off x="2776538" y="3579813"/>
            <a:ext cx="500062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5600" i="0">
                <a:solidFill>
                  <a:schemeClr val="accent2"/>
                </a:solidFill>
              </a:rPr>
              <a:t>?</a:t>
            </a:r>
          </a:p>
        </p:txBody>
      </p:sp>
      <p:sp>
        <p:nvSpPr>
          <p:cNvPr id="315400" name="Text Box 8"/>
          <p:cNvSpPr txBox="1">
            <a:spLocks noChangeArrowheads="1"/>
          </p:cNvSpPr>
          <p:nvPr/>
        </p:nvSpPr>
        <p:spPr bwMode="auto">
          <a:xfrm>
            <a:off x="5470525" y="2971800"/>
            <a:ext cx="283210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i="0">
                <a:solidFill>
                  <a:schemeClr val="hlink"/>
                </a:solidFill>
              </a:rPr>
              <a:t>Maximum needs </a:t>
            </a:r>
            <a:br>
              <a:rPr lang="en-US" altLang="x-none" sz="3000" i="0">
                <a:solidFill>
                  <a:schemeClr val="hlink"/>
                </a:solidFill>
              </a:rPr>
            </a:br>
            <a:r>
              <a:rPr lang="en-US" altLang="x-none" sz="3000" i="0">
                <a:solidFill>
                  <a:schemeClr val="hlink"/>
                </a:solidFill>
              </a:rPr>
              <a:t>to be at root.</a:t>
            </a:r>
          </a:p>
        </p:txBody>
      </p:sp>
      <p:sp>
        <p:nvSpPr>
          <p:cNvPr id="315401" name="Text Box 9"/>
          <p:cNvSpPr txBox="1">
            <a:spLocks noChangeArrowheads="1"/>
          </p:cNvSpPr>
          <p:nvPr/>
        </p:nvSpPr>
        <p:spPr bwMode="auto">
          <a:xfrm>
            <a:off x="381000" y="2963863"/>
            <a:ext cx="39258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>
                <a:solidFill>
                  <a:schemeClr val="hlink"/>
                </a:solidFill>
              </a:rPr>
              <a:t>Where is the maximum?</a:t>
            </a:r>
          </a:p>
        </p:txBody>
      </p:sp>
      <p:sp>
        <p:nvSpPr>
          <p:cNvPr id="315402" name="Freeform 10"/>
          <p:cNvSpPr>
            <a:spLocks/>
          </p:cNvSpPr>
          <p:nvPr/>
        </p:nvSpPr>
        <p:spPr bwMode="auto">
          <a:xfrm>
            <a:off x="1039813" y="3657600"/>
            <a:ext cx="3143250" cy="1528763"/>
          </a:xfrm>
          <a:custGeom>
            <a:avLst/>
            <a:gdLst>
              <a:gd name="T0" fmla="*/ 881 w 1980"/>
              <a:gd name="T1" fmla="*/ 0 h 963"/>
              <a:gd name="T2" fmla="*/ 0 w 1980"/>
              <a:gd name="T3" fmla="*/ 963 h 963"/>
              <a:gd name="T4" fmla="*/ 1980 w 1980"/>
              <a:gd name="T5" fmla="*/ 900 h 963"/>
              <a:gd name="T6" fmla="*/ 881 w 1980"/>
              <a:gd name="T7" fmla="*/ 0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80" h="963">
                <a:moveTo>
                  <a:pt x="881" y="0"/>
                </a:moveTo>
                <a:lnTo>
                  <a:pt x="0" y="963"/>
                </a:lnTo>
                <a:lnTo>
                  <a:pt x="1980" y="900"/>
                </a:lnTo>
                <a:lnTo>
                  <a:pt x="881" y="0"/>
                </a:lnTo>
                <a:close/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5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5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5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5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5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5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5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5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5400" grpId="0" autoUpdateAnimBg="0"/>
      <p:bldP spid="315401" grpId="0" autoUpdateAnimBg="0"/>
      <p:bldP spid="315402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418" name="Picture 2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67800" cy="173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6419" name="Picture 3" descr="capture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860800"/>
            <a:ext cx="4141788" cy="2767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6420" name="Text Box 4"/>
          <p:cNvSpPr txBox="1">
            <a:spLocks noChangeArrowheads="1"/>
          </p:cNvSpPr>
          <p:nvPr/>
        </p:nvSpPr>
        <p:spPr bwMode="auto">
          <a:xfrm>
            <a:off x="381000" y="2963863"/>
            <a:ext cx="318293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>
                <a:solidFill>
                  <a:schemeClr val="hlink"/>
                </a:solidFill>
              </a:rPr>
              <a:t>Find the maximum.</a:t>
            </a:r>
          </a:p>
        </p:txBody>
      </p:sp>
      <p:sp>
        <p:nvSpPr>
          <p:cNvPr id="316421" name="Freeform 5"/>
          <p:cNvSpPr>
            <a:spLocks/>
          </p:cNvSpPr>
          <p:nvPr/>
        </p:nvSpPr>
        <p:spPr bwMode="auto">
          <a:xfrm>
            <a:off x="1039813" y="3657600"/>
            <a:ext cx="3143250" cy="1528763"/>
          </a:xfrm>
          <a:custGeom>
            <a:avLst/>
            <a:gdLst>
              <a:gd name="T0" fmla="*/ 881 w 1980"/>
              <a:gd name="T1" fmla="*/ 0 h 963"/>
              <a:gd name="T2" fmla="*/ 0 w 1980"/>
              <a:gd name="T3" fmla="*/ 963 h 963"/>
              <a:gd name="T4" fmla="*/ 1980 w 1980"/>
              <a:gd name="T5" fmla="*/ 900 h 963"/>
              <a:gd name="T6" fmla="*/ 881 w 1980"/>
              <a:gd name="T7" fmla="*/ 0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80" h="963">
                <a:moveTo>
                  <a:pt x="881" y="0"/>
                </a:moveTo>
                <a:lnTo>
                  <a:pt x="0" y="963"/>
                </a:lnTo>
                <a:lnTo>
                  <a:pt x="1980" y="900"/>
                </a:lnTo>
                <a:lnTo>
                  <a:pt x="881" y="0"/>
                </a:lnTo>
                <a:close/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6422" name="Group 6"/>
          <p:cNvGrpSpPr>
            <a:grpSpLocks/>
          </p:cNvGrpSpPr>
          <p:nvPr/>
        </p:nvGrpSpPr>
        <p:grpSpPr bwMode="auto">
          <a:xfrm>
            <a:off x="1828800" y="2971800"/>
            <a:ext cx="6997700" cy="3630613"/>
            <a:chOff x="1152" y="1872"/>
            <a:chExt cx="4408" cy="2287"/>
          </a:xfrm>
        </p:grpSpPr>
        <p:sp>
          <p:nvSpPr>
            <p:cNvPr id="316423" name="Text Box 7"/>
            <p:cNvSpPr txBox="1">
              <a:spLocks noChangeArrowheads="1"/>
            </p:cNvSpPr>
            <p:nvPr/>
          </p:nvSpPr>
          <p:spPr bwMode="auto">
            <a:xfrm>
              <a:off x="3618" y="1872"/>
              <a:ext cx="1445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x-none" sz="3000" i="0">
                  <a:solidFill>
                    <a:schemeClr val="hlink"/>
                  </a:solidFill>
                </a:rPr>
                <a:t>Put it in place</a:t>
              </a:r>
            </a:p>
          </p:txBody>
        </p:sp>
        <p:pic>
          <p:nvPicPr>
            <p:cNvPr id="316424" name="Picture 8" descr="capture1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5" y="2424"/>
              <a:ext cx="2495" cy="17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6425" name="Freeform 9"/>
            <p:cNvSpPr>
              <a:spLocks/>
            </p:cNvSpPr>
            <p:nvPr/>
          </p:nvSpPr>
          <p:spPr bwMode="auto">
            <a:xfrm>
              <a:off x="1152" y="2832"/>
              <a:ext cx="435" cy="336"/>
            </a:xfrm>
            <a:custGeom>
              <a:avLst/>
              <a:gdLst>
                <a:gd name="T0" fmla="*/ 0 w 435"/>
                <a:gd name="T1" fmla="*/ 336 h 336"/>
                <a:gd name="T2" fmla="*/ 363 w 435"/>
                <a:gd name="T3" fmla="*/ 277 h 336"/>
                <a:gd name="T4" fmla="*/ 432 w 435"/>
                <a:gd name="T5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5" h="336">
                  <a:moveTo>
                    <a:pt x="0" y="336"/>
                  </a:moveTo>
                  <a:cubicBezTo>
                    <a:pt x="60" y="326"/>
                    <a:pt x="291" y="333"/>
                    <a:pt x="363" y="277"/>
                  </a:cubicBezTo>
                  <a:cubicBezTo>
                    <a:pt x="435" y="221"/>
                    <a:pt x="418" y="58"/>
                    <a:pt x="432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6426" name="Group 10"/>
          <p:cNvGrpSpPr>
            <a:grpSpLocks/>
          </p:cNvGrpSpPr>
          <p:nvPr/>
        </p:nvGrpSpPr>
        <p:grpSpPr bwMode="auto">
          <a:xfrm>
            <a:off x="4648200" y="4235450"/>
            <a:ext cx="2590800" cy="2241550"/>
            <a:chOff x="2928" y="2668"/>
            <a:chExt cx="1632" cy="1412"/>
          </a:xfrm>
        </p:grpSpPr>
        <p:sp>
          <p:nvSpPr>
            <p:cNvPr id="316427" name="Freeform 11"/>
            <p:cNvSpPr>
              <a:spLocks/>
            </p:cNvSpPr>
            <p:nvPr/>
          </p:nvSpPr>
          <p:spPr bwMode="auto">
            <a:xfrm>
              <a:off x="2928" y="3120"/>
              <a:ext cx="1104" cy="960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6428" name="Freeform 12"/>
            <p:cNvSpPr>
              <a:spLocks/>
            </p:cNvSpPr>
            <p:nvPr/>
          </p:nvSpPr>
          <p:spPr bwMode="auto">
            <a:xfrm>
              <a:off x="3984" y="3168"/>
              <a:ext cx="576" cy="528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6429" name="Text Box 13"/>
            <p:cNvSpPr txBox="1">
              <a:spLocks noChangeArrowheads="1"/>
            </p:cNvSpPr>
            <p:nvPr/>
          </p:nvSpPr>
          <p:spPr bwMode="auto">
            <a:xfrm>
              <a:off x="3909" y="2668"/>
              <a:ext cx="315" cy="5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5600" i="0">
                  <a:solidFill>
                    <a:schemeClr val="accent2"/>
                  </a:solidFill>
                </a:rPr>
                <a:t>?</a:t>
              </a:r>
            </a:p>
          </p:txBody>
        </p:sp>
      </p:grpSp>
      <p:sp>
        <p:nvSpPr>
          <p:cNvPr id="316430" name="Text Box 14"/>
          <p:cNvSpPr txBox="1">
            <a:spLocks noChangeArrowheads="1"/>
          </p:cNvSpPr>
          <p:nvPr/>
        </p:nvSpPr>
        <p:spPr bwMode="auto">
          <a:xfrm>
            <a:off x="7061200" y="6019800"/>
            <a:ext cx="124460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>
                <a:solidFill>
                  <a:schemeClr val="hlink"/>
                </a:solidFill>
              </a:rPr>
              <a:t>Repeat</a:t>
            </a:r>
          </a:p>
        </p:txBody>
      </p:sp>
      <p:sp>
        <p:nvSpPr>
          <p:cNvPr id="316431" name="Rectangle 15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Heapify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6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6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6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6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6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6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6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6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430" grpId="0" autoUpdateAnimBg="0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42" name="Picture 2" descr="heapif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200400"/>
            <a:ext cx="9067800" cy="1812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7443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67800" cy="173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7444" name="Freeform 4"/>
          <p:cNvSpPr>
            <a:spLocks/>
          </p:cNvSpPr>
          <p:nvPr/>
        </p:nvSpPr>
        <p:spPr bwMode="auto">
          <a:xfrm>
            <a:off x="1143000" y="3657600"/>
            <a:ext cx="381000" cy="381000"/>
          </a:xfrm>
          <a:custGeom>
            <a:avLst/>
            <a:gdLst>
              <a:gd name="T0" fmla="*/ 0 w 240"/>
              <a:gd name="T1" fmla="*/ 240 h 240"/>
              <a:gd name="T2" fmla="*/ 192 w 240"/>
              <a:gd name="T3" fmla="*/ 144 h 240"/>
              <a:gd name="T4" fmla="*/ 240 w 240"/>
              <a:gd name="T5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240">
                <a:moveTo>
                  <a:pt x="0" y="240"/>
                </a:moveTo>
                <a:cubicBezTo>
                  <a:pt x="76" y="212"/>
                  <a:pt x="152" y="184"/>
                  <a:pt x="192" y="144"/>
                </a:cubicBezTo>
                <a:cubicBezTo>
                  <a:pt x="232" y="104"/>
                  <a:pt x="236" y="52"/>
                  <a:pt x="240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445" name="Freeform 5"/>
          <p:cNvSpPr>
            <a:spLocks/>
          </p:cNvSpPr>
          <p:nvPr/>
        </p:nvSpPr>
        <p:spPr bwMode="auto">
          <a:xfrm>
            <a:off x="3886200" y="4038600"/>
            <a:ext cx="381000" cy="381000"/>
          </a:xfrm>
          <a:custGeom>
            <a:avLst/>
            <a:gdLst>
              <a:gd name="T0" fmla="*/ 0 w 240"/>
              <a:gd name="T1" fmla="*/ 240 h 240"/>
              <a:gd name="T2" fmla="*/ 192 w 240"/>
              <a:gd name="T3" fmla="*/ 144 h 240"/>
              <a:gd name="T4" fmla="*/ 240 w 240"/>
              <a:gd name="T5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240">
                <a:moveTo>
                  <a:pt x="0" y="240"/>
                </a:moveTo>
                <a:cubicBezTo>
                  <a:pt x="76" y="212"/>
                  <a:pt x="152" y="184"/>
                  <a:pt x="192" y="144"/>
                </a:cubicBezTo>
                <a:cubicBezTo>
                  <a:pt x="232" y="104"/>
                  <a:pt x="236" y="52"/>
                  <a:pt x="240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446" name="Freeform 6"/>
          <p:cNvSpPr>
            <a:spLocks/>
          </p:cNvSpPr>
          <p:nvPr/>
        </p:nvSpPr>
        <p:spPr bwMode="auto">
          <a:xfrm>
            <a:off x="6477000" y="3962400"/>
            <a:ext cx="990600" cy="990600"/>
          </a:xfrm>
          <a:custGeom>
            <a:avLst/>
            <a:gdLst>
              <a:gd name="T0" fmla="*/ 528 w 1104"/>
              <a:gd name="T1" fmla="*/ 0 h 960"/>
              <a:gd name="T2" fmla="*/ 0 w 1104"/>
              <a:gd name="T3" fmla="*/ 960 h 960"/>
              <a:gd name="T4" fmla="*/ 1104 w 1104"/>
              <a:gd name="T5" fmla="*/ 960 h 960"/>
              <a:gd name="T6" fmla="*/ 528 w 1104"/>
              <a:gd name="T7" fmla="*/ 0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4" h="960">
                <a:moveTo>
                  <a:pt x="528" y="0"/>
                </a:moveTo>
                <a:lnTo>
                  <a:pt x="0" y="960"/>
                </a:lnTo>
                <a:lnTo>
                  <a:pt x="1104" y="960"/>
                </a:lnTo>
                <a:lnTo>
                  <a:pt x="528" y="0"/>
                </a:lnTo>
                <a:close/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447" name="Freeform 7"/>
          <p:cNvSpPr>
            <a:spLocks/>
          </p:cNvSpPr>
          <p:nvPr/>
        </p:nvSpPr>
        <p:spPr bwMode="auto">
          <a:xfrm>
            <a:off x="3352800" y="3505200"/>
            <a:ext cx="1600200" cy="1066800"/>
          </a:xfrm>
          <a:custGeom>
            <a:avLst/>
            <a:gdLst>
              <a:gd name="T0" fmla="*/ 528 w 1104"/>
              <a:gd name="T1" fmla="*/ 0 h 960"/>
              <a:gd name="T2" fmla="*/ 0 w 1104"/>
              <a:gd name="T3" fmla="*/ 960 h 960"/>
              <a:gd name="T4" fmla="*/ 1104 w 1104"/>
              <a:gd name="T5" fmla="*/ 960 h 960"/>
              <a:gd name="T6" fmla="*/ 528 w 1104"/>
              <a:gd name="T7" fmla="*/ 0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4" h="960">
                <a:moveTo>
                  <a:pt x="528" y="0"/>
                </a:moveTo>
                <a:lnTo>
                  <a:pt x="0" y="960"/>
                </a:lnTo>
                <a:lnTo>
                  <a:pt x="1104" y="960"/>
                </a:lnTo>
                <a:lnTo>
                  <a:pt x="528" y="0"/>
                </a:lnTo>
                <a:close/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448" name="Freeform 8"/>
          <p:cNvSpPr>
            <a:spLocks/>
          </p:cNvSpPr>
          <p:nvPr/>
        </p:nvSpPr>
        <p:spPr bwMode="auto">
          <a:xfrm>
            <a:off x="533400" y="3124200"/>
            <a:ext cx="2133600" cy="990600"/>
          </a:xfrm>
          <a:custGeom>
            <a:avLst/>
            <a:gdLst>
              <a:gd name="T0" fmla="*/ 528 w 1104"/>
              <a:gd name="T1" fmla="*/ 0 h 960"/>
              <a:gd name="T2" fmla="*/ 0 w 1104"/>
              <a:gd name="T3" fmla="*/ 960 h 960"/>
              <a:gd name="T4" fmla="*/ 1104 w 1104"/>
              <a:gd name="T5" fmla="*/ 960 h 960"/>
              <a:gd name="T6" fmla="*/ 528 w 1104"/>
              <a:gd name="T7" fmla="*/ 0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4" h="960">
                <a:moveTo>
                  <a:pt x="528" y="0"/>
                </a:moveTo>
                <a:lnTo>
                  <a:pt x="0" y="960"/>
                </a:lnTo>
                <a:lnTo>
                  <a:pt x="1104" y="960"/>
                </a:lnTo>
                <a:lnTo>
                  <a:pt x="528" y="0"/>
                </a:lnTo>
                <a:close/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449" name="Group 9"/>
          <p:cNvGrpSpPr>
            <a:grpSpLocks/>
          </p:cNvGrpSpPr>
          <p:nvPr/>
        </p:nvGrpSpPr>
        <p:grpSpPr bwMode="auto">
          <a:xfrm>
            <a:off x="6248400" y="2819400"/>
            <a:ext cx="3505200" cy="2133600"/>
            <a:chOff x="3936" y="1776"/>
            <a:chExt cx="2208" cy="1344"/>
          </a:xfrm>
        </p:grpSpPr>
        <p:sp>
          <p:nvSpPr>
            <p:cNvPr id="317450" name="Text Box 10"/>
            <p:cNvSpPr txBox="1">
              <a:spLocks noChangeArrowheads="1"/>
            </p:cNvSpPr>
            <p:nvPr/>
          </p:nvSpPr>
          <p:spPr bwMode="auto">
            <a:xfrm>
              <a:off x="4740" y="2774"/>
              <a:ext cx="6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>
                  <a:solidFill>
                    <a:schemeClr val="hlink"/>
                  </a:solidFill>
                </a:rPr>
                <a:t>Heap</a:t>
              </a:r>
            </a:p>
          </p:txBody>
        </p:sp>
        <p:sp>
          <p:nvSpPr>
            <p:cNvPr id="317451" name="Freeform 11"/>
            <p:cNvSpPr>
              <a:spLocks/>
            </p:cNvSpPr>
            <p:nvPr/>
          </p:nvSpPr>
          <p:spPr bwMode="auto">
            <a:xfrm>
              <a:off x="3936" y="1776"/>
              <a:ext cx="2208" cy="1296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17452" name="Group 12"/>
          <p:cNvGrpSpPr>
            <a:grpSpLocks/>
          </p:cNvGrpSpPr>
          <p:nvPr/>
        </p:nvGrpSpPr>
        <p:grpSpPr bwMode="auto">
          <a:xfrm>
            <a:off x="1752600" y="5657850"/>
            <a:ext cx="6904038" cy="1093788"/>
            <a:chOff x="1104" y="3564"/>
            <a:chExt cx="4349" cy="689"/>
          </a:xfrm>
        </p:grpSpPr>
        <p:pic>
          <p:nvPicPr>
            <p:cNvPr id="317453" name="Picture 13" descr="capture1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4" y="3936"/>
              <a:ext cx="3982" cy="31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7454" name="Picture 14" descr="capture1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4" y="3564"/>
              <a:ext cx="4349" cy="3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17455" name="Text Box 15"/>
          <p:cNvSpPr txBox="1">
            <a:spLocks noChangeArrowheads="1"/>
          </p:cNvSpPr>
          <p:nvPr/>
        </p:nvSpPr>
        <p:spPr bwMode="auto">
          <a:xfrm>
            <a:off x="136525" y="5148263"/>
            <a:ext cx="2505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/>
              <a:t>Running Time:</a:t>
            </a:r>
          </a:p>
        </p:txBody>
      </p:sp>
      <p:sp>
        <p:nvSpPr>
          <p:cNvPr id="317456" name="Rectangle 16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Heapify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7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7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7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7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7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7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7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7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7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7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17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7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7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17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17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444" grpId="0" animBg="1"/>
      <p:bldP spid="317445" grpId="0" animBg="1"/>
      <p:bldP spid="317446" grpId="0" animBg="1"/>
      <p:bldP spid="317447" grpId="0" animBg="1"/>
      <p:bldP spid="317448" grpId="0" animBg="1"/>
      <p:bldP spid="317455" grpId="0" autoUpdateAnimBg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466" name="Picture 2" descr="heapif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319713"/>
            <a:ext cx="6934200" cy="1385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8467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3813" y="53975"/>
            <a:ext cx="6783387" cy="5203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490" name="Picture 2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388" y="228600"/>
            <a:ext cx="8275637" cy="4514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9491" name="Picture 3" descr="heapif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319713"/>
            <a:ext cx="6934200" cy="1385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514" name="Group 2"/>
          <p:cNvGrpSpPr>
            <a:grpSpLocks/>
          </p:cNvGrpSpPr>
          <p:nvPr/>
        </p:nvGrpSpPr>
        <p:grpSpPr bwMode="auto">
          <a:xfrm>
            <a:off x="457200" y="762000"/>
            <a:ext cx="8077200" cy="3124200"/>
            <a:chOff x="288" y="96"/>
            <a:chExt cx="5088" cy="1968"/>
          </a:xfrm>
        </p:grpSpPr>
        <p:pic>
          <p:nvPicPr>
            <p:cNvPr id="320515" name="Picture 3" descr="capture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96"/>
              <a:ext cx="4889" cy="18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 useBgFill="1">
          <p:nvSpPr>
            <p:cNvPr id="320516" name="Rectangle 4"/>
            <p:cNvSpPr>
              <a:spLocks noChangeArrowheads="1"/>
            </p:cNvSpPr>
            <p:nvPr/>
          </p:nvSpPr>
          <p:spPr bwMode="auto">
            <a:xfrm>
              <a:off x="288" y="1008"/>
              <a:ext cx="5088" cy="1056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0517" name="Rectangle 5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Make Heap</a:t>
            </a:r>
          </a:p>
        </p:txBody>
      </p:sp>
      <p:pic>
        <p:nvPicPr>
          <p:cNvPr id="320518" name="Picture 6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935413"/>
            <a:ext cx="4310063" cy="2801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0519" name="Group 7"/>
          <p:cNvGrpSpPr>
            <a:grpSpLocks/>
          </p:cNvGrpSpPr>
          <p:nvPr/>
        </p:nvGrpSpPr>
        <p:grpSpPr bwMode="auto">
          <a:xfrm>
            <a:off x="1828800" y="3276600"/>
            <a:ext cx="457200" cy="914400"/>
            <a:chOff x="2448" y="1997"/>
            <a:chExt cx="288" cy="576"/>
          </a:xfrm>
        </p:grpSpPr>
        <p:sp>
          <p:nvSpPr>
            <p:cNvPr id="320520" name="Freeform 8"/>
            <p:cNvSpPr>
              <a:spLocks/>
            </p:cNvSpPr>
            <p:nvPr/>
          </p:nvSpPr>
          <p:spPr bwMode="auto">
            <a:xfrm>
              <a:off x="2499" y="1997"/>
              <a:ext cx="144" cy="120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1" name="Freeform 9"/>
            <p:cNvSpPr>
              <a:spLocks/>
            </p:cNvSpPr>
            <p:nvPr/>
          </p:nvSpPr>
          <p:spPr bwMode="auto">
            <a:xfrm>
              <a:off x="2448" y="2131"/>
              <a:ext cx="115" cy="161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2" name="Freeform 10"/>
            <p:cNvSpPr>
              <a:spLocks/>
            </p:cNvSpPr>
            <p:nvPr/>
          </p:nvSpPr>
          <p:spPr bwMode="auto">
            <a:xfrm>
              <a:off x="2545" y="2131"/>
              <a:ext cx="108" cy="199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3" name="Freeform 11"/>
            <p:cNvSpPr>
              <a:spLocks/>
            </p:cNvSpPr>
            <p:nvPr/>
          </p:nvSpPr>
          <p:spPr bwMode="auto">
            <a:xfrm>
              <a:off x="2509" y="2285"/>
              <a:ext cx="83" cy="28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4" name="Freeform 12"/>
            <p:cNvSpPr>
              <a:spLocks/>
            </p:cNvSpPr>
            <p:nvPr/>
          </p:nvSpPr>
          <p:spPr bwMode="auto">
            <a:xfrm>
              <a:off x="2599" y="2285"/>
              <a:ext cx="134" cy="243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25" name="Freeform 13"/>
            <p:cNvSpPr>
              <a:spLocks/>
            </p:cNvSpPr>
            <p:nvPr/>
          </p:nvSpPr>
          <p:spPr bwMode="auto">
            <a:xfrm rot="10800000" flipV="1">
              <a:off x="2621" y="2135"/>
              <a:ext cx="115" cy="161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0526" name="Text Box 14"/>
          <p:cNvSpPr txBox="1">
            <a:spLocks noChangeArrowheads="1"/>
          </p:cNvSpPr>
          <p:nvPr/>
        </p:nvSpPr>
        <p:spPr bwMode="auto">
          <a:xfrm>
            <a:off x="1752600" y="2362200"/>
            <a:ext cx="36941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Get help from friends</a:t>
            </a:r>
          </a:p>
        </p:txBody>
      </p:sp>
      <p:grpSp>
        <p:nvGrpSpPr>
          <p:cNvPr id="320527" name="Group 15"/>
          <p:cNvGrpSpPr>
            <a:grpSpLocks/>
          </p:cNvGrpSpPr>
          <p:nvPr/>
        </p:nvGrpSpPr>
        <p:grpSpPr bwMode="auto">
          <a:xfrm>
            <a:off x="76200" y="3932238"/>
            <a:ext cx="4419600" cy="2743200"/>
            <a:chOff x="48" y="2477"/>
            <a:chExt cx="2784" cy="1728"/>
          </a:xfrm>
        </p:grpSpPr>
        <p:sp>
          <p:nvSpPr>
            <p:cNvPr id="320528" name="Freeform 16"/>
            <p:cNvSpPr>
              <a:spLocks/>
            </p:cNvSpPr>
            <p:nvPr/>
          </p:nvSpPr>
          <p:spPr bwMode="auto">
            <a:xfrm>
              <a:off x="48" y="2861"/>
              <a:ext cx="1680" cy="1344"/>
            </a:xfrm>
            <a:custGeom>
              <a:avLst/>
              <a:gdLst>
                <a:gd name="T0" fmla="*/ 1008 w 1680"/>
                <a:gd name="T1" fmla="*/ 0 h 1344"/>
                <a:gd name="T2" fmla="*/ 288 w 1680"/>
                <a:gd name="T3" fmla="*/ 576 h 1344"/>
                <a:gd name="T4" fmla="*/ 0 w 1680"/>
                <a:gd name="T5" fmla="*/ 1344 h 1344"/>
                <a:gd name="T6" fmla="*/ 1680 w 1680"/>
                <a:gd name="T7" fmla="*/ 1344 h 1344"/>
                <a:gd name="T8" fmla="*/ 1584 w 1680"/>
                <a:gd name="T9" fmla="*/ 432 h 1344"/>
                <a:gd name="T10" fmla="*/ 1008 w 1680"/>
                <a:gd name="T11" fmla="*/ 0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0" h="1344">
                  <a:moveTo>
                    <a:pt x="1008" y="0"/>
                  </a:moveTo>
                  <a:lnTo>
                    <a:pt x="288" y="576"/>
                  </a:lnTo>
                  <a:lnTo>
                    <a:pt x="0" y="1344"/>
                  </a:lnTo>
                  <a:lnTo>
                    <a:pt x="1680" y="1344"/>
                  </a:lnTo>
                  <a:lnTo>
                    <a:pt x="1584" y="432"/>
                  </a:lnTo>
                  <a:lnTo>
                    <a:pt x="100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0529" name="Freeform 17"/>
            <p:cNvSpPr>
              <a:spLocks/>
            </p:cNvSpPr>
            <p:nvPr/>
          </p:nvSpPr>
          <p:spPr bwMode="auto">
            <a:xfrm>
              <a:off x="1728" y="2784"/>
              <a:ext cx="1104" cy="960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20530" name="Group 18"/>
            <p:cNvGrpSpPr>
              <a:grpSpLocks/>
            </p:cNvGrpSpPr>
            <p:nvPr/>
          </p:nvGrpSpPr>
          <p:grpSpPr bwMode="auto">
            <a:xfrm>
              <a:off x="768" y="2477"/>
              <a:ext cx="240" cy="626"/>
              <a:chOff x="768" y="2477"/>
              <a:chExt cx="240" cy="626"/>
            </a:xfrm>
          </p:grpSpPr>
          <p:grpSp>
            <p:nvGrpSpPr>
              <p:cNvPr id="320531" name="Group 19"/>
              <p:cNvGrpSpPr>
                <a:grpSpLocks/>
              </p:cNvGrpSpPr>
              <p:nvPr/>
            </p:nvGrpSpPr>
            <p:grpSpPr bwMode="auto">
              <a:xfrm flipH="1">
                <a:off x="810" y="2532"/>
                <a:ext cx="198" cy="571"/>
                <a:chOff x="2308" y="1740"/>
                <a:chExt cx="957" cy="2343"/>
              </a:xfrm>
            </p:grpSpPr>
            <p:sp>
              <p:nvSpPr>
                <p:cNvPr id="320532" name="Freeform 20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3" name="Freeform 21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4" name="Freeform 22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5" name="Freeform 23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6" name="Freeform 24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7" name="Freeform 25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20538" name="Freeform 26"/>
              <p:cNvSpPr>
                <a:spLocks/>
              </p:cNvSpPr>
              <p:nvPr/>
            </p:nvSpPr>
            <p:spPr bwMode="auto">
              <a:xfrm flipH="1">
                <a:off x="772" y="2484"/>
                <a:ext cx="170" cy="137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39" name="Freeform 27"/>
              <p:cNvSpPr>
                <a:spLocks/>
              </p:cNvSpPr>
              <p:nvPr/>
            </p:nvSpPr>
            <p:spPr bwMode="auto">
              <a:xfrm flipH="1">
                <a:off x="768" y="2477"/>
                <a:ext cx="177" cy="148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40" name="Oval 28"/>
              <p:cNvSpPr>
                <a:spLocks noChangeArrowheads="1"/>
              </p:cNvSpPr>
              <p:nvPr/>
            </p:nvSpPr>
            <p:spPr bwMode="auto">
              <a:xfrm rot="4286940" flipH="1">
                <a:off x="877" y="2568"/>
                <a:ext cx="34" cy="11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0541" name="Oval 29"/>
              <p:cNvSpPr>
                <a:spLocks noChangeArrowheads="1"/>
              </p:cNvSpPr>
              <p:nvPr/>
            </p:nvSpPr>
            <p:spPr bwMode="auto">
              <a:xfrm rot="4286940" flipH="1">
                <a:off x="886" y="2575"/>
                <a:ext cx="20" cy="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0542" name="Oval 30"/>
              <p:cNvSpPr>
                <a:spLocks noChangeArrowheads="1"/>
              </p:cNvSpPr>
              <p:nvPr/>
            </p:nvSpPr>
            <p:spPr bwMode="auto">
              <a:xfrm rot="4286940" flipH="1">
                <a:off x="887" y="2569"/>
                <a:ext cx="34" cy="1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0543" name="Oval 31"/>
              <p:cNvSpPr>
                <a:spLocks noChangeArrowheads="1"/>
              </p:cNvSpPr>
              <p:nvPr/>
            </p:nvSpPr>
            <p:spPr bwMode="auto">
              <a:xfrm rot="4286940" flipH="1">
                <a:off x="896" y="2575"/>
                <a:ext cx="20" cy="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0544" name="Oval 32"/>
              <p:cNvSpPr>
                <a:spLocks noChangeArrowheads="1"/>
              </p:cNvSpPr>
              <p:nvPr/>
            </p:nvSpPr>
            <p:spPr bwMode="auto">
              <a:xfrm flipH="1">
                <a:off x="889" y="2617"/>
                <a:ext cx="41" cy="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x-none" altLang="x-none" sz="2400" i="0">
                  <a:latin typeface="Arial Rounded MT Bold" charset="0"/>
                </a:endParaRPr>
              </a:p>
            </p:txBody>
          </p:sp>
        </p:grpSp>
        <p:grpSp>
          <p:nvGrpSpPr>
            <p:cNvPr id="320545" name="Group 33"/>
            <p:cNvGrpSpPr>
              <a:grpSpLocks/>
            </p:cNvGrpSpPr>
            <p:nvPr/>
          </p:nvGrpSpPr>
          <p:grpSpPr bwMode="auto">
            <a:xfrm>
              <a:off x="1872" y="2542"/>
              <a:ext cx="240" cy="626"/>
              <a:chOff x="768" y="2477"/>
              <a:chExt cx="240" cy="626"/>
            </a:xfrm>
          </p:grpSpPr>
          <p:grpSp>
            <p:nvGrpSpPr>
              <p:cNvPr id="320546" name="Group 34"/>
              <p:cNvGrpSpPr>
                <a:grpSpLocks/>
              </p:cNvGrpSpPr>
              <p:nvPr/>
            </p:nvGrpSpPr>
            <p:grpSpPr bwMode="auto">
              <a:xfrm flipH="1">
                <a:off x="810" y="2532"/>
                <a:ext cx="198" cy="571"/>
                <a:chOff x="2308" y="1740"/>
                <a:chExt cx="957" cy="2343"/>
              </a:xfrm>
            </p:grpSpPr>
            <p:sp>
              <p:nvSpPr>
                <p:cNvPr id="320547" name="Freeform 3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8" name="Freeform 3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9" name="Freeform 3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0" name="Freeform 3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1" name="Freeform 3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2" name="Freeform 4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20553" name="Freeform 41"/>
              <p:cNvSpPr>
                <a:spLocks/>
              </p:cNvSpPr>
              <p:nvPr/>
            </p:nvSpPr>
            <p:spPr bwMode="auto">
              <a:xfrm flipH="1">
                <a:off x="772" y="2484"/>
                <a:ext cx="170" cy="137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54" name="Freeform 42"/>
              <p:cNvSpPr>
                <a:spLocks/>
              </p:cNvSpPr>
              <p:nvPr/>
            </p:nvSpPr>
            <p:spPr bwMode="auto">
              <a:xfrm flipH="1">
                <a:off x="768" y="2477"/>
                <a:ext cx="177" cy="148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55" name="Oval 43"/>
              <p:cNvSpPr>
                <a:spLocks noChangeArrowheads="1"/>
              </p:cNvSpPr>
              <p:nvPr/>
            </p:nvSpPr>
            <p:spPr bwMode="auto">
              <a:xfrm rot="4286940" flipH="1">
                <a:off x="877" y="2568"/>
                <a:ext cx="34" cy="11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0556" name="Oval 44"/>
              <p:cNvSpPr>
                <a:spLocks noChangeArrowheads="1"/>
              </p:cNvSpPr>
              <p:nvPr/>
            </p:nvSpPr>
            <p:spPr bwMode="auto">
              <a:xfrm rot="4286940" flipH="1">
                <a:off x="886" y="2575"/>
                <a:ext cx="20" cy="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0557" name="Oval 45"/>
              <p:cNvSpPr>
                <a:spLocks noChangeArrowheads="1"/>
              </p:cNvSpPr>
              <p:nvPr/>
            </p:nvSpPr>
            <p:spPr bwMode="auto">
              <a:xfrm rot="4286940" flipH="1">
                <a:off x="887" y="2569"/>
                <a:ext cx="34" cy="1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0558" name="Oval 46"/>
              <p:cNvSpPr>
                <a:spLocks noChangeArrowheads="1"/>
              </p:cNvSpPr>
              <p:nvPr/>
            </p:nvSpPr>
            <p:spPr bwMode="auto">
              <a:xfrm rot="4286940" flipH="1">
                <a:off x="896" y="2575"/>
                <a:ext cx="20" cy="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20559" name="Oval 47"/>
              <p:cNvSpPr>
                <a:spLocks noChangeArrowheads="1"/>
              </p:cNvSpPr>
              <p:nvPr/>
            </p:nvSpPr>
            <p:spPr bwMode="auto">
              <a:xfrm flipH="1">
                <a:off x="889" y="2617"/>
                <a:ext cx="41" cy="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x-none" altLang="x-none" sz="2400" i="0">
                  <a:latin typeface="Arial Rounded MT Bold" charset="0"/>
                </a:endParaRPr>
              </a:p>
            </p:txBody>
          </p:sp>
        </p:grpSp>
      </p:grpSp>
      <p:sp>
        <p:nvSpPr>
          <p:cNvPr id="320560" name="Text Box 48"/>
          <p:cNvSpPr txBox="1">
            <a:spLocks noChangeArrowheads="1"/>
          </p:cNvSpPr>
          <p:nvPr/>
        </p:nvSpPr>
        <p:spPr bwMode="auto">
          <a:xfrm>
            <a:off x="5089525" y="4724400"/>
            <a:ext cx="37242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/>
              <a:t>T</a:t>
            </a:r>
            <a:r>
              <a:rPr lang="en-US" altLang="x-none" sz="3000" i="0"/>
              <a:t>(</a:t>
            </a:r>
            <a:r>
              <a:rPr lang="en-US" altLang="x-none" sz="3000"/>
              <a:t>n</a:t>
            </a:r>
            <a:r>
              <a:rPr lang="en-US" altLang="x-none" sz="3000" i="0"/>
              <a:t>) = 2</a:t>
            </a:r>
            <a:r>
              <a:rPr lang="en-US" altLang="x-none" sz="3000"/>
              <a:t>T</a:t>
            </a:r>
            <a:r>
              <a:rPr lang="en-US" altLang="x-none" sz="3000" i="0"/>
              <a:t>(</a:t>
            </a:r>
            <a:r>
              <a:rPr lang="en-US" altLang="x-none" sz="3000"/>
              <a:t>n</a:t>
            </a:r>
            <a:r>
              <a:rPr lang="en-US" altLang="x-none" sz="3000" i="0"/>
              <a:t>/2) + log(</a:t>
            </a:r>
            <a:r>
              <a:rPr lang="en-US" altLang="x-none" sz="3000"/>
              <a:t>n</a:t>
            </a:r>
            <a:r>
              <a:rPr lang="en-US" altLang="x-none" sz="3000" i="0"/>
              <a:t>)</a:t>
            </a:r>
          </a:p>
        </p:txBody>
      </p:sp>
      <p:sp>
        <p:nvSpPr>
          <p:cNvPr id="320561" name="Text Box 49"/>
          <p:cNvSpPr txBox="1">
            <a:spLocks noChangeArrowheads="1"/>
          </p:cNvSpPr>
          <p:nvPr/>
        </p:nvSpPr>
        <p:spPr bwMode="auto">
          <a:xfrm>
            <a:off x="4937125" y="4175125"/>
            <a:ext cx="2378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/>
              <a:t>Running time:</a:t>
            </a:r>
          </a:p>
        </p:txBody>
      </p:sp>
      <p:sp>
        <p:nvSpPr>
          <p:cNvPr id="320562" name="Text Box 50"/>
          <p:cNvSpPr txBox="1">
            <a:spLocks noChangeArrowheads="1"/>
          </p:cNvSpPr>
          <p:nvPr/>
        </p:nvSpPr>
        <p:spPr bwMode="auto">
          <a:xfrm>
            <a:off x="5867400" y="5294313"/>
            <a:ext cx="1220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/>
              <a:t>= </a:t>
            </a:r>
            <a:r>
              <a:rPr lang="en-US" altLang="x-none" sz="3000" i="0">
                <a:latin typeface="Symbol" charset="2"/>
              </a:rPr>
              <a:t>Q</a:t>
            </a:r>
            <a:r>
              <a:rPr lang="en-US" altLang="x-none" sz="3000" i="0"/>
              <a:t>(</a:t>
            </a:r>
            <a:r>
              <a:rPr lang="en-US" altLang="x-none" sz="3000"/>
              <a:t>n</a:t>
            </a:r>
            <a:r>
              <a:rPr lang="en-US" altLang="x-none" sz="3000" i="0"/>
              <a:t>)</a:t>
            </a:r>
          </a:p>
        </p:txBody>
      </p:sp>
      <p:sp>
        <p:nvSpPr>
          <p:cNvPr id="320563" name="Text Box 51"/>
          <p:cNvSpPr txBox="1">
            <a:spLocks noChangeArrowheads="1"/>
          </p:cNvSpPr>
          <p:nvPr/>
        </p:nvSpPr>
        <p:spPr bwMode="auto">
          <a:xfrm>
            <a:off x="1752600" y="2773363"/>
            <a:ext cx="1493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Heapify</a:t>
            </a:r>
          </a:p>
        </p:txBody>
      </p:sp>
      <p:grpSp>
        <p:nvGrpSpPr>
          <p:cNvPr id="320564" name="Group 52"/>
          <p:cNvGrpSpPr>
            <a:grpSpLocks/>
          </p:cNvGrpSpPr>
          <p:nvPr/>
        </p:nvGrpSpPr>
        <p:grpSpPr bwMode="auto">
          <a:xfrm>
            <a:off x="0" y="3276600"/>
            <a:ext cx="5410200" cy="3475038"/>
            <a:chOff x="3936" y="1776"/>
            <a:chExt cx="2208" cy="1296"/>
          </a:xfrm>
        </p:grpSpPr>
        <p:sp>
          <p:nvSpPr>
            <p:cNvPr id="320565" name="Text Box 53"/>
            <p:cNvSpPr txBox="1">
              <a:spLocks noChangeArrowheads="1"/>
            </p:cNvSpPr>
            <p:nvPr/>
          </p:nvSpPr>
          <p:spPr bwMode="auto">
            <a:xfrm>
              <a:off x="4740" y="2774"/>
              <a:ext cx="404" cy="2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>
                  <a:solidFill>
                    <a:schemeClr val="hlink"/>
                  </a:solidFill>
                </a:rPr>
                <a:t>Heap</a:t>
              </a:r>
            </a:p>
          </p:txBody>
        </p:sp>
        <p:sp>
          <p:nvSpPr>
            <p:cNvPr id="320566" name="Freeform 54"/>
            <p:cNvSpPr>
              <a:spLocks/>
            </p:cNvSpPr>
            <p:nvPr/>
          </p:nvSpPr>
          <p:spPr bwMode="auto">
            <a:xfrm>
              <a:off x="3936" y="1776"/>
              <a:ext cx="2208" cy="1296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0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0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0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0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205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205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205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205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526" grpId="0" autoUpdateAnimBg="0"/>
      <p:bldP spid="320563" grpId="0" autoUpdateAnimBg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1538" name="Picture 2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13" y="152400"/>
            <a:ext cx="8867775" cy="3352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1539" name="Picture 3" descr="makehea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70325"/>
            <a:ext cx="9096375" cy="1027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1540" name="Group 4"/>
          <p:cNvGrpSpPr>
            <a:grpSpLocks/>
          </p:cNvGrpSpPr>
          <p:nvPr/>
        </p:nvGrpSpPr>
        <p:grpSpPr bwMode="auto">
          <a:xfrm>
            <a:off x="114300" y="4346575"/>
            <a:ext cx="1600200" cy="593725"/>
            <a:chOff x="72" y="2354"/>
            <a:chExt cx="1008" cy="374"/>
          </a:xfrm>
        </p:grpSpPr>
        <p:sp>
          <p:nvSpPr>
            <p:cNvPr id="321541" name="Freeform 5"/>
            <p:cNvSpPr>
              <a:spLocks/>
            </p:cNvSpPr>
            <p:nvPr/>
          </p:nvSpPr>
          <p:spPr bwMode="auto">
            <a:xfrm>
              <a:off x="240" y="2497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542" name="Text Box 6"/>
            <p:cNvSpPr txBox="1">
              <a:spLocks noChangeArrowheads="1"/>
            </p:cNvSpPr>
            <p:nvPr/>
          </p:nvSpPr>
          <p:spPr bwMode="auto">
            <a:xfrm>
              <a:off x="532" y="2497"/>
              <a:ext cx="47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1800" i="0">
                  <a:solidFill>
                    <a:schemeClr val="hlink"/>
                  </a:solidFill>
                </a:rPr>
                <a:t>Heaps</a:t>
              </a:r>
            </a:p>
          </p:txBody>
        </p:sp>
        <p:sp>
          <p:nvSpPr>
            <p:cNvPr id="321543" name="Freeform 7"/>
            <p:cNvSpPr>
              <a:spLocks/>
            </p:cNvSpPr>
            <p:nvPr/>
          </p:nvSpPr>
          <p:spPr bwMode="auto">
            <a:xfrm>
              <a:off x="72" y="2497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544" name="Freeform 8"/>
            <p:cNvSpPr>
              <a:spLocks/>
            </p:cNvSpPr>
            <p:nvPr/>
          </p:nvSpPr>
          <p:spPr bwMode="auto">
            <a:xfrm>
              <a:off x="888" y="2354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545" name="Freeform 9"/>
            <p:cNvSpPr>
              <a:spLocks/>
            </p:cNvSpPr>
            <p:nvPr/>
          </p:nvSpPr>
          <p:spPr bwMode="auto">
            <a:xfrm>
              <a:off x="672" y="2354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546" name="Freeform 10"/>
            <p:cNvSpPr>
              <a:spLocks/>
            </p:cNvSpPr>
            <p:nvPr/>
          </p:nvSpPr>
          <p:spPr bwMode="auto">
            <a:xfrm>
              <a:off x="456" y="2354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1547" name="Group 11"/>
          <p:cNvGrpSpPr>
            <a:grpSpLocks/>
          </p:cNvGrpSpPr>
          <p:nvPr/>
        </p:nvGrpSpPr>
        <p:grpSpPr bwMode="auto">
          <a:xfrm>
            <a:off x="1981200" y="4267200"/>
            <a:ext cx="1276350" cy="685800"/>
            <a:chOff x="1248" y="2304"/>
            <a:chExt cx="804" cy="432"/>
          </a:xfrm>
        </p:grpSpPr>
        <p:sp>
          <p:nvSpPr>
            <p:cNvPr id="321548" name="Freeform 12"/>
            <p:cNvSpPr>
              <a:spLocks/>
            </p:cNvSpPr>
            <p:nvPr/>
          </p:nvSpPr>
          <p:spPr bwMode="auto">
            <a:xfrm>
              <a:off x="1248" y="2304"/>
              <a:ext cx="480" cy="43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549" name="Text Box 13"/>
            <p:cNvSpPr txBox="1">
              <a:spLocks noChangeArrowheads="1"/>
            </p:cNvSpPr>
            <p:nvPr/>
          </p:nvSpPr>
          <p:spPr bwMode="auto">
            <a:xfrm>
              <a:off x="1632" y="2448"/>
              <a:ext cx="4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1800" i="0">
                  <a:solidFill>
                    <a:schemeClr val="hlink"/>
                  </a:solidFill>
                </a:rPr>
                <a:t>Heap</a:t>
              </a:r>
            </a:p>
          </p:txBody>
        </p:sp>
      </p:grpSp>
      <p:sp>
        <p:nvSpPr>
          <p:cNvPr id="321550" name="Text Box 14"/>
          <p:cNvSpPr txBox="1">
            <a:spLocks noChangeArrowheads="1"/>
          </p:cNvSpPr>
          <p:nvPr/>
        </p:nvSpPr>
        <p:spPr bwMode="auto">
          <a:xfrm>
            <a:off x="381000" y="4191000"/>
            <a:ext cx="307975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2200" i="0">
                <a:solidFill>
                  <a:schemeClr val="accent2"/>
                </a:solidFill>
              </a:rPr>
              <a:t>?</a:t>
            </a:r>
          </a:p>
        </p:txBody>
      </p:sp>
      <p:grpSp>
        <p:nvGrpSpPr>
          <p:cNvPr id="321551" name="Group 15"/>
          <p:cNvGrpSpPr>
            <a:grpSpLocks/>
          </p:cNvGrpSpPr>
          <p:nvPr/>
        </p:nvGrpSpPr>
        <p:grpSpPr bwMode="auto">
          <a:xfrm>
            <a:off x="76200" y="3917950"/>
            <a:ext cx="9067800" cy="2847975"/>
            <a:chOff x="48" y="2468"/>
            <a:chExt cx="5712" cy="1794"/>
          </a:xfrm>
        </p:grpSpPr>
        <p:sp>
          <p:nvSpPr>
            <p:cNvPr id="321552" name="Freeform 16"/>
            <p:cNvSpPr>
              <a:spLocks/>
            </p:cNvSpPr>
            <p:nvPr/>
          </p:nvSpPr>
          <p:spPr bwMode="auto">
            <a:xfrm>
              <a:off x="264" y="2477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553" name="Freeform 17"/>
            <p:cNvSpPr>
              <a:spLocks/>
            </p:cNvSpPr>
            <p:nvPr/>
          </p:nvSpPr>
          <p:spPr bwMode="auto">
            <a:xfrm>
              <a:off x="48" y="2468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21554" name="Picture 18" descr="capture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" y="3168"/>
              <a:ext cx="5712" cy="10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21555" name="Text Box 19"/>
          <p:cNvSpPr txBox="1">
            <a:spLocks noChangeArrowheads="1"/>
          </p:cNvSpPr>
          <p:nvPr/>
        </p:nvSpPr>
        <p:spPr bwMode="auto">
          <a:xfrm>
            <a:off x="3565525" y="42863"/>
            <a:ext cx="3013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>
                <a:solidFill>
                  <a:schemeClr val="bg2"/>
                </a:solidFill>
              </a:rPr>
              <a:t>Another algorithm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1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1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21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1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1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1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1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1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550" grpId="0" autoUpdateAnimBg="0"/>
      <p:bldP spid="32155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0483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84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2133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  <a:endParaRPr lang="en-US" altLang="x-none" sz="2000" i="0">
                <a:solidFill>
                  <a:schemeClr val="hlink"/>
                </a:solidFill>
              </a:endParaRP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20492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0493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2562" name="Picture 2" descr="makehea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49688"/>
            <a:ext cx="9096375" cy="1027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2563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29200"/>
            <a:ext cx="9067800" cy="173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2564" name="Group 4"/>
          <p:cNvGrpSpPr>
            <a:grpSpLocks/>
          </p:cNvGrpSpPr>
          <p:nvPr/>
        </p:nvGrpSpPr>
        <p:grpSpPr bwMode="auto">
          <a:xfrm>
            <a:off x="3009900" y="3971925"/>
            <a:ext cx="647700" cy="655638"/>
            <a:chOff x="48" y="3216"/>
            <a:chExt cx="408" cy="413"/>
          </a:xfrm>
        </p:grpSpPr>
        <p:sp>
          <p:nvSpPr>
            <p:cNvPr id="322565" name="Freeform 5"/>
            <p:cNvSpPr>
              <a:spLocks/>
            </p:cNvSpPr>
            <p:nvPr/>
          </p:nvSpPr>
          <p:spPr bwMode="auto">
            <a:xfrm>
              <a:off x="264" y="3437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2566" name="Freeform 6"/>
            <p:cNvSpPr>
              <a:spLocks/>
            </p:cNvSpPr>
            <p:nvPr/>
          </p:nvSpPr>
          <p:spPr bwMode="auto">
            <a:xfrm>
              <a:off x="48" y="3428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2567" name="Text Box 7"/>
            <p:cNvSpPr txBox="1">
              <a:spLocks noChangeArrowheads="1"/>
            </p:cNvSpPr>
            <p:nvPr/>
          </p:nvSpPr>
          <p:spPr bwMode="auto">
            <a:xfrm>
              <a:off x="240" y="3216"/>
              <a:ext cx="19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2200" i="0">
                  <a:solidFill>
                    <a:schemeClr val="accent2"/>
                  </a:solidFill>
                </a:rPr>
                <a:t>?</a:t>
              </a:r>
            </a:p>
          </p:txBody>
        </p:sp>
      </p:grpSp>
      <p:grpSp>
        <p:nvGrpSpPr>
          <p:cNvPr id="322568" name="Group 8"/>
          <p:cNvGrpSpPr>
            <a:grpSpLocks/>
          </p:cNvGrpSpPr>
          <p:nvPr/>
        </p:nvGrpSpPr>
        <p:grpSpPr bwMode="auto">
          <a:xfrm>
            <a:off x="4876800" y="3967163"/>
            <a:ext cx="1276350" cy="685800"/>
            <a:chOff x="1248" y="2304"/>
            <a:chExt cx="804" cy="432"/>
          </a:xfrm>
        </p:grpSpPr>
        <p:sp>
          <p:nvSpPr>
            <p:cNvPr id="322569" name="Freeform 9"/>
            <p:cNvSpPr>
              <a:spLocks/>
            </p:cNvSpPr>
            <p:nvPr/>
          </p:nvSpPr>
          <p:spPr bwMode="auto">
            <a:xfrm>
              <a:off x="1248" y="2304"/>
              <a:ext cx="480" cy="43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2570" name="Text Box 10"/>
            <p:cNvSpPr txBox="1">
              <a:spLocks noChangeArrowheads="1"/>
            </p:cNvSpPr>
            <p:nvPr/>
          </p:nvSpPr>
          <p:spPr bwMode="auto">
            <a:xfrm>
              <a:off x="1632" y="2448"/>
              <a:ext cx="4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1800" i="0">
                  <a:solidFill>
                    <a:schemeClr val="hlink"/>
                  </a:solidFill>
                </a:rPr>
                <a:t>Heap</a:t>
              </a:r>
            </a:p>
          </p:txBody>
        </p:sp>
      </p:grpSp>
      <p:pic>
        <p:nvPicPr>
          <p:cNvPr id="322571" name="Picture 11" descr="captur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13" y="152400"/>
            <a:ext cx="8867775" cy="3352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2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2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3586" name="Picture 2" descr="makehea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44925"/>
            <a:ext cx="9096375" cy="1027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3587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29200"/>
            <a:ext cx="9067800" cy="173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3588" name="Group 4"/>
          <p:cNvGrpSpPr>
            <a:grpSpLocks/>
          </p:cNvGrpSpPr>
          <p:nvPr/>
        </p:nvGrpSpPr>
        <p:grpSpPr bwMode="auto">
          <a:xfrm>
            <a:off x="5753100" y="3937000"/>
            <a:ext cx="1028700" cy="939800"/>
            <a:chOff x="3624" y="2112"/>
            <a:chExt cx="648" cy="592"/>
          </a:xfrm>
        </p:grpSpPr>
        <p:sp>
          <p:nvSpPr>
            <p:cNvPr id="323589" name="Freeform 5"/>
            <p:cNvSpPr>
              <a:spLocks/>
            </p:cNvSpPr>
            <p:nvPr/>
          </p:nvSpPr>
          <p:spPr bwMode="auto">
            <a:xfrm>
              <a:off x="4080" y="2333"/>
              <a:ext cx="192" cy="19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3590" name="Text Box 6"/>
            <p:cNvSpPr txBox="1">
              <a:spLocks noChangeArrowheads="1"/>
            </p:cNvSpPr>
            <p:nvPr/>
          </p:nvSpPr>
          <p:spPr bwMode="auto">
            <a:xfrm>
              <a:off x="4008" y="2112"/>
              <a:ext cx="19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2200" i="0">
                  <a:solidFill>
                    <a:schemeClr val="accent2"/>
                  </a:solidFill>
                </a:rPr>
                <a:t>?</a:t>
              </a:r>
            </a:p>
          </p:txBody>
        </p:sp>
        <p:sp>
          <p:nvSpPr>
            <p:cNvPr id="323591" name="Freeform 7"/>
            <p:cNvSpPr>
              <a:spLocks/>
            </p:cNvSpPr>
            <p:nvPr/>
          </p:nvSpPr>
          <p:spPr bwMode="auto">
            <a:xfrm>
              <a:off x="3624" y="2272"/>
              <a:ext cx="480" cy="43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3592" name="Group 8"/>
          <p:cNvGrpSpPr>
            <a:grpSpLocks/>
          </p:cNvGrpSpPr>
          <p:nvPr/>
        </p:nvGrpSpPr>
        <p:grpSpPr bwMode="auto">
          <a:xfrm>
            <a:off x="7439025" y="4089400"/>
            <a:ext cx="1704975" cy="762000"/>
            <a:chOff x="1248" y="2304"/>
            <a:chExt cx="631" cy="432"/>
          </a:xfrm>
        </p:grpSpPr>
        <p:sp>
          <p:nvSpPr>
            <p:cNvPr id="323593" name="Freeform 9"/>
            <p:cNvSpPr>
              <a:spLocks/>
            </p:cNvSpPr>
            <p:nvPr/>
          </p:nvSpPr>
          <p:spPr bwMode="auto">
            <a:xfrm>
              <a:off x="1248" y="2304"/>
              <a:ext cx="480" cy="43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3594" name="Text Box 10"/>
            <p:cNvSpPr txBox="1">
              <a:spLocks noChangeArrowheads="1"/>
            </p:cNvSpPr>
            <p:nvPr/>
          </p:nvSpPr>
          <p:spPr bwMode="auto">
            <a:xfrm>
              <a:off x="1632" y="2448"/>
              <a:ext cx="247" cy="2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1800" i="0">
                  <a:solidFill>
                    <a:schemeClr val="hlink"/>
                  </a:solidFill>
                </a:rPr>
                <a:t>Heap</a:t>
              </a:r>
            </a:p>
          </p:txBody>
        </p:sp>
      </p:grpSp>
      <p:pic>
        <p:nvPicPr>
          <p:cNvPr id="323595" name="Picture 11" descr="captur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13" y="152400"/>
            <a:ext cx="8867775" cy="3352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35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35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4610" name="Picture 2" descr="makehea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49688"/>
            <a:ext cx="9096375" cy="1027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4611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29200"/>
            <a:ext cx="9067800" cy="173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4612" name="Group 4"/>
          <p:cNvGrpSpPr>
            <a:grpSpLocks/>
          </p:cNvGrpSpPr>
          <p:nvPr/>
        </p:nvGrpSpPr>
        <p:grpSpPr bwMode="auto">
          <a:xfrm>
            <a:off x="7466013" y="3743325"/>
            <a:ext cx="1754187" cy="1112838"/>
            <a:chOff x="4703" y="1987"/>
            <a:chExt cx="1105" cy="701"/>
          </a:xfrm>
        </p:grpSpPr>
        <p:sp>
          <p:nvSpPr>
            <p:cNvPr id="324613" name="Freeform 5"/>
            <p:cNvSpPr>
              <a:spLocks/>
            </p:cNvSpPr>
            <p:nvPr/>
          </p:nvSpPr>
          <p:spPr bwMode="auto">
            <a:xfrm>
              <a:off x="4703" y="2208"/>
              <a:ext cx="817" cy="480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4614" name="Text Box 6"/>
            <p:cNvSpPr txBox="1">
              <a:spLocks noChangeArrowheads="1"/>
            </p:cNvSpPr>
            <p:nvPr/>
          </p:nvSpPr>
          <p:spPr bwMode="auto">
            <a:xfrm>
              <a:off x="5328" y="1987"/>
              <a:ext cx="194" cy="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2200" i="0">
                  <a:solidFill>
                    <a:schemeClr val="accent2"/>
                  </a:solidFill>
                </a:rPr>
                <a:t>?</a:t>
              </a:r>
            </a:p>
          </p:txBody>
        </p:sp>
        <p:sp>
          <p:nvSpPr>
            <p:cNvPr id="324615" name="Freeform 7"/>
            <p:cNvSpPr>
              <a:spLocks/>
            </p:cNvSpPr>
            <p:nvPr/>
          </p:nvSpPr>
          <p:spPr bwMode="auto">
            <a:xfrm>
              <a:off x="5328" y="2112"/>
              <a:ext cx="480" cy="432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324616" name="Picture 8" descr="captur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13" y="152400"/>
            <a:ext cx="8867775" cy="3352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5634" name="Picture 2" descr="makehea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49688"/>
            <a:ext cx="9096375" cy="1027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5635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29200"/>
            <a:ext cx="9067800" cy="173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5636" name="Group 4"/>
          <p:cNvGrpSpPr>
            <a:grpSpLocks/>
          </p:cNvGrpSpPr>
          <p:nvPr/>
        </p:nvGrpSpPr>
        <p:grpSpPr bwMode="auto">
          <a:xfrm>
            <a:off x="7467600" y="3636963"/>
            <a:ext cx="2133600" cy="1219200"/>
            <a:chOff x="4704" y="1920"/>
            <a:chExt cx="1344" cy="768"/>
          </a:xfrm>
        </p:grpSpPr>
        <p:sp>
          <p:nvSpPr>
            <p:cNvPr id="325637" name="Freeform 5"/>
            <p:cNvSpPr>
              <a:spLocks/>
            </p:cNvSpPr>
            <p:nvPr/>
          </p:nvSpPr>
          <p:spPr bwMode="auto">
            <a:xfrm>
              <a:off x="4704" y="1920"/>
              <a:ext cx="1344" cy="768"/>
            </a:xfrm>
            <a:custGeom>
              <a:avLst/>
              <a:gdLst>
                <a:gd name="T0" fmla="*/ 528 w 1104"/>
                <a:gd name="T1" fmla="*/ 0 h 960"/>
                <a:gd name="T2" fmla="*/ 0 w 1104"/>
                <a:gd name="T3" fmla="*/ 960 h 960"/>
                <a:gd name="T4" fmla="*/ 1104 w 1104"/>
                <a:gd name="T5" fmla="*/ 960 h 960"/>
                <a:gd name="T6" fmla="*/ 528 w 1104"/>
                <a:gd name="T7" fmla="*/ 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4" h="960">
                  <a:moveTo>
                    <a:pt x="528" y="0"/>
                  </a:moveTo>
                  <a:lnTo>
                    <a:pt x="0" y="960"/>
                  </a:lnTo>
                  <a:lnTo>
                    <a:pt x="1104" y="960"/>
                  </a:lnTo>
                  <a:lnTo>
                    <a:pt x="528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5638" name="Text Box 6"/>
            <p:cNvSpPr txBox="1">
              <a:spLocks noChangeArrowheads="1"/>
            </p:cNvSpPr>
            <p:nvPr/>
          </p:nvSpPr>
          <p:spPr bwMode="auto">
            <a:xfrm>
              <a:off x="5328" y="2360"/>
              <a:ext cx="4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1800" i="0">
                  <a:solidFill>
                    <a:schemeClr val="hlink"/>
                  </a:solidFill>
                </a:rPr>
                <a:t>Heap</a:t>
              </a:r>
            </a:p>
          </p:txBody>
        </p:sp>
      </p:grpSp>
      <p:pic>
        <p:nvPicPr>
          <p:cNvPr id="325639" name="Picture 7" descr="captur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13" y="152400"/>
            <a:ext cx="8867775" cy="3352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2"/>
          <p:cNvSpPr txBox="1">
            <a:spLocks noChangeArrowheads="1"/>
          </p:cNvSpPr>
          <p:nvPr/>
        </p:nvSpPr>
        <p:spPr bwMode="auto">
          <a:xfrm>
            <a:off x="136525" y="2362200"/>
            <a:ext cx="2505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/>
              <a:t>Running Time:</a:t>
            </a:r>
          </a:p>
        </p:txBody>
      </p:sp>
      <p:pic>
        <p:nvPicPr>
          <p:cNvPr id="326659" name="Picture 3" descr="capture2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3733800"/>
            <a:ext cx="3352800" cy="461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6660" name="Picture 4" descr="capture2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4267200"/>
            <a:ext cx="3616325" cy="481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6661" name="Picture 5" descr="capture2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763" y="4827588"/>
            <a:ext cx="2916237" cy="3540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6662" name="Picture 6" descr="capture2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5276850"/>
            <a:ext cx="8372475" cy="438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6663" name="Picture 7" descr="capture2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5783263"/>
            <a:ext cx="8601075" cy="388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6664" name="Picture 8" descr="capture2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6267450"/>
            <a:ext cx="2435225" cy="514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6665" name="Group 9"/>
          <p:cNvGrpSpPr>
            <a:grpSpLocks/>
          </p:cNvGrpSpPr>
          <p:nvPr/>
        </p:nvGrpSpPr>
        <p:grpSpPr bwMode="auto">
          <a:xfrm>
            <a:off x="481013" y="2895600"/>
            <a:ext cx="8688387" cy="2057400"/>
            <a:chOff x="303" y="1824"/>
            <a:chExt cx="5473" cy="1296"/>
          </a:xfrm>
        </p:grpSpPr>
        <p:pic>
          <p:nvPicPr>
            <p:cNvPr id="326666" name="Picture 10" descr="capture2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" y="1824"/>
              <a:ext cx="5313" cy="4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26667" name="Group 11"/>
            <p:cNvGrpSpPr>
              <a:grpSpLocks/>
            </p:cNvGrpSpPr>
            <p:nvPr/>
          </p:nvGrpSpPr>
          <p:grpSpPr bwMode="auto">
            <a:xfrm>
              <a:off x="4128" y="2448"/>
              <a:ext cx="1648" cy="672"/>
              <a:chOff x="4128" y="2448"/>
              <a:chExt cx="1648" cy="672"/>
            </a:xfrm>
          </p:grpSpPr>
          <p:sp>
            <p:nvSpPr>
              <p:cNvPr id="326668" name="Freeform 12"/>
              <p:cNvSpPr>
                <a:spLocks/>
              </p:cNvSpPr>
              <p:nvPr/>
            </p:nvSpPr>
            <p:spPr bwMode="auto">
              <a:xfrm>
                <a:off x="4512" y="2448"/>
                <a:ext cx="528" cy="672"/>
              </a:xfrm>
              <a:custGeom>
                <a:avLst/>
                <a:gdLst>
                  <a:gd name="T0" fmla="*/ 528 w 1104"/>
                  <a:gd name="T1" fmla="*/ 0 h 960"/>
                  <a:gd name="T2" fmla="*/ 0 w 1104"/>
                  <a:gd name="T3" fmla="*/ 960 h 960"/>
                  <a:gd name="T4" fmla="*/ 1104 w 1104"/>
                  <a:gd name="T5" fmla="*/ 960 h 960"/>
                  <a:gd name="T6" fmla="*/ 528 w 1104"/>
                  <a:gd name="T7" fmla="*/ 0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4" h="960">
                    <a:moveTo>
                      <a:pt x="528" y="0"/>
                    </a:moveTo>
                    <a:lnTo>
                      <a:pt x="0" y="960"/>
                    </a:lnTo>
                    <a:lnTo>
                      <a:pt x="1104" y="960"/>
                    </a:lnTo>
                    <a:lnTo>
                      <a:pt x="528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669" name="Text Box 13"/>
              <p:cNvSpPr txBox="1">
                <a:spLocks noChangeArrowheads="1"/>
              </p:cNvSpPr>
              <p:nvPr/>
            </p:nvSpPr>
            <p:spPr bwMode="auto">
              <a:xfrm>
                <a:off x="5184" y="2840"/>
                <a:ext cx="156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1800">
                    <a:solidFill>
                      <a:schemeClr val="hlink"/>
                    </a:solidFill>
                  </a:rPr>
                  <a:t>i</a:t>
                </a:r>
              </a:p>
            </p:txBody>
          </p:sp>
          <p:sp>
            <p:nvSpPr>
              <p:cNvPr id="326670" name="Line 14"/>
              <p:cNvSpPr>
                <a:spLocks noChangeShapeType="1"/>
              </p:cNvSpPr>
              <p:nvPr/>
            </p:nvSpPr>
            <p:spPr bwMode="auto">
              <a:xfrm>
                <a:off x="5184" y="2448"/>
                <a:ext cx="0" cy="336"/>
              </a:xfrm>
              <a:prstGeom prst="line">
                <a:avLst/>
              </a:prstGeom>
              <a:noFill/>
              <a:ln w="127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671" name="Line 15"/>
              <p:cNvSpPr>
                <a:spLocks noChangeShapeType="1"/>
              </p:cNvSpPr>
              <p:nvPr/>
            </p:nvSpPr>
            <p:spPr bwMode="auto">
              <a:xfrm>
                <a:off x="5184" y="2784"/>
                <a:ext cx="0" cy="336"/>
              </a:xfrm>
              <a:prstGeom prst="line">
                <a:avLst/>
              </a:prstGeom>
              <a:noFill/>
              <a:ln w="12700">
                <a:solidFill>
                  <a:schemeClr val="hlink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672" name="Text Box 16"/>
              <p:cNvSpPr txBox="1">
                <a:spLocks noChangeArrowheads="1"/>
              </p:cNvSpPr>
              <p:nvPr/>
            </p:nvSpPr>
            <p:spPr bwMode="auto">
              <a:xfrm>
                <a:off x="5184" y="2505"/>
                <a:ext cx="59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1800" i="0">
                    <a:solidFill>
                      <a:schemeClr val="hlink"/>
                    </a:solidFill>
                  </a:rPr>
                  <a:t>log(</a:t>
                </a:r>
                <a:r>
                  <a:rPr lang="en-US" altLang="x-none" sz="1800">
                    <a:solidFill>
                      <a:schemeClr val="hlink"/>
                    </a:solidFill>
                  </a:rPr>
                  <a:t>n</a:t>
                </a:r>
                <a:r>
                  <a:rPr lang="en-US" altLang="x-none" sz="1800" i="0">
                    <a:solidFill>
                      <a:schemeClr val="hlink"/>
                    </a:solidFill>
                  </a:rPr>
                  <a:t>) -</a:t>
                </a:r>
                <a:r>
                  <a:rPr lang="en-US" altLang="x-none" sz="1800">
                    <a:solidFill>
                      <a:schemeClr val="hlink"/>
                    </a:solidFill>
                  </a:rPr>
                  <a:t>i</a:t>
                </a:r>
              </a:p>
            </p:txBody>
          </p:sp>
          <p:sp>
            <p:nvSpPr>
              <p:cNvPr id="326673" name="Freeform 17"/>
              <p:cNvSpPr>
                <a:spLocks/>
              </p:cNvSpPr>
              <p:nvPr/>
            </p:nvSpPr>
            <p:spPr bwMode="auto">
              <a:xfrm>
                <a:off x="4641" y="2780"/>
                <a:ext cx="263" cy="8"/>
              </a:xfrm>
              <a:custGeom>
                <a:avLst/>
                <a:gdLst>
                  <a:gd name="T0" fmla="*/ 263 w 263"/>
                  <a:gd name="T1" fmla="*/ 4 h 8"/>
                  <a:gd name="T2" fmla="*/ 9 w 263"/>
                  <a:gd name="T3" fmla="*/ 0 h 8"/>
                  <a:gd name="T4" fmla="*/ 0 w 26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3" h="8">
                    <a:moveTo>
                      <a:pt x="263" y="4"/>
                    </a:moveTo>
                    <a:lnTo>
                      <a:pt x="9" y="0"/>
                    </a:lnTo>
                    <a:lnTo>
                      <a:pt x="0" y="8"/>
                    </a:lnTo>
                  </a:path>
                </a:pathLst>
              </a:custGeom>
              <a:noFill/>
              <a:ln w="12700" cap="flat" cmpd="sng">
                <a:solidFill>
                  <a:schemeClr val="hlink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674" name="Text Box 18"/>
              <p:cNvSpPr txBox="1">
                <a:spLocks noChangeArrowheads="1"/>
              </p:cNvSpPr>
              <p:nvPr/>
            </p:nvSpPr>
            <p:spPr bwMode="auto">
              <a:xfrm>
                <a:off x="4128" y="2640"/>
                <a:ext cx="506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1800" i="0">
                    <a:solidFill>
                      <a:schemeClr val="hlink"/>
                    </a:solidFill>
                  </a:rPr>
                  <a:t>2</a:t>
                </a:r>
                <a:r>
                  <a:rPr lang="en-US" altLang="x-none" sz="1800" i="0" baseline="30000">
                    <a:solidFill>
                      <a:schemeClr val="hlink"/>
                    </a:solidFill>
                  </a:rPr>
                  <a:t>log(</a:t>
                </a:r>
                <a:r>
                  <a:rPr lang="en-US" altLang="x-none" sz="1800" baseline="30000">
                    <a:solidFill>
                      <a:schemeClr val="hlink"/>
                    </a:solidFill>
                  </a:rPr>
                  <a:t>n</a:t>
                </a:r>
                <a:r>
                  <a:rPr lang="en-US" altLang="x-none" sz="1800" i="0" baseline="30000">
                    <a:solidFill>
                      <a:schemeClr val="hlink"/>
                    </a:solidFill>
                  </a:rPr>
                  <a:t>) -i</a:t>
                </a:r>
              </a:p>
            </p:txBody>
          </p:sp>
        </p:grpSp>
      </p:grpSp>
      <p:pic>
        <p:nvPicPr>
          <p:cNvPr id="326675" name="Picture 19" descr="capture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4913" y="80963"/>
            <a:ext cx="6034087" cy="2281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66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66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66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66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6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6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6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6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66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66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6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6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6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6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60960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/>
              <a:t>Priority Queues</a:t>
            </a:r>
            <a:br>
              <a:rPr lang="en-US" altLang="x-none"/>
            </a:br>
            <a:endParaRPr lang="en-US" altLang="x-none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Selection Sort</a:t>
            </a:r>
          </a:p>
        </p:txBody>
      </p:sp>
      <p:grpSp>
        <p:nvGrpSpPr>
          <p:cNvPr id="328707" name="Group 3"/>
          <p:cNvGrpSpPr>
            <a:grpSpLocks noChangeAspect="1"/>
          </p:cNvGrpSpPr>
          <p:nvPr/>
        </p:nvGrpSpPr>
        <p:grpSpPr bwMode="auto">
          <a:xfrm>
            <a:off x="1676400" y="2743200"/>
            <a:ext cx="1439863" cy="1439863"/>
            <a:chOff x="4464" y="2736"/>
            <a:chExt cx="912" cy="912"/>
          </a:xfrm>
        </p:grpSpPr>
        <p:grpSp>
          <p:nvGrpSpPr>
            <p:cNvPr id="328708" name="Group 4"/>
            <p:cNvGrpSpPr>
              <a:grpSpLocks noChangeAspect="1"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328709" name="Freeform 5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28710" name="Group 6"/>
              <p:cNvGrpSpPr>
                <a:grpSpLocks noChangeAspect="1"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328711" name="Group 7"/>
                <p:cNvGrpSpPr>
                  <a:grpSpLocks noChangeAspect="1"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328712" name="Freeform 8"/>
                  <p:cNvSpPr>
                    <a:spLocks noChangeAspect="1"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3" name="Freeform 9"/>
                  <p:cNvSpPr>
                    <a:spLocks noChangeAspect="1"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4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5" name="Freeform 11"/>
                  <p:cNvSpPr>
                    <a:spLocks noChangeAspect="1"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6" name="Freeform 12"/>
                  <p:cNvSpPr>
                    <a:spLocks noChangeAspect="1"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17" name="Freeform 13"/>
                  <p:cNvSpPr>
                    <a:spLocks noChangeAspect="1"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8718" name="Group 14"/>
                <p:cNvGrpSpPr>
                  <a:grpSpLocks noChangeAspect="1"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328719" name="Freeform 15"/>
                  <p:cNvSpPr>
                    <a:spLocks noChangeAspect="1"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20" name="Freeform 16"/>
                  <p:cNvSpPr>
                    <a:spLocks noChangeAspect="1"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21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328722" name="Oval 18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8723" name="Group 19"/>
          <p:cNvGrpSpPr>
            <a:grpSpLocks/>
          </p:cNvGrpSpPr>
          <p:nvPr/>
        </p:nvGrpSpPr>
        <p:grpSpPr bwMode="auto">
          <a:xfrm>
            <a:off x="3276600" y="2879725"/>
            <a:ext cx="5473700" cy="2765425"/>
            <a:chOff x="2064" y="1814"/>
            <a:chExt cx="3448" cy="1742"/>
          </a:xfrm>
        </p:grpSpPr>
        <p:grpSp>
          <p:nvGrpSpPr>
            <p:cNvPr id="328724" name="Group 20"/>
            <p:cNvGrpSpPr>
              <a:grpSpLocks/>
            </p:cNvGrpSpPr>
            <p:nvPr/>
          </p:nvGrpSpPr>
          <p:grpSpPr bwMode="auto">
            <a:xfrm>
              <a:off x="2064" y="1814"/>
              <a:ext cx="3448" cy="634"/>
              <a:chOff x="2160" y="1728"/>
              <a:chExt cx="3448" cy="634"/>
            </a:xfrm>
          </p:grpSpPr>
          <p:sp>
            <p:nvSpPr>
              <p:cNvPr id="328725" name="Text Box 21"/>
              <p:cNvSpPr txBox="1">
                <a:spLocks noChangeArrowheads="1"/>
              </p:cNvSpPr>
              <p:nvPr/>
            </p:nvSpPr>
            <p:spPr bwMode="auto">
              <a:xfrm>
                <a:off x="2162" y="1728"/>
                <a:ext cx="344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3000" i="0"/>
                  <a:t>Largest </a:t>
                </a:r>
                <a:r>
                  <a:rPr lang="en-US" altLang="x-none" sz="3000"/>
                  <a:t>i</a:t>
                </a:r>
                <a:r>
                  <a:rPr lang="en-US" altLang="x-none" sz="3000" i="0"/>
                  <a:t> values are sorted on side.</a:t>
                </a:r>
              </a:p>
            </p:txBody>
          </p:sp>
          <p:sp>
            <p:nvSpPr>
              <p:cNvPr id="328726" name="Text Box 22"/>
              <p:cNvSpPr txBox="1">
                <a:spLocks noChangeArrowheads="1"/>
              </p:cNvSpPr>
              <p:nvPr/>
            </p:nvSpPr>
            <p:spPr bwMode="auto">
              <a:xfrm>
                <a:off x="2160" y="2016"/>
                <a:ext cx="329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3000" i="0"/>
                  <a:t>Remaining values are off to side.</a:t>
                </a:r>
              </a:p>
            </p:txBody>
          </p:sp>
        </p:grpSp>
        <p:grpSp>
          <p:nvGrpSpPr>
            <p:cNvPr id="328727" name="Group 23"/>
            <p:cNvGrpSpPr>
              <a:grpSpLocks/>
            </p:cNvGrpSpPr>
            <p:nvPr/>
          </p:nvGrpSpPr>
          <p:grpSpPr bwMode="auto">
            <a:xfrm>
              <a:off x="2397" y="2760"/>
              <a:ext cx="2929" cy="796"/>
              <a:chOff x="787" y="3226"/>
              <a:chExt cx="2929" cy="796"/>
            </a:xfrm>
          </p:grpSpPr>
          <p:sp>
            <p:nvSpPr>
              <p:cNvPr id="328728" name="Rectangle 24"/>
              <p:cNvSpPr>
                <a:spLocks noChangeAspect="1" noChangeArrowheads="1"/>
              </p:cNvSpPr>
              <p:nvPr/>
            </p:nvSpPr>
            <p:spPr bwMode="auto">
              <a:xfrm>
                <a:off x="3154" y="3503"/>
                <a:ext cx="51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1800" i="0"/>
                  <a:t>6,7,8,9</a:t>
                </a:r>
                <a:endParaRPr lang="en-CA" altLang="x-none" sz="1800" i="0"/>
              </a:p>
            </p:txBody>
          </p:sp>
          <p:sp>
            <p:nvSpPr>
              <p:cNvPr id="328729" name="Rectangle 25"/>
              <p:cNvSpPr>
                <a:spLocks noChangeAspect="1" noChangeArrowheads="1"/>
              </p:cNvSpPr>
              <p:nvPr/>
            </p:nvSpPr>
            <p:spPr bwMode="auto">
              <a:xfrm>
                <a:off x="2523" y="3476"/>
                <a:ext cx="1193" cy="294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50000"/>
                  </a:spcBef>
                </a:pPr>
                <a:endParaRPr lang="x-none" altLang="x-none" sz="3000" i="0"/>
              </a:p>
            </p:txBody>
          </p:sp>
          <p:sp>
            <p:nvSpPr>
              <p:cNvPr id="328730" name="Text Box 26"/>
              <p:cNvSpPr txBox="1">
                <a:spLocks noChangeArrowheads="1"/>
              </p:cNvSpPr>
              <p:nvPr/>
            </p:nvSpPr>
            <p:spPr bwMode="auto">
              <a:xfrm>
                <a:off x="2064" y="3370"/>
                <a:ext cx="315" cy="4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4400" i="0"/>
                  <a:t>&lt;</a:t>
                </a:r>
                <a:endParaRPr lang="en-CA" altLang="x-none" sz="4400" i="0"/>
              </a:p>
            </p:txBody>
          </p:sp>
          <p:grpSp>
            <p:nvGrpSpPr>
              <p:cNvPr id="328731" name="Group 27"/>
              <p:cNvGrpSpPr>
                <a:grpSpLocks/>
              </p:cNvGrpSpPr>
              <p:nvPr/>
            </p:nvGrpSpPr>
            <p:grpSpPr bwMode="auto">
              <a:xfrm>
                <a:off x="787" y="3226"/>
                <a:ext cx="1229" cy="796"/>
                <a:chOff x="4353" y="2485"/>
                <a:chExt cx="1229" cy="796"/>
              </a:xfrm>
            </p:grpSpPr>
            <p:sp>
              <p:nvSpPr>
                <p:cNvPr id="328732" name="Freeform 28"/>
                <p:cNvSpPr>
                  <a:spLocks noChangeAspect="1"/>
                </p:cNvSpPr>
                <p:nvPr/>
              </p:nvSpPr>
              <p:spPr bwMode="auto">
                <a:xfrm>
                  <a:off x="4353" y="2485"/>
                  <a:ext cx="1229" cy="789"/>
                </a:xfrm>
                <a:custGeom>
                  <a:avLst/>
                  <a:gdLst>
                    <a:gd name="T0" fmla="*/ 364 w 1856"/>
                    <a:gd name="T1" fmla="*/ 288 h 1355"/>
                    <a:gd name="T2" fmla="*/ 28 w 1856"/>
                    <a:gd name="T3" fmla="*/ 768 h 1355"/>
                    <a:gd name="T4" fmla="*/ 535 w 1856"/>
                    <a:gd name="T5" fmla="*/ 923 h 1355"/>
                    <a:gd name="T6" fmla="*/ 888 w 1856"/>
                    <a:gd name="T7" fmla="*/ 1233 h 1355"/>
                    <a:gd name="T8" fmla="*/ 1301 w 1856"/>
                    <a:gd name="T9" fmla="*/ 1293 h 1355"/>
                    <a:gd name="T10" fmla="*/ 1804 w 1856"/>
                    <a:gd name="T11" fmla="*/ 864 h 1355"/>
                    <a:gd name="T12" fmla="*/ 988 w 1856"/>
                    <a:gd name="T13" fmla="*/ 96 h 1355"/>
                    <a:gd name="T14" fmla="*/ 364 w 1856"/>
                    <a:gd name="T15" fmla="*/ 288 h 1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56" h="1355">
                      <a:moveTo>
                        <a:pt x="364" y="288"/>
                      </a:moveTo>
                      <a:cubicBezTo>
                        <a:pt x="204" y="400"/>
                        <a:pt x="0" y="662"/>
                        <a:pt x="28" y="768"/>
                      </a:cubicBezTo>
                      <a:cubicBezTo>
                        <a:pt x="56" y="874"/>
                        <a:pt x="392" y="846"/>
                        <a:pt x="535" y="923"/>
                      </a:cubicBezTo>
                      <a:cubicBezTo>
                        <a:pt x="678" y="1000"/>
                        <a:pt x="760" y="1171"/>
                        <a:pt x="888" y="1233"/>
                      </a:cubicBezTo>
                      <a:cubicBezTo>
                        <a:pt x="1016" y="1295"/>
                        <a:pt x="1148" y="1355"/>
                        <a:pt x="1301" y="1293"/>
                      </a:cubicBezTo>
                      <a:cubicBezTo>
                        <a:pt x="1454" y="1231"/>
                        <a:pt x="1856" y="1063"/>
                        <a:pt x="1804" y="864"/>
                      </a:cubicBezTo>
                      <a:cubicBezTo>
                        <a:pt x="1752" y="665"/>
                        <a:pt x="1228" y="192"/>
                        <a:pt x="988" y="96"/>
                      </a:cubicBezTo>
                      <a:cubicBezTo>
                        <a:pt x="748" y="0"/>
                        <a:pt x="524" y="176"/>
                        <a:pt x="364" y="288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33" name="Text Box 29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577" y="2578"/>
                  <a:ext cx="188" cy="2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altLang="x-none" sz="1800" i="0"/>
                    <a:t>3</a:t>
                  </a:r>
                  <a:endParaRPr lang="en-CA" altLang="x-none" sz="1800" i="0"/>
                </a:p>
              </p:txBody>
            </p:sp>
            <p:sp>
              <p:nvSpPr>
                <p:cNvPr id="328734" name="Text Box 3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009" y="2642"/>
                  <a:ext cx="116" cy="2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algn="l"/>
                  <a:endParaRPr lang="x-none" altLang="x-none" sz="1800" i="0"/>
                </a:p>
              </p:txBody>
            </p:sp>
            <p:sp>
              <p:nvSpPr>
                <p:cNvPr id="328735" name="Text Box 31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826" y="2928"/>
                  <a:ext cx="346" cy="23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x-none" sz="1800" i="0"/>
                    <a:t>4</a:t>
                  </a:r>
                  <a:endParaRPr lang="en-CA" altLang="x-none" sz="1800" i="0"/>
                </a:p>
              </p:txBody>
            </p:sp>
            <p:sp>
              <p:nvSpPr>
                <p:cNvPr id="328736" name="Text Box 32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618" y="2811"/>
                  <a:ext cx="116" cy="2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algn="l"/>
                  <a:endParaRPr lang="x-none" altLang="x-none" sz="1800" i="0"/>
                </a:p>
              </p:txBody>
            </p:sp>
            <p:sp>
              <p:nvSpPr>
                <p:cNvPr id="328737" name="Text Box 33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845" y="2772"/>
                  <a:ext cx="291" cy="2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x-none" sz="1800" i="0"/>
                    <a:t>1</a:t>
                  </a:r>
                  <a:endParaRPr lang="en-CA" altLang="x-none" sz="1800" i="0"/>
                </a:p>
              </p:txBody>
            </p:sp>
            <p:sp>
              <p:nvSpPr>
                <p:cNvPr id="328738" name="Text Box 34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4826" y="2575"/>
                  <a:ext cx="188" cy="2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altLang="x-none" sz="1800" i="0"/>
                    <a:t>5</a:t>
                  </a:r>
                  <a:endParaRPr lang="en-CA" altLang="x-none" sz="1800" i="0"/>
                </a:p>
              </p:txBody>
            </p:sp>
            <p:sp>
              <p:nvSpPr>
                <p:cNvPr id="328739" name="Text Box 35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060" y="3050"/>
                  <a:ext cx="188" cy="2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algn="l"/>
                  <a:r>
                    <a:rPr lang="en-US" altLang="x-none" sz="1800" i="0"/>
                    <a:t>2</a:t>
                  </a:r>
                  <a:endParaRPr lang="en-CA" altLang="x-none" sz="1800" i="0"/>
                </a:p>
              </p:txBody>
            </p:sp>
            <p:sp>
              <p:nvSpPr>
                <p:cNvPr id="328740" name="Text Box 36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5136" y="2811"/>
                  <a:ext cx="116" cy="2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algn="l"/>
                  <a:endParaRPr lang="x-none" altLang="x-none" sz="1800" i="0"/>
                </a:p>
              </p:txBody>
            </p:sp>
            <p:sp>
              <p:nvSpPr>
                <p:cNvPr id="328741" name="Rectangle 37"/>
                <p:cNvSpPr>
                  <a:spLocks noChangeAspect="1" noChangeArrowheads="1"/>
                </p:cNvSpPr>
                <p:nvPr/>
              </p:nvSpPr>
              <p:spPr bwMode="auto">
                <a:xfrm>
                  <a:off x="4433" y="2742"/>
                  <a:ext cx="116" cy="2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algn="l"/>
                  <a:endParaRPr lang="x-none" altLang="x-none" sz="1800" i="0"/>
                </a:p>
              </p:txBody>
            </p:sp>
          </p:grpSp>
        </p:grpSp>
      </p:grpSp>
      <p:pic>
        <p:nvPicPr>
          <p:cNvPr id="328742" name="Picture 38" descr="capture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" y="990600"/>
            <a:ext cx="8458200" cy="152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8743" name="Group 39"/>
          <p:cNvGrpSpPr>
            <a:grpSpLocks/>
          </p:cNvGrpSpPr>
          <p:nvPr/>
        </p:nvGrpSpPr>
        <p:grpSpPr bwMode="auto">
          <a:xfrm>
            <a:off x="312738" y="4724400"/>
            <a:ext cx="3040062" cy="1447800"/>
            <a:chOff x="197" y="2976"/>
            <a:chExt cx="1915" cy="912"/>
          </a:xfrm>
        </p:grpSpPr>
        <p:grpSp>
          <p:nvGrpSpPr>
            <p:cNvPr id="328744" name="Group 40"/>
            <p:cNvGrpSpPr>
              <a:grpSpLocks/>
            </p:cNvGrpSpPr>
            <p:nvPr/>
          </p:nvGrpSpPr>
          <p:grpSpPr bwMode="auto">
            <a:xfrm>
              <a:off x="1200" y="2976"/>
              <a:ext cx="912" cy="912"/>
              <a:chOff x="4320" y="2016"/>
              <a:chExt cx="912" cy="912"/>
            </a:xfrm>
          </p:grpSpPr>
          <p:grpSp>
            <p:nvGrpSpPr>
              <p:cNvPr id="328745" name="Group 41"/>
              <p:cNvGrpSpPr>
                <a:grpSpLocks/>
              </p:cNvGrpSpPr>
              <p:nvPr/>
            </p:nvGrpSpPr>
            <p:grpSpPr bwMode="auto">
              <a:xfrm>
                <a:off x="4320" y="2016"/>
                <a:ext cx="912" cy="912"/>
                <a:chOff x="2496" y="1104"/>
                <a:chExt cx="912" cy="912"/>
              </a:xfrm>
            </p:grpSpPr>
            <p:grpSp>
              <p:nvGrpSpPr>
                <p:cNvPr id="328746" name="Group 42"/>
                <p:cNvGrpSpPr>
                  <a:grpSpLocks noChangeAspect="1"/>
                </p:cNvGrpSpPr>
                <p:nvPr/>
              </p:nvGrpSpPr>
              <p:grpSpPr bwMode="auto">
                <a:xfrm rot="2360341">
                  <a:off x="2592" y="1248"/>
                  <a:ext cx="680" cy="680"/>
                  <a:chOff x="1224" y="1212"/>
                  <a:chExt cx="3144" cy="3112"/>
                </a:xfrm>
              </p:grpSpPr>
              <p:sp>
                <p:nvSpPr>
                  <p:cNvPr id="328747" name="Freeform 43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1224" y="2539"/>
                    <a:ext cx="2280" cy="1785"/>
                  </a:xfrm>
                  <a:custGeom>
                    <a:avLst/>
                    <a:gdLst>
                      <a:gd name="T0" fmla="*/ 748 w 2280"/>
                      <a:gd name="T1" fmla="*/ 30 h 1785"/>
                      <a:gd name="T2" fmla="*/ 1224 w 2280"/>
                      <a:gd name="T3" fmla="*/ 305 h 1785"/>
                      <a:gd name="T4" fmla="*/ 2184 w 2280"/>
                      <a:gd name="T5" fmla="*/ 257 h 1785"/>
                      <a:gd name="T6" fmla="*/ 1800 w 2280"/>
                      <a:gd name="T7" fmla="*/ 1121 h 1785"/>
                      <a:gd name="T8" fmla="*/ 1743 w 2280"/>
                      <a:gd name="T9" fmla="*/ 1313 h 1785"/>
                      <a:gd name="T10" fmla="*/ 1717 w 2280"/>
                      <a:gd name="T11" fmla="*/ 1479 h 1785"/>
                      <a:gd name="T12" fmla="*/ 1560 w 2280"/>
                      <a:gd name="T13" fmla="*/ 1549 h 1785"/>
                      <a:gd name="T14" fmla="*/ 1272 w 2280"/>
                      <a:gd name="T15" fmla="*/ 1553 h 1785"/>
                      <a:gd name="T16" fmla="*/ 168 w 2280"/>
                      <a:gd name="T17" fmla="*/ 1649 h 1785"/>
                      <a:gd name="T18" fmla="*/ 264 w 2280"/>
                      <a:gd name="T19" fmla="*/ 737 h 1785"/>
                      <a:gd name="T20" fmla="*/ 425 w 2280"/>
                      <a:gd name="T21" fmla="*/ 126 h 1785"/>
                      <a:gd name="T22" fmla="*/ 748 w 2280"/>
                      <a:gd name="T23" fmla="*/ 30 h 17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280" h="1785">
                        <a:moveTo>
                          <a:pt x="748" y="30"/>
                        </a:moveTo>
                        <a:cubicBezTo>
                          <a:pt x="881" y="60"/>
                          <a:pt x="985" y="267"/>
                          <a:pt x="1224" y="305"/>
                        </a:cubicBezTo>
                        <a:cubicBezTo>
                          <a:pt x="1463" y="343"/>
                          <a:pt x="2088" y="121"/>
                          <a:pt x="2184" y="257"/>
                        </a:cubicBezTo>
                        <a:cubicBezTo>
                          <a:pt x="2280" y="393"/>
                          <a:pt x="1873" y="945"/>
                          <a:pt x="1800" y="1121"/>
                        </a:cubicBezTo>
                        <a:cubicBezTo>
                          <a:pt x="1727" y="1297"/>
                          <a:pt x="1757" y="1253"/>
                          <a:pt x="1743" y="1313"/>
                        </a:cubicBezTo>
                        <a:cubicBezTo>
                          <a:pt x="1729" y="1373"/>
                          <a:pt x="1747" y="1440"/>
                          <a:pt x="1717" y="1479"/>
                        </a:cubicBezTo>
                        <a:cubicBezTo>
                          <a:pt x="1687" y="1518"/>
                          <a:pt x="1634" y="1537"/>
                          <a:pt x="1560" y="1549"/>
                        </a:cubicBezTo>
                        <a:cubicBezTo>
                          <a:pt x="1486" y="1561"/>
                          <a:pt x="1504" y="1536"/>
                          <a:pt x="1272" y="1553"/>
                        </a:cubicBezTo>
                        <a:cubicBezTo>
                          <a:pt x="1040" y="1570"/>
                          <a:pt x="336" y="1785"/>
                          <a:pt x="168" y="1649"/>
                        </a:cubicBezTo>
                        <a:cubicBezTo>
                          <a:pt x="0" y="1513"/>
                          <a:pt x="221" y="991"/>
                          <a:pt x="264" y="737"/>
                        </a:cubicBezTo>
                        <a:cubicBezTo>
                          <a:pt x="307" y="483"/>
                          <a:pt x="344" y="244"/>
                          <a:pt x="425" y="126"/>
                        </a:cubicBezTo>
                        <a:cubicBezTo>
                          <a:pt x="506" y="8"/>
                          <a:pt x="615" y="0"/>
                          <a:pt x="748" y="30"/>
                        </a:cubicBezTo>
                        <a:close/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48" name="Freeform 44" descr="Green marble"/>
                  <p:cNvSpPr>
                    <a:spLocks noChangeAspect="1"/>
                  </p:cNvSpPr>
                  <p:nvPr/>
                </p:nvSpPr>
                <p:spPr bwMode="auto">
                  <a:xfrm>
                    <a:off x="3056" y="1628"/>
                    <a:ext cx="1312" cy="1296"/>
                  </a:xfrm>
                  <a:custGeom>
                    <a:avLst/>
                    <a:gdLst>
                      <a:gd name="T0" fmla="*/ 592 w 1312"/>
                      <a:gd name="T1" fmla="*/ 160 h 1296"/>
                      <a:gd name="T2" fmla="*/ 16 w 1312"/>
                      <a:gd name="T3" fmla="*/ 640 h 1296"/>
                      <a:gd name="T4" fmla="*/ 496 w 1312"/>
                      <a:gd name="T5" fmla="*/ 1024 h 1296"/>
                      <a:gd name="T6" fmla="*/ 1216 w 1312"/>
                      <a:gd name="T7" fmla="*/ 1216 h 1296"/>
                      <a:gd name="T8" fmla="*/ 1072 w 1312"/>
                      <a:gd name="T9" fmla="*/ 544 h 1296"/>
                      <a:gd name="T10" fmla="*/ 1120 w 1312"/>
                      <a:gd name="T11" fmla="*/ 64 h 1296"/>
                      <a:gd name="T12" fmla="*/ 592 w 1312"/>
                      <a:gd name="T13" fmla="*/ 160 h 12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12" h="1296">
                        <a:moveTo>
                          <a:pt x="592" y="160"/>
                        </a:moveTo>
                        <a:cubicBezTo>
                          <a:pt x="408" y="256"/>
                          <a:pt x="32" y="496"/>
                          <a:pt x="16" y="640"/>
                        </a:cubicBezTo>
                        <a:cubicBezTo>
                          <a:pt x="0" y="784"/>
                          <a:pt x="296" y="928"/>
                          <a:pt x="496" y="1024"/>
                        </a:cubicBezTo>
                        <a:cubicBezTo>
                          <a:pt x="696" y="1120"/>
                          <a:pt x="1120" y="1296"/>
                          <a:pt x="1216" y="1216"/>
                        </a:cubicBezTo>
                        <a:cubicBezTo>
                          <a:pt x="1312" y="1136"/>
                          <a:pt x="1088" y="736"/>
                          <a:pt x="1072" y="544"/>
                        </a:cubicBezTo>
                        <a:cubicBezTo>
                          <a:pt x="1056" y="352"/>
                          <a:pt x="1208" y="128"/>
                          <a:pt x="1120" y="64"/>
                        </a:cubicBezTo>
                        <a:cubicBezTo>
                          <a:pt x="1032" y="0"/>
                          <a:pt x="776" y="64"/>
                          <a:pt x="592" y="160"/>
                        </a:cubicBezTo>
                        <a:close/>
                      </a:path>
                    </a:pathLst>
                  </a:custGeom>
                  <a:blipFill dpi="0" rotWithShape="0">
                    <a:blip r:embed="rId2"/>
                    <a:srcRect/>
                    <a:tile tx="0" ty="0" sx="100000" sy="100000" flip="none" algn="tl"/>
                  </a:blipFill>
                  <a:ln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328749" name="Group 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76" y="1212"/>
                    <a:ext cx="1944" cy="2413"/>
                    <a:chOff x="2227" y="1194"/>
                    <a:chExt cx="1944" cy="2413"/>
                  </a:xfrm>
                </p:grpSpPr>
                <p:sp>
                  <p:nvSpPr>
                    <p:cNvPr id="328750" name="Freeform 46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08" y="1513"/>
                      <a:ext cx="406" cy="340"/>
                    </a:xfrm>
                    <a:custGeom>
                      <a:avLst/>
                      <a:gdLst>
                        <a:gd name="T0" fmla="*/ 388 w 600"/>
                        <a:gd name="T1" fmla="*/ 289 h 608"/>
                        <a:gd name="T2" fmla="*/ 372 w 600"/>
                        <a:gd name="T3" fmla="*/ 177 h 608"/>
                        <a:gd name="T4" fmla="*/ 341 w 600"/>
                        <a:gd name="T5" fmla="*/ 78 h 608"/>
                        <a:gd name="T6" fmla="*/ 284 w 600"/>
                        <a:gd name="T7" fmla="*/ 24 h 608"/>
                        <a:gd name="T8" fmla="*/ 185 w 600"/>
                        <a:gd name="T9" fmla="*/ 0 h 608"/>
                        <a:gd name="T10" fmla="*/ 100 w 600"/>
                        <a:gd name="T11" fmla="*/ 24 h 608"/>
                        <a:gd name="T12" fmla="*/ 19 w 600"/>
                        <a:gd name="T13" fmla="*/ 123 h 608"/>
                        <a:gd name="T14" fmla="*/ 0 w 600"/>
                        <a:gd name="T15" fmla="*/ 243 h 608"/>
                        <a:gd name="T16" fmla="*/ 19 w 600"/>
                        <a:gd name="T17" fmla="*/ 370 h 608"/>
                        <a:gd name="T18" fmla="*/ 50 w 600"/>
                        <a:gd name="T19" fmla="*/ 447 h 608"/>
                        <a:gd name="T20" fmla="*/ 88 w 600"/>
                        <a:gd name="T21" fmla="*/ 528 h 608"/>
                        <a:gd name="T22" fmla="*/ 130 w 600"/>
                        <a:gd name="T23" fmla="*/ 582 h 608"/>
                        <a:gd name="T24" fmla="*/ 177 w 600"/>
                        <a:gd name="T25" fmla="*/ 608 h 608"/>
                        <a:gd name="T26" fmla="*/ 242 w 600"/>
                        <a:gd name="T27" fmla="*/ 585 h 608"/>
                        <a:gd name="T28" fmla="*/ 307 w 600"/>
                        <a:gd name="T29" fmla="*/ 531 h 608"/>
                        <a:gd name="T30" fmla="*/ 349 w 600"/>
                        <a:gd name="T31" fmla="*/ 455 h 608"/>
                        <a:gd name="T32" fmla="*/ 388 w 600"/>
                        <a:gd name="T33" fmla="*/ 390 h 608"/>
                        <a:gd name="T34" fmla="*/ 400 w 600"/>
                        <a:gd name="T35" fmla="*/ 351 h 608"/>
                        <a:gd name="T36" fmla="*/ 565 w 600"/>
                        <a:gd name="T37" fmla="*/ 293 h 608"/>
                        <a:gd name="T38" fmla="*/ 600 w 600"/>
                        <a:gd name="T39" fmla="*/ 270 h 608"/>
                        <a:gd name="T40" fmla="*/ 580 w 600"/>
                        <a:gd name="T41" fmla="*/ 235 h 608"/>
                        <a:gd name="T42" fmla="*/ 388 w 600"/>
                        <a:gd name="T43" fmla="*/ 289 h 6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600" h="608">
                          <a:moveTo>
                            <a:pt x="388" y="289"/>
                          </a:moveTo>
                          <a:lnTo>
                            <a:pt x="372" y="177"/>
                          </a:lnTo>
                          <a:lnTo>
                            <a:pt x="341" y="78"/>
                          </a:lnTo>
                          <a:lnTo>
                            <a:pt x="284" y="24"/>
                          </a:lnTo>
                          <a:lnTo>
                            <a:pt x="185" y="0"/>
                          </a:lnTo>
                          <a:lnTo>
                            <a:pt x="100" y="24"/>
                          </a:lnTo>
                          <a:lnTo>
                            <a:pt x="19" y="123"/>
                          </a:lnTo>
                          <a:lnTo>
                            <a:pt x="0" y="243"/>
                          </a:lnTo>
                          <a:lnTo>
                            <a:pt x="19" y="370"/>
                          </a:lnTo>
                          <a:lnTo>
                            <a:pt x="50" y="447"/>
                          </a:lnTo>
                          <a:lnTo>
                            <a:pt x="88" y="528"/>
                          </a:lnTo>
                          <a:lnTo>
                            <a:pt x="130" y="582"/>
                          </a:lnTo>
                          <a:lnTo>
                            <a:pt x="177" y="608"/>
                          </a:lnTo>
                          <a:lnTo>
                            <a:pt x="242" y="585"/>
                          </a:lnTo>
                          <a:lnTo>
                            <a:pt x="307" y="531"/>
                          </a:lnTo>
                          <a:lnTo>
                            <a:pt x="349" y="455"/>
                          </a:lnTo>
                          <a:lnTo>
                            <a:pt x="388" y="390"/>
                          </a:lnTo>
                          <a:lnTo>
                            <a:pt x="400" y="351"/>
                          </a:lnTo>
                          <a:lnTo>
                            <a:pt x="565" y="293"/>
                          </a:lnTo>
                          <a:lnTo>
                            <a:pt x="600" y="270"/>
                          </a:lnTo>
                          <a:lnTo>
                            <a:pt x="580" y="235"/>
                          </a:lnTo>
                          <a:lnTo>
                            <a:pt x="388" y="289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751" name="Freeform 47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999" y="1873"/>
                      <a:ext cx="418" cy="758"/>
                    </a:xfrm>
                    <a:custGeom>
                      <a:avLst/>
                      <a:gdLst>
                        <a:gd name="T0" fmla="*/ 208 w 619"/>
                        <a:gd name="T1" fmla="*/ 161 h 1085"/>
                        <a:gd name="T2" fmla="*/ 284 w 619"/>
                        <a:gd name="T3" fmla="*/ 80 h 1085"/>
                        <a:gd name="T4" fmla="*/ 411 w 619"/>
                        <a:gd name="T5" fmla="*/ 3 h 1085"/>
                        <a:gd name="T6" fmla="*/ 469 w 619"/>
                        <a:gd name="T7" fmla="*/ 0 h 1085"/>
                        <a:gd name="T8" fmla="*/ 573 w 619"/>
                        <a:gd name="T9" fmla="*/ 34 h 1085"/>
                        <a:gd name="T10" fmla="*/ 619 w 619"/>
                        <a:gd name="T11" fmla="*/ 85 h 1085"/>
                        <a:gd name="T12" fmla="*/ 619 w 619"/>
                        <a:gd name="T13" fmla="*/ 161 h 1085"/>
                        <a:gd name="T14" fmla="*/ 542 w 619"/>
                        <a:gd name="T15" fmla="*/ 304 h 1085"/>
                        <a:gd name="T16" fmla="*/ 458 w 619"/>
                        <a:gd name="T17" fmla="*/ 415 h 1085"/>
                        <a:gd name="T18" fmla="*/ 422 w 619"/>
                        <a:gd name="T19" fmla="*/ 508 h 1085"/>
                        <a:gd name="T20" fmla="*/ 399 w 619"/>
                        <a:gd name="T21" fmla="*/ 615 h 1085"/>
                        <a:gd name="T22" fmla="*/ 422 w 619"/>
                        <a:gd name="T23" fmla="*/ 719 h 1085"/>
                        <a:gd name="T24" fmla="*/ 445 w 619"/>
                        <a:gd name="T25" fmla="*/ 820 h 1085"/>
                        <a:gd name="T26" fmla="*/ 445 w 619"/>
                        <a:gd name="T27" fmla="*/ 935 h 1085"/>
                        <a:gd name="T28" fmla="*/ 411 w 619"/>
                        <a:gd name="T29" fmla="*/ 1005 h 1085"/>
                        <a:gd name="T30" fmla="*/ 334 w 619"/>
                        <a:gd name="T31" fmla="*/ 1043 h 1085"/>
                        <a:gd name="T32" fmla="*/ 242 w 619"/>
                        <a:gd name="T33" fmla="*/ 1085 h 1085"/>
                        <a:gd name="T34" fmla="*/ 157 w 619"/>
                        <a:gd name="T35" fmla="*/ 1085 h 1085"/>
                        <a:gd name="T36" fmla="*/ 100 w 619"/>
                        <a:gd name="T37" fmla="*/ 1054 h 1085"/>
                        <a:gd name="T38" fmla="*/ 23 w 619"/>
                        <a:gd name="T39" fmla="*/ 927 h 1085"/>
                        <a:gd name="T40" fmla="*/ 0 w 619"/>
                        <a:gd name="T41" fmla="*/ 797 h 1085"/>
                        <a:gd name="T42" fmla="*/ 8 w 619"/>
                        <a:gd name="T43" fmla="*/ 628 h 1085"/>
                        <a:gd name="T44" fmla="*/ 65 w 619"/>
                        <a:gd name="T45" fmla="*/ 415 h 1085"/>
                        <a:gd name="T46" fmla="*/ 123 w 619"/>
                        <a:gd name="T47" fmla="*/ 277 h 1085"/>
                        <a:gd name="T48" fmla="*/ 208 w 619"/>
                        <a:gd name="T49" fmla="*/ 161 h 108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619" h="1085">
                          <a:moveTo>
                            <a:pt x="208" y="161"/>
                          </a:moveTo>
                          <a:lnTo>
                            <a:pt x="284" y="80"/>
                          </a:lnTo>
                          <a:lnTo>
                            <a:pt x="411" y="3"/>
                          </a:lnTo>
                          <a:lnTo>
                            <a:pt x="469" y="0"/>
                          </a:lnTo>
                          <a:lnTo>
                            <a:pt x="573" y="34"/>
                          </a:lnTo>
                          <a:lnTo>
                            <a:pt x="619" y="85"/>
                          </a:lnTo>
                          <a:lnTo>
                            <a:pt x="619" y="161"/>
                          </a:lnTo>
                          <a:lnTo>
                            <a:pt x="542" y="304"/>
                          </a:lnTo>
                          <a:lnTo>
                            <a:pt x="458" y="415"/>
                          </a:lnTo>
                          <a:lnTo>
                            <a:pt x="422" y="508"/>
                          </a:lnTo>
                          <a:lnTo>
                            <a:pt x="399" y="615"/>
                          </a:lnTo>
                          <a:lnTo>
                            <a:pt x="422" y="719"/>
                          </a:lnTo>
                          <a:lnTo>
                            <a:pt x="445" y="820"/>
                          </a:lnTo>
                          <a:lnTo>
                            <a:pt x="445" y="935"/>
                          </a:lnTo>
                          <a:lnTo>
                            <a:pt x="411" y="1005"/>
                          </a:lnTo>
                          <a:lnTo>
                            <a:pt x="334" y="1043"/>
                          </a:lnTo>
                          <a:lnTo>
                            <a:pt x="242" y="1085"/>
                          </a:lnTo>
                          <a:lnTo>
                            <a:pt x="157" y="1085"/>
                          </a:lnTo>
                          <a:lnTo>
                            <a:pt x="100" y="1054"/>
                          </a:lnTo>
                          <a:lnTo>
                            <a:pt x="23" y="927"/>
                          </a:lnTo>
                          <a:lnTo>
                            <a:pt x="0" y="797"/>
                          </a:lnTo>
                          <a:lnTo>
                            <a:pt x="8" y="628"/>
                          </a:lnTo>
                          <a:lnTo>
                            <a:pt x="65" y="415"/>
                          </a:lnTo>
                          <a:lnTo>
                            <a:pt x="123" y="277"/>
                          </a:lnTo>
                          <a:lnTo>
                            <a:pt x="208" y="161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752" name="Freeform 48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3504" y="2064"/>
                      <a:ext cx="812" cy="523"/>
                    </a:xfrm>
                    <a:custGeom>
                      <a:avLst/>
                      <a:gdLst>
                        <a:gd name="T0" fmla="*/ 0 w 782"/>
                        <a:gd name="T1" fmla="*/ 76 h 808"/>
                        <a:gd name="T2" fmla="*/ 66 w 782"/>
                        <a:gd name="T3" fmla="*/ 0 h 808"/>
                        <a:gd name="T4" fmla="*/ 163 w 782"/>
                        <a:gd name="T5" fmla="*/ 0 h 808"/>
                        <a:gd name="T6" fmla="*/ 343 w 782"/>
                        <a:gd name="T7" fmla="*/ 19 h 808"/>
                        <a:gd name="T8" fmla="*/ 555 w 782"/>
                        <a:gd name="T9" fmla="*/ 30 h 808"/>
                        <a:gd name="T10" fmla="*/ 636 w 782"/>
                        <a:gd name="T11" fmla="*/ 65 h 808"/>
                        <a:gd name="T12" fmla="*/ 670 w 782"/>
                        <a:gd name="T13" fmla="*/ 110 h 808"/>
                        <a:gd name="T14" fmla="*/ 678 w 782"/>
                        <a:gd name="T15" fmla="*/ 180 h 808"/>
                        <a:gd name="T16" fmla="*/ 654 w 782"/>
                        <a:gd name="T17" fmla="*/ 253 h 808"/>
                        <a:gd name="T18" fmla="*/ 589 w 782"/>
                        <a:gd name="T19" fmla="*/ 365 h 808"/>
                        <a:gd name="T20" fmla="*/ 504 w 782"/>
                        <a:gd name="T21" fmla="*/ 457 h 808"/>
                        <a:gd name="T22" fmla="*/ 439 w 782"/>
                        <a:gd name="T23" fmla="*/ 541 h 808"/>
                        <a:gd name="T24" fmla="*/ 412 w 782"/>
                        <a:gd name="T25" fmla="*/ 607 h 808"/>
                        <a:gd name="T26" fmla="*/ 393 w 782"/>
                        <a:gd name="T27" fmla="*/ 653 h 808"/>
                        <a:gd name="T28" fmla="*/ 400 w 782"/>
                        <a:gd name="T29" fmla="*/ 689 h 808"/>
                        <a:gd name="T30" fmla="*/ 405 w 782"/>
                        <a:gd name="T31" fmla="*/ 711 h 808"/>
                        <a:gd name="T32" fmla="*/ 482 w 782"/>
                        <a:gd name="T33" fmla="*/ 711 h 808"/>
                        <a:gd name="T34" fmla="*/ 601 w 782"/>
                        <a:gd name="T35" fmla="*/ 692 h 808"/>
                        <a:gd name="T36" fmla="*/ 678 w 782"/>
                        <a:gd name="T37" fmla="*/ 692 h 808"/>
                        <a:gd name="T38" fmla="*/ 758 w 782"/>
                        <a:gd name="T39" fmla="*/ 723 h 808"/>
                        <a:gd name="T40" fmla="*/ 782 w 782"/>
                        <a:gd name="T41" fmla="*/ 761 h 808"/>
                        <a:gd name="T42" fmla="*/ 758 w 782"/>
                        <a:gd name="T43" fmla="*/ 796 h 808"/>
                        <a:gd name="T44" fmla="*/ 724 w 782"/>
                        <a:gd name="T45" fmla="*/ 808 h 808"/>
                        <a:gd name="T46" fmla="*/ 670 w 782"/>
                        <a:gd name="T47" fmla="*/ 792 h 808"/>
                        <a:gd name="T48" fmla="*/ 597 w 782"/>
                        <a:gd name="T49" fmla="*/ 749 h 808"/>
                        <a:gd name="T50" fmla="*/ 520 w 782"/>
                        <a:gd name="T51" fmla="*/ 757 h 808"/>
                        <a:gd name="T52" fmla="*/ 393 w 782"/>
                        <a:gd name="T53" fmla="*/ 780 h 808"/>
                        <a:gd name="T54" fmla="*/ 355 w 782"/>
                        <a:gd name="T55" fmla="*/ 773 h 808"/>
                        <a:gd name="T56" fmla="*/ 335 w 782"/>
                        <a:gd name="T57" fmla="*/ 746 h 808"/>
                        <a:gd name="T58" fmla="*/ 335 w 782"/>
                        <a:gd name="T59" fmla="*/ 681 h 808"/>
                        <a:gd name="T60" fmla="*/ 335 w 782"/>
                        <a:gd name="T61" fmla="*/ 588 h 808"/>
                        <a:gd name="T62" fmla="*/ 389 w 782"/>
                        <a:gd name="T63" fmla="*/ 518 h 808"/>
                        <a:gd name="T64" fmla="*/ 470 w 782"/>
                        <a:gd name="T65" fmla="*/ 414 h 808"/>
                        <a:gd name="T66" fmla="*/ 540 w 782"/>
                        <a:gd name="T67" fmla="*/ 323 h 808"/>
                        <a:gd name="T68" fmla="*/ 586 w 782"/>
                        <a:gd name="T69" fmla="*/ 253 h 808"/>
                        <a:gd name="T70" fmla="*/ 609 w 782"/>
                        <a:gd name="T71" fmla="*/ 192 h 808"/>
                        <a:gd name="T72" fmla="*/ 597 w 782"/>
                        <a:gd name="T73" fmla="*/ 157 h 808"/>
                        <a:gd name="T74" fmla="*/ 566 w 782"/>
                        <a:gd name="T75" fmla="*/ 115 h 808"/>
                        <a:gd name="T76" fmla="*/ 520 w 782"/>
                        <a:gd name="T77" fmla="*/ 103 h 808"/>
                        <a:gd name="T78" fmla="*/ 470 w 782"/>
                        <a:gd name="T79" fmla="*/ 103 h 808"/>
                        <a:gd name="T80" fmla="*/ 358 w 782"/>
                        <a:gd name="T81" fmla="*/ 103 h 808"/>
                        <a:gd name="T82" fmla="*/ 193 w 782"/>
                        <a:gd name="T83" fmla="*/ 134 h 808"/>
                        <a:gd name="T84" fmla="*/ 70 w 782"/>
                        <a:gd name="T85" fmla="*/ 146 h 808"/>
                        <a:gd name="T86" fmla="*/ 20 w 782"/>
                        <a:gd name="T87" fmla="*/ 134 h 808"/>
                        <a:gd name="T88" fmla="*/ 0 w 782"/>
                        <a:gd name="T89" fmla="*/ 115 h 808"/>
                        <a:gd name="T90" fmla="*/ 0 w 782"/>
                        <a:gd name="T91" fmla="*/ 76 h 8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782" h="808">
                          <a:moveTo>
                            <a:pt x="0" y="76"/>
                          </a:moveTo>
                          <a:lnTo>
                            <a:pt x="66" y="0"/>
                          </a:lnTo>
                          <a:lnTo>
                            <a:pt x="163" y="0"/>
                          </a:lnTo>
                          <a:lnTo>
                            <a:pt x="343" y="19"/>
                          </a:lnTo>
                          <a:lnTo>
                            <a:pt x="555" y="30"/>
                          </a:lnTo>
                          <a:lnTo>
                            <a:pt x="636" y="65"/>
                          </a:lnTo>
                          <a:lnTo>
                            <a:pt x="670" y="110"/>
                          </a:lnTo>
                          <a:lnTo>
                            <a:pt x="678" y="180"/>
                          </a:lnTo>
                          <a:lnTo>
                            <a:pt x="654" y="253"/>
                          </a:lnTo>
                          <a:lnTo>
                            <a:pt x="589" y="365"/>
                          </a:lnTo>
                          <a:lnTo>
                            <a:pt x="504" y="457"/>
                          </a:lnTo>
                          <a:lnTo>
                            <a:pt x="439" y="541"/>
                          </a:lnTo>
                          <a:lnTo>
                            <a:pt x="412" y="607"/>
                          </a:lnTo>
                          <a:lnTo>
                            <a:pt x="393" y="653"/>
                          </a:lnTo>
                          <a:lnTo>
                            <a:pt x="400" y="689"/>
                          </a:lnTo>
                          <a:lnTo>
                            <a:pt x="405" y="711"/>
                          </a:lnTo>
                          <a:lnTo>
                            <a:pt x="482" y="711"/>
                          </a:lnTo>
                          <a:lnTo>
                            <a:pt x="601" y="692"/>
                          </a:lnTo>
                          <a:lnTo>
                            <a:pt x="678" y="692"/>
                          </a:lnTo>
                          <a:lnTo>
                            <a:pt x="758" y="723"/>
                          </a:lnTo>
                          <a:lnTo>
                            <a:pt x="782" y="761"/>
                          </a:lnTo>
                          <a:lnTo>
                            <a:pt x="758" y="796"/>
                          </a:lnTo>
                          <a:lnTo>
                            <a:pt x="724" y="808"/>
                          </a:lnTo>
                          <a:lnTo>
                            <a:pt x="670" y="792"/>
                          </a:lnTo>
                          <a:lnTo>
                            <a:pt x="597" y="749"/>
                          </a:lnTo>
                          <a:lnTo>
                            <a:pt x="520" y="757"/>
                          </a:lnTo>
                          <a:lnTo>
                            <a:pt x="393" y="780"/>
                          </a:lnTo>
                          <a:lnTo>
                            <a:pt x="355" y="773"/>
                          </a:lnTo>
                          <a:lnTo>
                            <a:pt x="335" y="746"/>
                          </a:lnTo>
                          <a:lnTo>
                            <a:pt x="335" y="681"/>
                          </a:lnTo>
                          <a:lnTo>
                            <a:pt x="335" y="588"/>
                          </a:lnTo>
                          <a:lnTo>
                            <a:pt x="389" y="518"/>
                          </a:lnTo>
                          <a:lnTo>
                            <a:pt x="470" y="414"/>
                          </a:lnTo>
                          <a:lnTo>
                            <a:pt x="540" y="323"/>
                          </a:lnTo>
                          <a:lnTo>
                            <a:pt x="586" y="253"/>
                          </a:lnTo>
                          <a:lnTo>
                            <a:pt x="609" y="192"/>
                          </a:lnTo>
                          <a:lnTo>
                            <a:pt x="597" y="157"/>
                          </a:lnTo>
                          <a:lnTo>
                            <a:pt x="566" y="115"/>
                          </a:lnTo>
                          <a:lnTo>
                            <a:pt x="520" y="103"/>
                          </a:lnTo>
                          <a:lnTo>
                            <a:pt x="470" y="103"/>
                          </a:lnTo>
                          <a:lnTo>
                            <a:pt x="358" y="103"/>
                          </a:lnTo>
                          <a:lnTo>
                            <a:pt x="193" y="134"/>
                          </a:lnTo>
                          <a:lnTo>
                            <a:pt x="70" y="146"/>
                          </a:lnTo>
                          <a:lnTo>
                            <a:pt x="20" y="134"/>
                          </a:lnTo>
                          <a:lnTo>
                            <a:pt x="0" y="115"/>
                          </a:lnTo>
                          <a:lnTo>
                            <a:pt x="0" y="76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753" name="Freeform 49"/>
                    <p:cNvSpPr>
                      <a:spLocks noChangeAspect="1"/>
                    </p:cNvSpPr>
                    <p:nvPr/>
                  </p:nvSpPr>
                  <p:spPr bwMode="auto">
                    <a:xfrm rot="-4121048">
                      <a:off x="2675" y="2797"/>
                      <a:ext cx="1159" cy="461"/>
                    </a:xfrm>
                    <a:custGeom>
                      <a:avLst/>
                      <a:gdLst>
                        <a:gd name="T0" fmla="*/ 808 w 992"/>
                        <a:gd name="T1" fmla="*/ 320 h 770"/>
                        <a:gd name="T2" fmla="*/ 823 w 992"/>
                        <a:gd name="T3" fmla="*/ 219 h 770"/>
                        <a:gd name="T4" fmla="*/ 881 w 992"/>
                        <a:gd name="T5" fmla="*/ 181 h 770"/>
                        <a:gd name="T6" fmla="*/ 950 w 992"/>
                        <a:gd name="T7" fmla="*/ 174 h 770"/>
                        <a:gd name="T8" fmla="*/ 992 w 992"/>
                        <a:gd name="T9" fmla="*/ 219 h 770"/>
                        <a:gd name="T10" fmla="*/ 973 w 992"/>
                        <a:gd name="T11" fmla="*/ 308 h 770"/>
                        <a:gd name="T12" fmla="*/ 935 w 992"/>
                        <a:gd name="T13" fmla="*/ 427 h 770"/>
                        <a:gd name="T14" fmla="*/ 857 w 992"/>
                        <a:gd name="T15" fmla="*/ 562 h 770"/>
                        <a:gd name="T16" fmla="*/ 761 w 992"/>
                        <a:gd name="T17" fmla="*/ 677 h 770"/>
                        <a:gd name="T18" fmla="*/ 681 w 992"/>
                        <a:gd name="T19" fmla="*/ 739 h 770"/>
                        <a:gd name="T20" fmla="*/ 592 w 992"/>
                        <a:gd name="T21" fmla="*/ 770 h 770"/>
                        <a:gd name="T22" fmla="*/ 507 w 992"/>
                        <a:gd name="T23" fmla="*/ 759 h 770"/>
                        <a:gd name="T24" fmla="*/ 442 w 992"/>
                        <a:gd name="T25" fmla="*/ 723 h 770"/>
                        <a:gd name="T26" fmla="*/ 419 w 992"/>
                        <a:gd name="T27" fmla="*/ 666 h 770"/>
                        <a:gd name="T28" fmla="*/ 392 w 992"/>
                        <a:gd name="T29" fmla="*/ 566 h 770"/>
                        <a:gd name="T30" fmla="*/ 361 w 992"/>
                        <a:gd name="T31" fmla="*/ 382 h 770"/>
                        <a:gd name="T32" fmla="*/ 338 w 992"/>
                        <a:gd name="T33" fmla="*/ 254 h 770"/>
                        <a:gd name="T34" fmla="*/ 338 w 992"/>
                        <a:gd name="T35" fmla="*/ 104 h 770"/>
                        <a:gd name="T36" fmla="*/ 323 w 992"/>
                        <a:gd name="T37" fmla="*/ 78 h 770"/>
                        <a:gd name="T38" fmla="*/ 277 w 992"/>
                        <a:gd name="T39" fmla="*/ 70 h 770"/>
                        <a:gd name="T40" fmla="*/ 223 w 992"/>
                        <a:gd name="T41" fmla="*/ 112 h 770"/>
                        <a:gd name="T42" fmla="*/ 173 w 992"/>
                        <a:gd name="T43" fmla="*/ 181 h 770"/>
                        <a:gd name="T44" fmla="*/ 115 w 992"/>
                        <a:gd name="T45" fmla="*/ 219 h 770"/>
                        <a:gd name="T46" fmla="*/ 27 w 992"/>
                        <a:gd name="T47" fmla="*/ 219 h 770"/>
                        <a:gd name="T48" fmla="*/ 0 w 992"/>
                        <a:gd name="T49" fmla="*/ 196 h 770"/>
                        <a:gd name="T50" fmla="*/ 0 w 992"/>
                        <a:gd name="T51" fmla="*/ 158 h 770"/>
                        <a:gd name="T52" fmla="*/ 39 w 992"/>
                        <a:gd name="T53" fmla="*/ 123 h 770"/>
                        <a:gd name="T54" fmla="*/ 81 w 992"/>
                        <a:gd name="T55" fmla="*/ 135 h 770"/>
                        <a:gd name="T56" fmla="*/ 119 w 992"/>
                        <a:gd name="T57" fmla="*/ 127 h 770"/>
                        <a:gd name="T58" fmla="*/ 189 w 992"/>
                        <a:gd name="T59" fmla="*/ 78 h 770"/>
                        <a:gd name="T60" fmla="*/ 257 w 992"/>
                        <a:gd name="T61" fmla="*/ 23 h 770"/>
                        <a:gd name="T62" fmla="*/ 323 w 992"/>
                        <a:gd name="T63" fmla="*/ 8 h 770"/>
                        <a:gd name="T64" fmla="*/ 415 w 992"/>
                        <a:gd name="T65" fmla="*/ 0 h 770"/>
                        <a:gd name="T66" fmla="*/ 419 w 992"/>
                        <a:gd name="T67" fmla="*/ 42 h 770"/>
                        <a:gd name="T68" fmla="*/ 397 w 992"/>
                        <a:gd name="T69" fmla="*/ 89 h 770"/>
                        <a:gd name="T70" fmla="*/ 392 w 992"/>
                        <a:gd name="T71" fmla="*/ 208 h 770"/>
                        <a:gd name="T72" fmla="*/ 419 w 992"/>
                        <a:gd name="T73" fmla="*/ 366 h 770"/>
                        <a:gd name="T74" fmla="*/ 462 w 992"/>
                        <a:gd name="T75" fmla="*/ 520 h 770"/>
                        <a:gd name="T76" fmla="*/ 499 w 992"/>
                        <a:gd name="T77" fmla="*/ 612 h 770"/>
                        <a:gd name="T78" fmla="*/ 558 w 992"/>
                        <a:gd name="T79" fmla="*/ 655 h 770"/>
                        <a:gd name="T80" fmla="*/ 615 w 992"/>
                        <a:gd name="T81" fmla="*/ 655 h 770"/>
                        <a:gd name="T82" fmla="*/ 673 w 992"/>
                        <a:gd name="T83" fmla="*/ 612 h 770"/>
                        <a:gd name="T84" fmla="*/ 750 w 992"/>
                        <a:gd name="T85" fmla="*/ 515 h 770"/>
                        <a:gd name="T86" fmla="*/ 800 w 992"/>
                        <a:gd name="T87" fmla="*/ 377 h 770"/>
                        <a:gd name="T88" fmla="*/ 808 w 992"/>
                        <a:gd name="T89" fmla="*/ 320 h 7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992" h="770">
                          <a:moveTo>
                            <a:pt x="808" y="320"/>
                          </a:moveTo>
                          <a:lnTo>
                            <a:pt x="823" y="219"/>
                          </a:lnTo>
                          <a:lnTo>
                            <a:pt x="881" y="181"/>
                          </a:lnTo>
                          <a:lnTo>
                            <a:pt x="950" y="174"/>
                          </a:lnTo>
                          <a:lnTo>
                            <a:pt x="992" y="219"/>
                          </a:lnTo>
                          <a:lnTo>
                            <a:pt x="973" y="308"/>
                          </a:lnTo>
                          <a:lnTo>
                            <a:pt x="935" y="427"/>
                          </a:lnTo>
                          <a:lnTo>
                            <a:pt x="857" y="562"/>
                          </a:lnTo>
                          <a:lnTo>
                            <a:pt x="761" y="677"/>
                          </a:lnTo>
                          <a:lnTo>
                            <a:pt x="681" y="739"/>
                          </a:lnTo>
                          <a:lnTo>
                            <a:pt x="592" y="770"/>
                          </a:lnTo>
                          <a:lnTo>
                            <a:pt x="507" y="759"/>
                          </a:lnTo>
                          <a:lnTo>
                            <a:pt x="442" y="723"/>
                          </a:lnTo>
                          <a:lnTo>
                            <a:pt x="419" y="666"/>
                          </a:lnTo>
                          <a:lnTo>
                            <a:pt x="392" y="566"/>
                          </a:lnTo>
                          <a:lnTo>
                            <a:pt x="361" y="382"/>
                          </a:lnTo>
                          <a:lnTo>
                            <a:pt x="338" y="254"/>
                          </a:lnTo>
                          <a:lnTo>
                            <a:pt x="338" y="104"/>
                          </a:lnTo>
                          <a:lnTo>
                            <a:pt x="323" y="78"/>
                          </a:lnTo>
                          <a:lnTo>
                            <a:pt x="277" y="70"/>
                          </a:lnTo>
                          <a:lnTo>
                            <a:pt x="223" y="112"/>
                          </a:lnTo>
                          <a:lnTo>
                            <a:pt x="173" y="181"/>
                          </a:lnTo>
                          <a:lnTo>
                            <a:pt x="115" y="219"/>
                          </a:lnTo>
                          <a:lnTo>
                            <a:pt x="27" y="219"/>
                          </a:lnTo>
                          <a:lnTo>
                            <a:pt x="0" y="196"/>
                          </a:lnTo>
                          <a:lnTo>
                            <a:pt x="0" y="158"/>
                          </a:lnTo>
                          <a:lnTo>
                            <a:pt x="39" y="123"/>
                          </a:lnTo>
                          <a:lnTo>
                            <a:pt x="81" y="135"/>
                          </a:lnTo>
                          <a:lnTo>
                            <a:pt x="119" y="127"/>
                          </a:lnTo>
                          <a:lnTo>
                            <a:pt x="189" y="78"/>
                          </a:lnTo>
                          <a:lnTo>
                            <a:pt x="257" y="23"/>
                          </a:lnTo>
                          <a:lnTo>
                            <a:pt x="323" y="8"/>
                          </a:lnTo>
                          <a:lnTo>
                            <a:pt x="415" y="0"/>
                          </a:lnTo>
                          <a:lnTo>
                            <a:pt x="419" y="42"/>
                          </a:lnTo>
                          <a:lnTo>
                            <a:pt x="397" y="89"/>
                          </a:lnTo>
                          <a:lnTo>
                            <a:pt x="392" y="208"/>
                          </a:lnTo>
                          <a:lnTo>
                            <a:pt x="419" y="366"/>
                          </a:lnTo>
                          <a:lnTo>
                            <a:pt x="462" y="520"/>
                          </a:lnTo>
                          <a:lnTo>
                            <a:pt x="499" y="612"/>
                          </a:lnTo>
                          <a:lnTo>
                            <a:pt x="558" y="655"/>
                          </a:lnTo>
                          <a:lnTo>
                            <a:pt x="615" y="655"/>
                          </a:lnTo>
                          <a:lnTo>
                            <a:pt x="673" y="612"/>
                          </a:lnTo>
                          <a:lnTo>
                            <a:pt x="750" y="515"/>
                          </a:lnTo>
                          <a:lnTo>
                            <a:pt x="800" y="377"/>
                          </a:lnTo>
                          <a:lnTo>
                            <a:pt x="808" y="320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754" name="Freeform 50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414" y="1540"/>
                      <a:ext cx="474" cy="848"/>
                    </a:xfrm>
                    <a:custGeom>
                      <a:avLst/>
                      <a:gdLst>
                        <a:gd name="T0" fmla="*/ 445 w 699"/>
                        <a:gd name="T1" fmla="*/ 923 h 1216"/>
                        <a:gd name="T2" fmla="*/ 560 w 699"/>
                        <a:gd name="T3" fmla="*/ 1039 h 1216"/>
                        <a:gd name="T4" fmla="*/ 606 w 699"/>
                        <a:gd name="T5" fmla="*/ 1039 h 1216"/>
                        <a:gd name="T6" fmla="*/ 684 w 699"/>
                        <a:gd name="T7" fmla="*/ 1086 h 1216"/>
                        <a:gd name="T8" fmla="*/ 699 w 699"/>
                        <a:gd name="T9" fmla="*/ 1139 h 1216"/>
                        <a:gd name="T10" fmla="*/ 676 w 699"/>
                        <a:gd name="T11" fmla="*/ 1208 h 1216"/>
                        <a:gd name="T12" fmla="*/ 614 w 699"/>
                        <a:gd name="T13" fmla="*/ 1216 h 1216"/>
                        <a:gd name="T14" fmla="*/ 537 w 699"/>
                        <a:gd name="T15" fmla="*/ 1162 h 1216"/>
                        <a:gd name="T16" fmla="*/ 383 w 699"/>
                        <a:gd name="T17" fmla="*/ 1016 h 1216"/>
                        <a:gd name="T18" fmla="*/ 284 w 699"/>
                        <a:gd name="T19" fmla="*/ 878 h 1216"/>
                        <a:gd name="T20" fmla="*/ 237 w 699"/>
                        <a:gd name="T21" fmla="*/ 769 h 1216"/>
                        <a:gd name="T22" fmla="*/ 206 w 699"/>
                        <a:gd name="T23" fmla="*/ 585 h 1216"/>
                        <a:gd name="T24" fmla="*/ 206 w 699"/>
                        <a:gd name="T25" fmla="*/ 346 h 1216"/>
                        <a:gd name="T26" fmla="*/ 198 w 699"/>
                        <a:gd name="T27" fmla="*/ 285 h 1216"/>
                        <a:gd name="T28" fmla="*/ 153 w 699"/>
                        <a:gd name="T29" fmla="*/ 239 h 1216"/>
                        <a:gd name="T30" fmla="*/ 22 w 699"/>
                        <a:gd name="T31" fmla="*/ 247 h 1216"/>
                        <a:gd name="T32" fmla="*/ 0 w 699"/>
                        <a:gd name="T33" fmla="*/ 223 h 1216"/>
                        <a:gd name="T34" fmla="*/ 29 w 699"/>
                        <a:gd name="T35" fmla="*/ 208 h 1216"/>
                        <a:gd name="T36" fmla="*/ 122 w 699"/>
                        <a:gd name="T37" fmla="*/ 200 h 1216"/>
                        <a:gd name="T38" fmla="*/ 138 w 699"/>
                        <a:gd name="T39" fmla="*/ 185 h 1216"/>
                        <a:gd name="T40" fmla="*/ 6 w 699"/>
                        <a:gd name="T41" fmla="*/ 107 h 1216"/>
                        <a:gd name="T42" fmla="*/ 6 w 699"/>
                        <a:gd name="T43" fmla="*/ 77 h 1216"/>
                        <a:gd name="T44" fmla="*/ 29 w 699"/>
                        <a:gd name="T45" fmla="*/ 70 h 1216"/>
                        <a:gd name="T46" fmla="*/ 138 w 699"/>
                        <a:gd name="T47" fmla="*/ 130 h 1216"/>
                        <a:gd name="T48" fmla="*/ 161 w 699"/>
                        <a:gd name="T49" fmla="*/ 123 h 1216"/>
                        <a:gd name="T50" fmla="*/ 138 w 699"/>
                        <a:gd name="T51" fmla="*/ 8 h 1216"/>
                        <a:gd name="T52" fmla="*/ 153 w 699"/>
                        <a:gd name="T53" fmla="*/ 0 h 1216"/>
                        <a:gd name="T54" fmla="*/ 169 w 699"/>
                        <a:gd name="T55" fmla="*/ 8 h 1216"/>
                        <a:gd name="T56" fmla="*/ 198 w 699"/>
                        <a:gd name="T57" fmla="*/ 123 h 1216"/>
                        <a:gd name="T58" fmla="*/ 222 w 699"/>
                        <a:gd name="T59" fmla="*/ 130 h 1216"/>
                        <a:gd name="T60" fmla="*/ 284 w 699"/>
                        <a:gd name="T61" fmla="*/ 8 h 1216"/>
                        <a:gd name="T62" fmla="*/ 299 w 699"/>
                        <a:gd name="T63" fmla="*/ 8 h 1216"/>
                        <a:gd name="T64" fmla="*/ 299 w 699"/>
                        <a:gd name="T65" fmla="*/ 46 h 1216"/>
                        <a:gd name="T66" fmla="*/ 260 w 699"/>
                        <a:gd name="T67" fmla="*/ 146 h 1216"/>
                        <a:gd name="T68" fmla="*/ 260 w 699"/>
                        <a:gd name="T69" fmla="*/ 200 h 1216"/>
                        <a:gd name="T70" fmla="*/ 276 w 699"/>
                        <a:gd name="T71" fmla="*/ 270 h 1216"/>
                        <a:gd name="T72" fmla="*/ 268 w 699"/>
                        <a:gd name="T73" fmla="*/ 361 h 1216"/>
                        <a:gd name="T74" fmla="*/ 276 w 699"/>
                        <a:gd name="T75" fmla="*/ 531 h 1216"/>
                        <a:gd name="T76" fmla="*/ 291 w 699"/>
                        <a:gd name="T77" fmla="*/ 639 h 1216"/>
                        <a:gd name="T78" fmla="*/ 330 w 699"/>
                        <a:gd name="T79" fmla="*/ 762 h 1216"/>
                        <a:gd name="T80" fmla="*/ 383 w 699"/>
                        <a:gd name="T81" fmla="*/ 855 h 1216"/>
                        <a:gd name="T82" fmla="*/ 445 w 699"/>
                        <a:gd name="T83" fmla="*/ 923 h 12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699" h="1216">
                          <a:moveTo>
                            <a:pt x="445" y="923"/>
                          </a:moveTo>
                          <a:lnTo>
                            <a:pt x="560" y="1039"/>
                          </a:lnTo>
                          <a:lnTo>
                            <a:pt x="606" y="1039"/>
                          </a:lnTo>
                          <a:lnTo>
                            <a:pt x="684" y="1086"/>
                          </a:lnTo>
                          <a:lnTo>
                            <a:pt x="699" y="1139"/>
                          </a:lnTo>
                          <a:lnTo>
                            <a:pt x="676" y="1208"/>
                          </a:lnTo>
                          <a:lnTo>
                            <a:pt x="614" y="1216"/>
                          </a:lnTo>
                          <a:lnTo>
                            <a:pt x="537" y="1162"/>
                          </a:lnTo>
                          <a:lnTo>
                            <a:pt x="383" y="1016"/>
                          </a:lnTo>
                          <a:lnTo>
                            <a:pt x="284" y="878"/>
                          </a:lnTo>
                          <a:lnTo>
                            <a:pt x="237" y="769"/>
                          </a:lnTo>
                          <a:lnTo>
                            <a:pt x="206" y="585"/>
                          </a:lnTo>
                          <a:lnTo>
                            <a:pt x="206" y="346"/>
                          </a:lnTo>
                          <a:lnTo>
                            <a:pt x="198" y="285"/>
                          </a:lnTo>
                          <a:lnTo>
                            <a:pt x="153" y="239"/>
                          </a:lnTo>
                          <a:lnTo>
                            <a:pt x="22" y="247"/>
                          </a:lnTo>
                          <a:lnTo>
                            <a:pt x="0" y="223"/>
                          </a:lnTo>
                          <a:lnTo>
                            <a:pt x="29" y="208"/>
                          </a:lnTo>
                          <a:lnTo>
                            <a:pt x="122" y="200"/>
                          </a:lnTo>
                          <a:lnTo>
                            <a:pt x="138" y="185"/>
                          </a:lnTo>
                          <a:lnTo>
                            <a:pt x="6" y="107"/>
                          </a:lnTo>
                          <a:lnTo>
                            <a:pt x="6" y="77"/>
                          </a:lnTo>
                          <a:lnTo>
                            <a:pt x="29" y="70"/>
                          </a:lnTo>
                          <a:lnTo>
                            <a:pt x="138" y="130"/>
                          </a:lnTo>
                          <a:lnTo>
                            <a:pt x="161" y="123"/>
                          </a:lnTo>
                          <a:lnTo>
                            <a:pt x="138" y="8"/>
                          </a:lnTo>
                          <a:lnTo>
                            <a:pt x="153" y="0"/>
                          </a:lnTo>
                          <a:lnTo>
                            <a:pt x="169" y="8"/>
                          </a:lnTo>
                          <a:lnTo>
                            <a:pt x="198" y="123"/>
                          </a:lnTo>
                          <a:lnTo>
                            <a:pt x="222" y="130"/>
                          </a:lnTo>
                          <a:lnTo>
                            <a:pt x="284" y="8"/>
                          </a:lnTo>
                          <a:lnTo>
                            <a:pt x="299" y="8"/>
                          </a:lnTo>
                          <a:lnTo>
                            <a:pt x="299" y="46"/>
                          </a:lnTo>
                          <a:lnTo>
                            <a:pt x="260" y="146"/>
                          </a:lnTo>
                          <a:lnTo>
                            <a:pt x="260" y="200"/>
                          </a:lnTo>
                          <a:lnTo>
                            <a:pt x="276" y="270"/>
                          </a:lnTo>
                          <a:lnTo>
                            <a:pt x="268" y="361"/>
                          </a:lnTo>
                          <a:lnTo>
                            <a:pt x="276" y="531"/>
                          </a:lnTo>
                          <a:lnTo>
                            <a:pt x="291" y="639"/>
                          </a:lnTo>
                          <a:lnTo>
                            <a:pt x="330" y="762"/>
                          </a:lnTo>
                          <a:lnTo>
                            <a:pt x="383" y="855"/>
                          </a:lnTo>
                          <a:lnTo>
                            <a:pt x="445" y="923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8755" name="Freeform 51"/>
                    <p:cNvSpPr>
                      <a:spLocks noChangeAspect="1"/>
                    </p:cNvSpPr>
                    <p:nvPr/>
                  </p:nvSpPr>
                  <p:spPr bwMode="auto">
                    <a:xfrm rot="-2705309">
                      <a:off x="2793" y="1150"/>
                      <a:ext cx="620" cy="708"/>
                    </a:xfrm>
                    <a:custGeom>
                      <a:avLst/>
                      <a:gdLst>
                        <a:gd name="T0" fmla="*/ 15 w 915"/>
                        <a:gd name="T1" fmla="*/ 1008 h 1139"/>
                        <a:gd name="T2" fmla="*/ 0 w 915"/>
                        <a:gd name="T3" fmla="*/ 1061 h 1139"/>
                        <a:gd name="T4" fmla="*/ 15 w 915"/>
                        <a:gd name="T5" fmla="*/ 1139 h 1139"/>
                        <a:gd name="T6" fmla="*/ 70 w 915"/>
                        <a:gd name="T7" fmla="*/ 1139 h 1139"/>
                        <a:gd name="T8" fmla="*/ 231 w 915"/>
                        <a:gd name="T9" fmla="*/ 1108 h 1139"/>
                        <a:gd name="T10" fmla="*/ 408 w 915"/>
                        <a:gd name="T11" fmla="*/ 1046 h 1139"/>
                        <a:gd name="T12" fmla="*/ 554 w 915"/>
                        <a:gd name="T13" fmla="*/ 946 h 1139"/>
                        <a:gd name="T14" fmla="*/ 639 w 915"/>
                        <a:gd name="T15" fmla="*/ 816 h 1139"/>
                        <a:gd name="T16" fmla="*/ 715 w 915"/>
                        <a:gd name="T17" fmla="*/ 593 h 1139"/>
                        <a:gd name="T18" fmla="*/ 738 w 915"/>
                        <a:gd name="T19" fmla="*/ 385 h 1139"/>
                        <a:gd name="T20" fmla="*/ 738 w 915"/>
                        <a:gd name="T21" fmla="*/ 285 h 1139"/>
                        <a:gd name="T22" fmla="*/ 777 w 915"/>
                        <a:gd name="T23" fmla="*/ 224 h 1139"/>
                        <a:gd name="T24" fmla="*/ 845 w 915"/>
                        <a:gd name="T25" fmla="*/ 200 h 1139"/>
                        <a:gd name="T26" fmla="*/ 907 w 915"/>
                        <a:gd name="T27" fmla="*/ 200 h 1139"/>
                        <a:gd name="T28" fmla="*/ 915 w 915"/>
                        <a:gd name="T29" fmla="*/ 169 h 1139"/>
                        <a:gd name="T30" fmla="*/ 823 w 915"/>
                        <a:gd name="T31" fmla="*/ 177 h 1139"/>
                        <a:gd name="T32" fmla="*/ 808 w 915"/>
                        <a:gd name="T33" fmla="*/ 154 h 1139"/>
                        <a:gd name="T34" fmla="*/ 884 w 915"/>
                        <a:gd name="T35" fmla="*/ 70 h 1139"/>
                        <a:gd name="T36" fmla="*/ 868 w 915"/>
                        <a:gd name="T37" fmla="*/ 47 h 1139"/>
                        <a:gd name="T38" fmla="*/ 853 w 915"/>
                        <a:gd name="T39" fmla="*/ 62 h 1139"/>
                        <a:gd name="T40" fmla="*/ 792 w 915"/>
                        <a:gd name="T41" fmla="*/ 123 h 1139"/>
                        <a:gd name="T42" fmla="*/ 777 w 915"/>
                        <a:gd name="T43" fmla="*/ 123 h 1139"/>
                        <a:gd name="T44" fmla="*/ 777 w 915"/>
                        <a:gd name="T45" fmla="*/ 16 h 1139"/>
                        <a:gd name="T46" fmla="*/ 761 w 915"/>
                        <a:gd name="T47" fmla="*/ 0 h 1139"/>
                        <a:gd name="T48" fmla="*/ 738 w 915"/>
                        <a:gd name="T49" fmla="*/ 8 h 1139"/>
                        <a:gd name="T50" fmla="*/ 746 w 915"/>
                        <a:gd name="T51" fmla="*/ 123 h 1139"/>
                        <a:gd name="T52" fmla="*/ 730 w 915"/>
                        <a:gd name="T53" fmla="*/ 131 h 1139"/>
                        <a:gd name="T54" fmla="*/ 668 w 915"/>
                        <a:gd name="T55" fmla="*/ 70 h 1139"/>
                        <a:gd name="T56" fmla="*/ 623 w 915"/>
                        <a:gd name="T57" fmla="*/ 62 h 1139"/>
                        <a:gd name="T58" fmla="*/ 631 w 915"/>
                        <a:gd name="T59" fmla="*/ 93 h 1139"/>
                        <a:gd name="T60" fmla="*/ 699 w 915"/>
                        <a:gd name="T61" fmla="*/ 162 h 1139"/>
                        <a:gd name="T62" fmla="*/ 699 w 915"/>
                        <a:gd name="T63" fmla="*/ 200 h 1139"/>
                        <a:gd name="T64" fmla="*/ 676 w 915"/>
                        <a:gd name="T65" fmla="*/ 278 h 1139"/>
                        <a:gd name="T66" fmla="*/ 676 w 915"/>
                        <a:gd name="T67" fmla="*/ 346 h 1139"/>
                        <a:gd name="T68" fmla="*/ 676 w 915"/>
                        <a:gd name="T69" fmla="*/ 462 h 1139"/>
                        <a:gd name="T70" fmla="*/ 645 w 915"/>
                        <a:gd name="T71" fmla="*/ 608 h 1139"/>
                        <a:gd name="T72" fmla="*/ 615 w 915"/>
                        <a:gd name="T73" fmla="*/ 700 h 1139"/>
                        <a:gd name="T74" fmla="*/ 561 w 915"/>
                        <a:gd name="T75" fmla="*/ 816 h 1139"/>
                        <a:gd name="T76" fmla="*/ 499 w 915"/>
                        <a:gd name="T77" fmla="*/ 908 h 1139"/>
                        <a:gd name="T78" fmla="*/ 454 w 915"/>
                        <a:gd name="T79" fmla="*/ 954 h 1139"/>
                        <a:gd name="T80" fmla="*/ 330 w 915"/>
                        <a:gd name="T81" fmla="*/ 993 h 1139"/>
                        <a:gd name="T82" fmla="*/ 215 w 915"/>
                        <a:gd name="T83" fmla="*/ 1008 h 1139"/>
                        <a:gd name="T84" fmla="*/ 99 w 915"/>
                        <a:gd name="T85" fmla="*/ 1024 h 1139"/>
                        <a:gd name="T86" fmla="*/ 15 w 915"/>
                        <a:gd name="T87" fmla="*/ 1008 h 11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915" h="1139">
                          <a:moveTo>
                            <a:pt x="15" y="1008"/>
                          </a:moveTo>
                          <a:lnTo>
                            <a:pt x="0" y="1061"/>
                          </a:lnTo>
                          <a:lnTo>
                            <a:pt x="15" y="1139"/>
                          </a:lnTo>
                          <a:lnTo>
                            <a:pt x="70" y="1139"/>
                          </a:lnTo>
                          <a:lnTo>
                            <a:pt x="231" y="1108"/>
                          </a:lnTo>
                          <a:lnTo>
                            <a:pt x="408" y="1046"/>
                          </a:lnTo>
                          <a:lnTo>
                            <a:pt x="554" y="946"/>
                          </a:lnTo>
                          <a:lnTo>
                            <a:pt x="639" y="816"/>
                          </a:lnTo>
                          <a:lnTo>
                            <a:pt x="715" y="593"/>
                          </a:lnTo>
                          <a:lnTo>
                            <a:pt x="738" y="385"/>
                          </a:lnTo>
                          <a:lnTo>
                            <a:pt x="738" y="285"/>
                          </a:lnTo>
                          <a:lnTo>
                            <a:pt x="777" y="224"/>
                          </a:lnTo>
                          <a:lnTo>
                            <a:pt x="845" y="200"/>
                          </a:lnTo>
                          <a:lnTo>
                            <a:pt x="907" y="200"/>
                          </a:lnTo>
                          <a:lnTo>
                            <a:pt x="915" y="169"/>
                          </a:lnTo>
                          <a:lnTo>
                            <a:pt x="823" y="177"/>
                          </a:lnTo>
                          <a:lnTo>
                            <a:pt x="808" y="154"/>
                          </a:lnTo>
                          <a:lnTo>
                            <a:pt x="884" y="70"/>
                          </a:lnTo>
                          <a:lnTo>
                            <a:pt x="868" y="47"/>
                          </a:lnTo>
                          <a:lnTo>
                            <a:pt x="853" y="62"/>
                          </a:lnTo>
                          <a:lnTo>
                            <a:pt x="792" y="123"/>
                          </a:lnTo>
                          <a:lnTo>
                            <a:pt x="777" y="123"/>
                          </a:lnTo>
                          <a:lnTo>
                            <a:pt x="777" y="16"/>
                          </a:lnTo>
                          <a:lnTo>
                            <a:pt x="761" y="0"/>
                          </a:lnTo>
                          <a:lnTo>
                            <a:pt x="738" y="8"/>
                          </a:lnTo>
                          <a:lnTo>
                            <a:pt x="746" y="123"/>
                          </a:lnTo>
                          <a:lnTo>
                            <a:pt x="730" y="131"/>
                          </a:lnTo>
                          <a:lnTo>
                            <a:pt x="668" y="70"/>
                          </a:lnTo>
                          <a:lnTo>
                            <a:pt x="623" y="62"/>
                          </a:lnTo>
                          <a:lnTo>
                            <a:pt x="631" y="93"/>
                          </a:lnTo>
                          <a:lnTo>
                            <a:pt x="699" y="162"/>
                          </a:lnTo>
                          <a:lnTo>
                            <a:pt x="699" y="200"/>
                          </a:lnTo>
                          <a:lnTo>
                            <a:pt x="676" y="278"/>
                          </a:lnTo>
                          <a:lnTo>
                            <a:pt x="676" y="346"/>
                          </a:lnTo>
                          <a:lnTo>
                            <a:pt x="676" y="462"/>
                          </a:lnTo>
                          <a:lnTo>
                            <a:pt x="645" y="608"/>
                          </a:lnTo>
                          <a:lnTo>
                            <a:pt x="615" y="700"/>
                          </a:lnTo>
                          <a:lnTo>
                            <a:pt x="561" y="816"/>
                          </a:lnTo>
                          <a:lnTo>
                            <a:pt x="499" y="908"/>
                          </a:lnTo>
                          <a:lnTo>
                            <a:pt x="454" y="954"/>
                          </a:lnTo>
                          <a:lnTo>
                            <a:pt x="330" y="993"/>
                          </a:lnTo>
                          <a:lnTo>
                            <a:pt x="215" y="1008"/>
                          </a:lnTo>
                          <a:lnTo>
                            <a:pt x="99" y="1024"/>
                          </a:lnTo>
                          <a:lnTo>
                            <a:pt x="15" y="1008"/>
                          </a:lnTo>
                          <a:close/>
                        </a:path>
                      </a:pathLst>
                    </a:custGeom>
                    <a:solidFill>
                      <a:schemeClr val="tx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28756" name="Oval 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96" y="1104"/>
                  <a:ext cx="912" cy="912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8757" name="Group 53"/>
              <p:cNvGrpSpPr>
                <a:grpSpLocks/>
              </p:cNvGrpSpPr>
              <p:nvPr/>
            </p:nvGrpSpPr>
            <p:grpSpPr bwMode="auto">
              <a:xfrm>
                <a:off x="4368" y="2112"/>
                <a:ext cx="432" cy="240"/>
                <a:chOff x="-1152" y="3504"/>
                <a:chExt cx="432" cy="240"/>
              </a:xfrm>
            </p:grpSpPr>
            <p:grpSp>
              <p:nvGrpSpPr>
                <p:cNvPr id="328758" name="Group 54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328759" name="AutoShape 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rgbClr val="000000">
                              <a:alpha val="74998"/>
                            </a:srgb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l">
                      <a:spcBef>
                        <a:spcPct val="50000"/>
                      </a:spcBef>
                    </a:pPr>
                    <a:r>
                      <a:rPr lang="en-US" altLang="x-none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x-none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328760" name="Line 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rgbClr val="000000">
                              <a:alpha val="74998"/>
                            </a:srgb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8761" name="Line 57"/>
                <p:cNvSpPr>
                  <a:spLocks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6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28763" name="Group 59"/>
            <p:cNvGrpSpPr>
              <a:grpSpLocks noChangeAspect="1"/>
            </p:cNvGrpSpPr>
            <p:nvPr/>
          </p:nvGrpSpPr>
          <p:grpSpPr bwMode="auto">
            <a:xfrm>
              <a:off x="197" y="2976"/>
              <a:ext cx="907" cy="907"/>
              <a:chOff x="528" y="3264"/>
              <a:chExt cx="907" cy="907"/>
            </a:xfrm>
          </p:grpSpPr>
          <p:grpSp>
            <p:nvGrpSpPr>
              <p:cNvPr id="328764" name="Group 60"/>
              <p:cNvGrpSpPr>
                <a:grpSpLocks noChangeAspect="1"/>
              </p:cNvGrpSpPr>
              <p:nvPr/>
            </p:nvGrpSpPr>
            <p:grpSpPr bwMode="auto">
              <a:xfrm>
                <a:off x="528" y="3264"/>
                <a:ext cx="907" cy="907"/>
                <a:chOff x="3120" y="1872"/>
                <a:chExt cx="907" cy="907"/>
              </a:xfrm>
            </p:grpSpPr>
            <p:sp>
              <p:nvSpPr>
                <p:cNvPr id="328765" name="Freeform 61"/>
                <p:cNvSpPr>
                  <a:spLocks noChangeAspect="1"/>
                </p:cNvSpPr>
                <p:nvPr/>
              </p:nvSpPr>
              <p:spPr bwMode="auto">
                <a:xfrm>
                  <a:off x="3453" y="2386"/>
                  <a:ext cx="225" cy="63"/>
                </a:xfrm>
                <a:custGeom>
                  <a:avLst/>
                  <a:gdLst>
                    <a:gd name="T0" fmla="*/ 0 w 672"/>
                    <a:gd name="T1" fmla="*/ 192 h 200"/>
                    <a:gd name="T2" fmla="*/ 432 w 672"/>
                    <a:gd name="T3" fmla="*/ 0 h 200"/>
                    <a:gd name="T4" fmla="*/ 384 w 672"/>
                    <a:gd name="T5" fmla="*/ 192 h 200"/>
                    <a:gd name="T6" fmla="*/ 672 w 672"/>
                    <a:gd name="T7" fmla="*/ 48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72" h="200">
                      <a:moveTo>
                        <a:pt x="0" y="192"/>
                      </a:moveTo>
                      <a:cubicBezTo>
                        <a:pt x="184" y="96"/>
                        <a:pt x="368" y="0"/>
                        <a:pt x="432" y="0"/>
                      </a:cubicBezTo>
                      <a:cubicBezTo>
                        <a:pt x="496" y="0"/>
                        <a:pt x="344" y="184"/>
                        <a:pt x="384" y="192"/>
                      </a:cubicBezTo>
                      <a:cubicBezTo>
                        <a:pt x="424" y="200"/>
                        <a:pt x="548" y="124"/>
                        <a:pt x="672" y="48"/>
                      </a:cubicBezTo>
                    </a:path>
                  </a:pathLst>
                </a:custGeom>
                <a:noFill/>
                <a:ln w="25400" cap="flat" cmpd="sng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28766" name="Group 62"/>
                <p:cNvGrpSpPr>
                  <a:grpSpLocks noChangeAspect="1"/>
                </p:cNvGrpSpPr>
                <p:nvPr/>
              </p:nvGrpSpPr>
              <p:grpSpPr bwMode="auto">
                <a:xfrm>
                  <a:off x="3469" y="2146"/>
                  <a:ext cx="249" cy="285"/>
                  <a:chOff x="3469" y="2146"/>
                  <a:chExt cx="249" cy="285"/>
                </a:xfrm>
              </p:grpSpPr>
              <p:sp>
                <p:nvSpPr>
                  <p:cNvPr id="328767" name="Freeform 63"/>
                  <p:cNvSpPr>
                    <a:spLocks noChangeAspect="1"/>
                  </p:cNvSpPr>
                  <p:nvPr/>
                </p:nvSpPr>
                <p:spPr bwMode="auto">
                  <a:xfrm>
                    <a:off x="3590" y="2187"/>
                    <a:ext cx="67" cy="63"/>
                  </a:xfrm>
                  <a:custGeom>
                    <a:avLst/>
                    <a:gdLst>
                      <a:gd name="T0" fmla="*/ 390 w 603"/>
                      <a:gd name="T1" fmla="*/ 270 h 570"/>
                      <a:gd name="T2" fmla="*/ 374 w 603"/>
                      <a:gd name="T3" fmla="*/ 166 h 570"/>
                      <a:gd name="T4" fmla="*/ 343 w 603"/>
                      <a:gd name="T5" fmla="*/ 72 h 570"/>
                      <a:gd name="T6" fmla="*/ 286 w 603"/>
                      <a:gd name="T7" fmla="*/ 22 h 570"/>
                      <a:gd name="T8" fmla="*/ 186 w 603"/>
                      <a:gd name="T9" fmla="*/ 0 h 570"/>
                      <a:gd name="T10" fmla="*/ 100 w 603"/>
                      <a:gd name="T11" fmla="*/ 22 h 570"/>
                      <a:gd name="T12" fmla="*/ 19 w 603"/>
                      <a:gd name="T13" fmla="*/ 115 h 570"/>
                      <a:gd name="T14" fmla="*/ 0 w 603"/>
                      <a:gd name="T15" fmla="*/ 227 h 570"/>
                      <a:gd name="T16" fmla="*/ 19 w 603"/>
                      <a:gd name="T17" fmla="*/ 346 h 570"/>
                      <a:gd name="T18" fmla="*/ 50 w 603"/>
                      <a:gd name="T19" fmla="*/ 419 h 570"/>
                      <a:gd name="T20" fmla="*/ 89 w 603"/>
                      <a:gd name="T21" fmla="*/ 494 h 570"/>
                      <a:gd name="T22" fmla="*/ 131 w 603"/>
                      <a:gd name="T23" fmla="*/ 545 h 570"/>
                      <a:gd name="T24" fmla="*/ 178 w 603"/>
                      <a:gd name="T25" fmla="*/ 570 h 570"/>
                      <a:gd name="T26" fmla="*/ 243 w 603"/>
                      <a:gd name="T27" fmla="*/ 548 h 570"/>
                      <a:gd name="T28" fmla="*/ 309 w 603"/>
                      <a:gd name="T29" fmla="*/ 497 h 570"/>
                      <a:gd name="T30" fmla="*/ 351 w 603"/>
                      <a:gd name="T31" fmla="*/ 426 h 570"/>
                      <a:gd name="T32" fmla="*/ 390 w 603"/>
                      <a:gd name="T33" fmla="*/ 365 h 570"/>
                      <a:gd name="T34" fmla="*/ 402 w 603"/>
                      <a:gd name="T35" fmla="*/ 328 h 570"/>
                      <a:gd name="T36" fmla="*/ 567 w 603"/>
                      <a:gd name="T37" fmla="*/ 275 h 570"/>
                      <a:gd name="T38" fmla="*/ 603 w 603"/>
                      <a:gd name="T39" fmla="*/ 253 h 570"/>
                      <a:gd name="T40" fmla="*/ 583 w 603"/>
                      <a:gd name="T41" fmla="*/ 220 h 570"/>
                      <a:gd name="T42" fmla="*/ 390 w 603"/>
                      <a:gd name="T43" fmla="*/ 270 h 5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3" h="570">
                        <a:moveTo>
                          <a:pt x="390" y="270"/>
                        </a:moveTo>
                        <a:lnTo>
                          <a:pt x="374" y="166"/>
                        </a:lnTo>
                        <a:lnTo>
                          <a:pt x="343" y="72"/>
                        </a:lnTo>
                        <a:lnTo>
                          <a:pt x="286" y="22"/>
                        </a:lnTo>
                        <a:lnTo>
                          <a:pt x="186" y="0"/>
                        </a:lnTo>
                        <a:lnTo>
                          <a:pt x="100" y="22"/>
                        </a:lnTo>
                        <a:lnTo>
                          <a:pt x="19" y="115"/>
                        </a:lnTo>
                        <a:lnTo>
                          <a:pt x="0" y="227"/>
                        </a:lnTo>
                        <a:lnTo>
                          <a:pt x="19" y="346"/>
                        </a:lnTo>
                        <a:lnTo>
                          <a:pt x="50" y="419"/>
                        </a:lnTo>
                        <a:lnTo>
                          <a:pt x="89" y="494"/>
                        </a:lnTo>
                        <a:lnTo>
                          <a:pt x="131" y="545"/>
                        </a:lnTo>
                        <a:lnTo>
                          <a:pt x="178" y="570"/>
                        </a:lnTo>
                        <a:lnTo>
                          <a:pt x="243" y="548"/>
                        </a:lnTo>
                        <a:lnTo>
                          <a:pt x="309" y="497"/>
                        </a:lnTo>
                        <a:lnTo>
                          <a:pt x="351" y="426"/>
                        </a:lnTo>
                        <a:lnTo>
                          <a:pt x="390" y="365"/>
                        </a:lnTo>
                        <a:lnTo>
                          <a:pt x="402" y="328"/>
                        </a:lnTo>
                        <a:lnTo>
                          <a:pt x="567" y="275"/>
                        </a:lnTo>
                        <a:lnTo>
                          <a:pt x="603" y="253"/>
                        </a:lnTo>
                        <a:lnTo>
                          <a:pt x="583" y="220"/>
                        </a:lnTo>
                        <a:lnTo>
                          <a:pt x="390" y="27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68" name="Freeform 64"/>
                  <p:cNvSpPr>
                    <a:spLocks noChangeAspect="1"/>
                  </p:cNvSpPr>
                  <p:nvPr/>
                </p:nvSpPr>
                <p:spPr bwMode="auto">
                  <a:xfrm>
                    <a:off x="3557" y="2255"/>
                    <a:ext cx="69" cy="113"/>
                  </a:xfrm>
                  <a:custGeom>
                    <a:avLst/>
                    <a:gdLst>
                      <a:gd name="T0" fmla="*/ 209 w 622"/>
                      <a:gd name="T1" fmla="*/ 152 h 1018"/>
                      <a:gd name="T2" fmla="*/ 285 w 622"/>
                      <a:gd name="T3" fmla="*/ 76 h 1018"/>
                      <a:gd name="T4" fmla="*/ 413 w 622"/>
                      <a:gd name="T5" fmla="*/ 4 h 1018"/>
                      <a:gd name="T6" fmla="*/ 471 w 622"/>
                      <a:gd name="T7" fmla="*/ 0 h 1018"/>
                      <a:gd name="T8" fmla="*/ 575 w 622"/>
                      <a:gd name="T9" fmla="*/ 33 h 1018"/>
                      <a:gd name="T10" fmla="*/ 622 w 622"/>
                      <a:gd name="T11" fmla="*/ 80 h 1018"/>
                      <a:gd name="T12" fmla="*/ 622 w 622"/>
                      <a:gd name="T13" fmla="*/ 152 h 1018"/>
                      <a:gd name="T14" fmla="*/ 544 w 622"/>
                      <a:gd name="T15" fmla="*/ 285 h 1018"/>
                      <a:gd name="T16" fmla="*/ 460 w 622"/>
                      <a:gd name="T17" fmla="*/ 390 h 1018"/>
                      <a:gd name="T18" fmla="*/ 424 w 622"/>
                      <a:gd name="T19" fmla="*/ 477 h 1018"/>
                      <a:gd name="T20" fmla="*/ 401 w 622"/>
                      <a:gd name="T21" fmla="*/ 578 h 1018"/>
                      <a:gd name="T22" fmla="*/ 424 w 622"/>
                      <a:gd name="T23" fmla="*/ 675 h 1018"/>
                      <a:gd name="T24" fmla="*/ 447 w 622"/>
                      <a:gd name="T25" fmla="*/ 769 h 1018"/>
                      <a:gd name="T26" fmla="*/ 447 w 622"/>
                      <a:gd name="T27" fmla="*/ 877 h 1018"/>
                      <a:gd name="T28" fmla="*/ 413 w 622"/>
                      <a:gd name="T29" fmla="*/ 942 h 1018"/>
                      <a:gd name="T30" fmla="*/ 335 w 622"/>
                      <a:gd name="T31" fmla="*/ 979 h 1018"/>
                      <a:gd name="T32" fmla="*/ 243 w 622"/>
                      <a:gd name="T33" fmla="*/ 1018 h 1018"/>
                      <a:gd name="T34" fmla="*/ 158 w 622"/>
                      <a:gd name="T35" fmla="*/ 1018 h 1018"/>
                      <a:gd name="T36" fmla="*/ 100 w 622"/>
                      <a:gd name="T37" fmla="*/ 989 h 1018"/>
                      <a:gd name="T38" fmla="*/ 24 w 622"/>
                      <a:gd name="T39" fmla="*/ 870 h 1018"/>
                      <a:gd name="T40" fmla="*/ 0 w 622"/>
                      <a:gd name="T41" fmla="*/ 748 h 1018"/>
                      <a:gd name="T42" fmla="*/ 8 w 622"/>
                      <a:gd name="T43" fmla="*/ 589 h 1018"/>
                      <a:gd name="T44" fmla="*/ 66 w 622"/>
                      <a:gd name="T45" fmla="*/ 390 h 1018"/>
                      <a:gd name="T46" fmla="*/ 123 w 622"/>
                      <a:gd name="T47" fmla="*/ 261 h 1018"/>
                      <a:gd name="T48" fmla="*/ 209 w 622"/>
                      <a:gd name="T49" fmla="*/ 152 h 10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22" h="1018">
                        <a:moveTo>
                          <a:pt x="209" y="152"/>
                        </a:moveTo>
                        <a:lnTo>
                          <a:pt x="285" y="76"/>
                        </a:lnTo>
                        <a:lnTo>
                          <a:pt x="413" y="4"/>
                        </a:lnTo>
                        <a:lnTo>
                          <a:pt x="471" y="0"/>
                        </a:lnTo>
                        <a:lnTo>
                          <a:pt x="575" y="33"/>
                        </a:lnTo>
                        <a:lnTo>
                          <a:pt x="622" y="80"/>
                        </a:lnTo>
                        <a:lnTo>
                          <a:pt x="622" y="152"/>
                        </a:lnTo>
                        <a:lnTo>
                          <a:pt x="544" y="285"/>
                        </a:lnTo>
                        <a:lnTo>
                          <a:pt x="460" y="390"/>
                        </a:lnTo>
                        <a:lnTo>
                          <a:pt x="424" y="477"/>
                        </a:lnTo>
                        <a:lnTo>
                          <a:pt x="401" y="578"/>
                        </a:lnTo>
                        <a:lnTo>
                          <a:pt x="424" y="675"/>
                        </a:lnTo>
                        <a:lnTo>
                          <a:pt x="447" y="769"/>
                        </a:lnTo>
                        <a:lnTo>
                          <a:pt x="447" y="877"/>
                        </a:lnTo>
                        <a:lnTo>
                          <a:pt x="413" y="942"/>
                        </a:lnTo>
                        <a:lnTo>
                          <a:pt x="335" y="979"/>
                        </a:lnTo>
                        <a:lnTo>
                          <a:pt x="243" y="1018"/>
                        </a:lnTo>
                        <a:lnTo>
                          <a:pt x="158" y="1018"/>
                        </a:lnTo>
                        <a:lnTo>
                          <a:pt x="100" y="989"/>
                        </a:lnTo>
                        <a:lnTo>
                          <a:pt x="24" y="870"/>
                        </a:lnTo>
                        <a:lnTo>
                          <a:pt x="0" y="748"/>
                        </a:lnTo>
                        <a:lnTo>
                          <a:pt x="8" y="589"/>
                        </a:lnTo>
                        <a:lnTo>
                          <a:pt x="66" y="390"/>
                        </a:lnTo>
                        <a:lnTo>
                          <a:pt x="123" y="261"/>
                        </a:lnTo>
                        <a:lnTo>
                          <a:pt x="209" y="15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69" name="Freeform 65"/>
                  <p:cNvSpPr>
                    <a:spLocks noChangeAspect="1"/>
                  </p:cNvSpPr>
                  <p:nvPr/>
                </p:nvSpPr>
                <p:spPr bwMode="auto">
                  <a:xfrm>
                    <a:off x="3562" y="2347"/>
                    <a:ext cx="87" cy="84"/>
                  </a:xfrm>
                  <a:custGeom>
                    <a:avLst/>
                    <a:gdLst>
                      <a:gd name="T0" fmla="*/ 0 w 784"/>
                      <a:gd name="T1" fmla="*/ 72 h 758"/>
                      <a:gd name="T2" fmla="*/ 65 w 784"/>
                      <a:gd name="T3" fmla="*/ 0 h 758"/>
                      <a:gd name="T4" fmla="*/ 163 w 784"/>
                      <a:gd name="T5" fmla="*/ 0 h 758"/>
                      <a:gd name="T6" fmla="*/ 344 w 784"/>
                      <a:gd name="T7" fmla="*/ 18 h 758"/>
                      <a:gd name="T8" fmla="*/ 557 w 784"/>
                      <a:gd name="T9" fmla="*/ 28 h 758"/>
                      <a:gd name="T10" fmla="*/ 638 w 784"/>
                      <a:gd name="T11" fmla="*/ 62 h 758"/>
                      <a:gd name="T12" fmla="*/ 672 w 784"/>
                      <a:gd name="T13" fmla="*/ 104 h 758"/>
                      <a:gd name="T14" fmla="*/ 680 w 784"/>
                      <a:gd name="T15" fmla="*/ 169 h 758"/>
                      <a:gd name="T16" fmla="*/ 656 w 784"/>
                      <a:gd name="T17" fmla="*/ 238 h 758"/>
                      <a:gd name="T18" fmla="*/ 591 w 784"/>
                      <a:gd name="T19" fmla="*/ 342 h 758"/>
                      <a:gd name="T20" fmla="*/ 506 w 784"/>
                      <a:gd name="T21" fmla="*/ 429 h 758"/>
                      <a:gd name="T22" fmla="*/ 440 w 784"/>
                      <a:gd name="T23" fmla="*/ 508 h 758"/>
                      <a:gd name="T24" fmla="*/ 414 w 784"/>
                      <a:gd name="T25" fmla="*/ 569 h 758"/>
                      <a:gd name="T26" fmla="*/ 394 w 784"/>
                      <a:gd name="T27" fmla="*/ 613 h 758"/>
                      <a:gd name="T28" fmla="*/ 401 w 784"/>
                      <a:gd name="T29" fmla="*/ 646 h 758"/>
                      <a:gd name="T30" fmla="*/ 406 w 784"/>
                      <a:gd name="T31" fmla="*/ 667 h 758"/>
                      <a:gd name="T32" fmla="*/ 483 w 784"/>
                      <a:gd name="T33" fmla="*/ 667 h 758"/>
                      <a:gd name="T34" fmla="*/ 603 w 784"/>
                      <a:gd name="T35" fmla="*/ 649 h 758"/>
                      <a:gd name="T36" fmla="*/ 680 w 784"/>
                      <a:gd name="T37" fmla="*/ 649 h 758"/>
                      <a:gd name="T38" fmla="*/ 761 w 784"/>
                      <a:gd name="T39" fmla="*/ 678 h 758"/>
                      <a:gd name="T40" fmla="*/ 784 w 784"/>
                      <a:gd name="T41" fmla="*/ 714 h 758"/>
                      <a:gd name="T42" fmla="*/ 761 w 784"/>
                      <a:gd name="T43" fmla="*/ 747 h 758"/>
                      <a:gd name="T44" fmla="*/ 726 w 784"/>
                      <a:gd name="T45" fmla="*/ 758 h 758"/>
                      <a:gd name="T46" fmla="*/ 672 w 784"/>
                      <a:gd name="T47" fmla="*/ 743 h 758"/>
                      <a:gd name="T48" fmla="*/ 599 w 784"/>
                      <a:gd name="T49" fmla="*/ 703 h 758"/>
                      <a:gd name="T50" fmla="*/ 521 w 784"/>
                      <a:gd name="T51" fmla="*/ 710 h 758"/>
                      <a:gd name="T52" fmla="*/ 394 w 784"/>
                      <a:gd name="T53" fmla="*/ 732 h 758"/>
                      <a:gd name="T54" fmla="*/ 356 w 784"/>
                      <a:gd name="T55" fmla="*/ 725 h 758"/>
                      <a:gd name="T56" fmla="*/ 336 w 784"/>
                      <a:gd name="T57" fmla="*/ 700 h 758"/>
                      <a:gd name="T58" fmla="*/ 336 w 784"/>
                      <a:gd name="T59" fmla="*/ 639 h 758"/>
                      <a:gd name="T60" fmla="*/ 336 w 784"/>
                      <a:gd name="T61" fmla="*/ 552 h 758"/>
                      <a:gd name="T62" fmla="*/ 390 w 784"/>
                      <a:gd name="T63" fmla="*/ 486 h 758"/>
                      <a:gd name="T64" fmla="*/ 471 w 784"/>
                      <a:gd name="T65" fmla="*/ 389 h 758"/>
                      <a:gd name="T66" fmla="*/ 541 w 784"/>
                      <a:gd name="T67" fmla="*/ 303 h 758"/>
                      <a:gd name="T68" fmla="*/ 588 w 784"/>
                      <a:gd name="T69" fmla="*/ 238 h 758"/>
                      <a:gd name="T70" fmla="*/ 611 w 784"/>
                      <a:gd name="T71" fmla="*/ 181 h 758"/>
                      <a:gd name="T72" fmla="*/ 599 w 784"/>
                      <a:gd name="T73" fmla="*/ 148 h 758"/>
                      <a:gd name="T74" fmla="*/ 568 w 784"/>
                      <a:gd name="T75" fmla="*/ 108 h 758"/>
                      <a:gd name="T76" fmla="*/ 521 w 784"/>
                      <a:gd name="T77" fmla="*/ 97 h 758"/>
                      <a:gd name="T78" fmla="*/ 471 w 784"/>
                      <a:gd name="T79" fmla="*/ 97 h 758"/>
                      <a:gd name="T80" fmla="*/ 359 w 784"/>
                      <a:gd name="T81" fmla="*/ 97 h 758"/>
                      <a:gd name="T82" fmla="*/ 193 w 784"/>
                      <a:gd name="T83" fmla="*/ 126 h 758"/>
                      <a:gd name="T84" fmla="*/ 70 w 784"/>
                      <a:gd name="T85" fmla="*/ 137 h 758"/>
                      <a:gd name="T86" fmla="*/ 20 w 784"/>
                      <a:gd name="T87" fmla="*/ 126 h 758"/>
                      <a:gd name="T88" fmla="*/ 0 w 784"/>
                      <a:gd name="T89" fmla="*/ 108 h 758"/>
                      <a:gd name="T90" fmla="*/ 0 w 784"/>
                      <a:gd name="T91" fmla="*/ 72 h 7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4" h="758">
                        <a:moveTo>
                          <a:pt x="0" y="72"/>
                        </a:moveTo>
                        <a:lnTo>
                          <a:pt x="65" y="0"/>
                        </a:lnTo>
                        <a:lnTo>
                          <a:pt x="163" y="0"/>
                        </a:lnTo>
                        <a:lnTo>
                          <a:pt x="344" y="18"/>
                        </a:lnTo>
                        <a:lnTo>
                          <a:pt x="557" y="28"/>
                        </a:lnTo>
                        <a:lnTo>
                          <a:pt x="638" y="62"/>
                        </a:lnTo>
                        <a:lnTo>
                          <a:pt x="672" y="104"/>
                        </a:lnTo>
                        <a:lnTo>
                          <a:pt x="680" y="169"/>
                        </a:lnTo>
                        <a:lnTo>
                          <a:pt x="656" y="238"/>
                        </a:lnTo>
                        <a:lnTo>
                          <a:pt x="591" y="342"/>
                        </a:lnTo>
                        <a:lnTo>
                          <a:pt x="506" y="429"/>
                        </a:lnTo>
                        <a:lnTo>
                          <a:pt x="440" y="508"/>
                        </a:lnTo>
                        <a:lnTo>
                          <a:pt x="414" y="569"/>
                        </a:lnTo>
                        <a:lnTo>
                          <a:pt x="394" y="613"/>
                        </a:lnTo>
                        <a:lnTo>
                          <a:pt x="401" y="646"/>
                        </a:lnTo>
                        <a:lnTo>
                          <a:pt x="406" y="667"/>
                        </a:lnTo>
                        <a:lnTo>
                          <a:pt x="483" y="667"/>
                        </a:lnTo>
                        <a:lnTo>
                          <a:pt x="603" y="649"/>
                        </a:lnTo>
                        <a:lnTo>
                          <a:pt x="680" y="649"/>
                        </a:lnTo>
                        <a:lnTo>
                          <a:pt x="761" y="678"/>
                        </a:lnTo>
                        <a:lnTo>
                          <a:pt x="784" y="714"/>
                        </a:lnTo>
                        <a:lnTo>
                          <a:pt x="761" y="747"/>
                        </a:lnTo>
                        <a:lnTo>
                          <a:pt x="726" y="758"/>
                        </a:lnTo>
                        <a:lnTo>
                          <a:pt x="672" y="743"/>
                        </a:lnTo>
                        <a:lnTo>
                          <a:pt x="599" y="703"/>
                        </a:lnTo>
                        <a:lnTo>
                          <a:pt x="521" y="710"/>
                        </a:lnTo>
                        <a:lnTo>
                          <a:pt x="394" y="732"/>
                        </a:lnTo>
                        <a:lnTo>
                          <a:pt x="356" y="725"/>
                        </a:lnTo>
                        <a:lnTo>
                          <a:pt x="336" y="700"/>
                        </a:lnTo>
                        <a:lnTo>
                          <a:pt x="336" y="639"/>
                        </a:lnTo>
                        <a:lnTo>
                          <a:pt x="336" y="552"/>
                        </a:lnTo>
                        <a:lnTo>
                          <a:pt x="390" y="486"/>
                        </a:lnTo>
                        <a:lnTo>
                          <a:pt x="471" y="389"/>
                        </a:lnTo>
                        <a:lnTo>
                          <a:pt x="541" y="303"/>
                        </a:lnTo>
                        <a:lnTo>
                          <a:pt x="588" y="238"/>
                        </a:lnTo>
                        <a:lnTo>
                          <a:pt x="611" y="181"/>
                        </a:lnTo>
                        <a:lnTo>
                          <a:pt x="599" y="148"/>
                        </a:lnTo>
                        <a:lnTo>
                          <a:pt x="568" y="108"/>
                        </a:lnTo>
                        <a:lnTo>
                          <a:pt x="521" y="97"/>
                        </a:lnTo>
                        <a:lnTo>
                          <a:pt x="471" y="97"/>
                        </a:lnTo>
                        <a:lnTo>
                          <a:pt x="359" y="97"/>
                        </a:lnTo>
                        <a:lnTo>
                          <a:pt x="193" y="126"/>
                        </a:lnTo>
                        <a:lnTo>
                          <a:pt x="70" y="137"/>
                        </a:lnTo>
                        <a:lnTo>
                          <a:pt x="20" y="126"/>
                        </a:lnTo>
                        <a:lnTo>
                          <a:pt x="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70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3469" y="2327"/>
                    <a:ext cx="111" cy="81"/>
                  </a:xfrm>
                  <a:custGeom>
                    <a:avLst/>
                    <a:gdLst>
                      <a:gd name="T0" fmla="*/ 811 w 996"/>
                      <a:gd name="T1" fmla="*/ 300 h 722"/>
                      <a:gd name="T2" fmla="*/ 827 w 996"/>
                      <a:gd name="T3" fmla="*/ 206 h 722"/>
                      <a:gd name="T4" fmla="*/ 884 w 996"/>
                      <a:gd name="T5" fmla="*/ 170 h 722"/>
                      <a:gd name="T6" fmla="*/ 954 w 996"/>
                      <a:gd name="T7" fmla="*/ 163 h 722"/>
                      <a:gd name="T8" fmla="*/ 996 w 996"/>
                      <a:gd name="T9" fmla="*/ 206 h 722"/>
                      <a:gd name="T10" fmla="*/ 977 w 996"/>
                      <a:gd name="T11" fmla="*/ 288 h 722"/>
                      <a:gd name="T12" fmla="*/ 939 w 996"/>
                      <a:gd name="T13" fmla="*/ 400 h 722"/>
                      <a:gd name="T14" fmla="*/ 861 w 996"/>
                      <a:gd name="T15" fmla="*/ 527 h 722"/>
                      <a:gd name="T16" fmla="*/ 764 w 996"/>
                      <a:gd name="T17" fmla="*/ 635 h 722"/>
                      <a:gd name="T18" fmla="*/ 683 w 996"/>
                      <a:gd name="T19" fmla="*/ 693 h 722"/>
                      <a:gd name="T20" fmla="*/ 595 w 996"/>
                      <a:gd name="T21" fmla="*/ 722 h 722"/>
                      <a:gd name="T22" fmla="*/ 509 w 996"/>
                      <a:gd name="T23" fmla="*/ 711 h 722"/>
                      <a:gd name="T24" fmla="*/ 444 w 996"/>
                      <a:gd name="T25" fmla="*/ 678 h 722"/>
                      <a:gd name="T26" fmla="*/ 420 w 996"/>
                      <a:gd name="T27" fmla="*/ 624 h 722"/>
                      <a:gd name="T28" fmla="*/ 394 w 996"/>
                      <a:gd name="T29" fmla="*/ 531 h 722"/>
                      <a:gd name="T30" fmla="*/ 363 w 996"/>
                      <a:gd name="T31" fmla="*/ 358 h 722"/>
                      <a:gd name="T32" fmla="*/ 339 w 996"/>
                      <a:gd name="T33" fmla="*/ 239 h 722"/>
                      <a:gd name="T34" fmla="*/ 339 w 996"/>
                      <a:gd name="T35" fmla="*/ 98 h 722"/>
                      <a:gd name="T36" fmla="*/ 324 w 996"/>
                      <a:gd name="T37" fmla="*/ 73 h 722"/>
                      <a:gd name="T38" fmla="*/ 278 w 996"/>
                      <a:gd name="T39" fmla="*/ 66 h 722"/>
                      <a:gd name="T40" fmla="*/ 224 w 996"/>
                      <a:gd name="T41" fmla="*/ 105 h 722"/>
                      <a:gd name="T42" fmla="*/ 174 w 996"/>
                      <a:gd name="T43" fmla="*/ 170 h 722"/>
                      <a:gd name="T44" fmla="*/ 115 w 996"/>
                      <a:gd name="T45" fmla="*/ 206 h 722"/>
                      <a:gd name="T46" fmla="*/ 27 w 996"/>
                      <a:gd name="T47" fmla="*/ 206 h 722"/>
                      <a:gd name="T48" fmla="*/ 0 w 996"/>
                      <a:gd name="T49" fmla="*/ 184 h 722"/>
                      <a:gd name="T50" fmla="*/ 0 w 996"/>
                      <a:gd name="T51" fmla="*/ 149 h 722"/>
                      <a:gd name="T52" fmla="*/ 39 w 996"/>
                      <a:gd name="T53" fmla="*/ 115 h 722"/>
                      <a:gd name="T54" fmla="*/ 81 w 996"/>
                      <a:gd name="T55" fmla="*/ 127 h 722"/>
                      <a:gd name="T56" fmla="*/ 120 w 996"/>
                      <a:gd name="T57" fmla="*/ 119 h 722"/>
                      <a:gd name="T58" fmla="*/ 190 w 996"/>
                      <a:gd name="T59" fmla="*/ 73 h 722"/>
                      <a:gd name="T60" fmla="*/ 258 w 996"/>
                      <a:gd name="T61" fmla="*/ 22 h 722"/>
                      <a:gd name="T62" fmla="*/ 324 w 996"/>
                      <a:gd name="T63" fmla="*/ 8 h 722"/>
                      <a:gd name="T64" fmla="*/ 417 w 996"/>
                      <a:gd name="T65" fmla="*/ 0 h 722"/>
                      <a:gd name="T66" fmla="*/ 420 w 996"/>
                      <a:gd name="T67" fmla="*/ 40 h 722"/>
                      <a:gd name="T68" fmla="*/ 398 w 996"/>
                      <a:gd name="T69" fmla="*/ 83 h 722"/>
                      <a:gd name="T70" fmla="*/ 394 w 996"/>
                      <a:gd name="T71" fmla="*/ 195 h 722"/>
                      <a:gd name="T72" fmla="*/ 420 w 996"/>
                      <a:gd name="T73" fmla="*/ 343 h 722"/>
                      <a:gd name="T74" fmla="*/ 464 w 996"/>
                      <a:gd name="T75" fmla="*/ 487 h 722"/>
                      <a:gd name="T76" fmla="*/ 501 w 996"/>
                      <a:gd name="T77" fmla="*/ 573 h 722"/>
                      <a:gd name="T78" fmla="*/ 560 w 996"/>
                      <a:gd name="T79" fmla="*/ 614 h 722"/>
                      <a:gd name="T80" fmla="*/ 618 w 996"/>
                      <a:gd name="T81" fmla="*/ 614 h 722"/>
                      <a:gd name="T82" fmla="*/ 676 w 996"/>
                      <a:gd name="T83" fmla="*/ 573 h 722"/>
                      <a:gd name="T84" fmla="*/ 753 w 996"/>
                      <a:gd name="T85" fmla="*/ 483 h 722"/>
                      <a:gd name="T86" fmla="*/ 803 w 996"/>
                      <a:gd name="T87" fmla="*/ 354 h 722"/>
                      <a:gd name="T88" fmla="*/ 811 w 996"/>
                      <a:gd name="T89" fmla="*/ 300 h 7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6" h="722">
                        <a:moveTo>
                          <a:pt x="811" y="300"/>
                        </a:moveTo>
                        <a:lnTo>
                          <a:pt x="827" y="206"/>
                        </a:lnTo>
                        <a:lnTo>
                          <a:pt x="884" y="170"/>
                        </a:lnTo>
                        <a:lnTo>
                          <a:pt x="954" y="163"/>
                        </a:lnTo>
                        <a:lnTo>
                          <a:pt x="996" y="206"/>
                        </a:lnTo>
                        <a:lnTo>
                          <a:pt x="977" y="288"/>
                        </a:lnTo>
                        <a:lnTo>
                          <a:pt x="939" y="400"/>
                        </a:lnTo>
                        <a:lnTo>
                          <a:pt x="861" y="527"/>
                        </a:lnTo>
                        <a:lnTo>
                          <a:pt x="764" y="635"/>
                        </a:lnTo>
                        <a:lnTo>
                          <a:pt x="683" y="693"/>
                        </a:lnTo>
                        <a:lnTo>
                          <a:pt x="595" y="722"/>
                        </a:lnTo>
                        <a:lnTo>
                          <a:pt x="509" y="711"/>
                        </a:lnTo>
                        <a:lnTo>
                          <a:pt x="444" y="678"/>
                        </a:lnTo>
                        <a:lnTo>
                          <a:pt x="420" y="624"/>
                        </a:lnTo>
                        <a:lnTo>
                          <a:pt x="394" y="531"/>
                        </a:lnTo>
                        <a:lnTo>
                          <a:pt x="363" y="358"/>
                        </a:lnTo>
                        <a:lnTo>
                          <a:pt x="339" y="239"/>
                        </a:lnTo>
                        <a:lnTo>
                          <a:pt x="339" y="98"/>
                        </a:lnTo>
                        <a:lnTo>
                          <a:pt x="324" y="73"/>
                        </a:lnTo>
                        <a:lnTo>
                          <a:pt x="278" y="66"/>
                        </a:lnTo>
                        <a:lnTo>
                          <a:pt x="224" y="105"/>
                        </a:lnTo>
                        <a:lnTo>
                          <a:pt x="174" y="170"/>
                        </a:lnTo>
                        <a:lnTo>
                          <a:pt x="115" y="206"/>
                        </a:lnTo>
                        <a:lnTo>
                          <a:pt x="27" y="206"/>
                        </a:lnTo>
                        <a:lnTo>
                          <a:pt x="0" y="184"/>
                        </a:lnTo>
                        <a:lnTo>
                          <a:pt x="0" y="149"/>
                        </a:lnTo>
                        <a:lnTo>
                          <a:pt x="39" y="115"/>
                        </a:lnTo>
                        <a:lnTo>
                          <a:pt x="81" y="127"/>
                        </a:lnTo>
                        <a:lnTo>
                          <a:pt x="120" y="119"/>
                        </a:lnTo>
                        <a:lnTo>
                          <a:pt x="190" y="73"/>
                        </a:lnTo>
                        <a:lnTo>
                          <a:pt x="258" y="22"/>
                        </a:lnTo>
                        <a:lnTo>
                          <a:pt x="324" y="8"/>
                        </a:lnTo>
                        <a:lnTo>
                          <a:pt x="417" y="0"/>
                        </a:lnTo>
                        <a:lnTo>
                          <a:pt x="420" y="40"/>
                        </a:lnTo>
                        <a:lnTo>
                          <a:pt x="398" y="83"/>
                        </a:lnTo>
                        <a:lnTo>
                          <a:pt x="394" y="195"/>
                        </a:lnTo>
                        <a:lnTo>
                          <a:pt x="420" y="343"/>
                        </a:lnTo>
                        <a:lnTo>
                          <a:pt x="464" y="487"/>
                        </a:lnTo>
                        <a:lnTo>
                          <a:pt x="501" y="573"/>
                        </a:lnTo>
                        <a:lnTo>
                          <a:pt x="560" y="614"/>
                        </a:lnTo>
                        <a:lnTo>
                          <a:pt x="618" y="614"/>
                        </a:lnTo>
                        <a:lnTo>
                          <a:pt x="676" y="573"/>
                        </a:lnTo>
                        <a:lnTo>
                          <a:pt x="753" y="483"/>
                        </a:lnTo>
                        <a:lnTo>
                          <a:pt x="803" y="354"/>
                        </a:lnTo>
                        <a:lnTo>
                          <a:pt x="811" y="30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71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3521" y="2146"/>
                    <a:ext cx="78" cy="127"/>
                  </a:xfrm>
                  <a:custGeom>
                    <a:avLst/>
                    <a:gdLst>
                      <a:gd name="T0" fmla="*/ 448 w 703"/>
                      <a:gd name="T1" fmla="*/ 865 h 1140"/>
                      <a:gd name="T2" fmla="*/ 563 w 703"/>
                      <a:gd name="T3" fmla="*/ 974 h 1140"/>
                      <a:gd name="T4" fmla="*/ 610 w 703"/>
                      <a:gd name="T5" fmla="*/ 974 h 1140"/>
                      <a:gd name="T6" fmla="*/ 687 w 703"/>
                      <a:gd name="T7" fmla="*/ 1018 h 1140"/>
                      <a:gd name="T8" fmla="*/ 703 w 703"/>
                      <a:gd name="T9" fmla="*/ 1067 h 1140"/>
                      <a:gd name="T10" fmla="*/ 679 w 703"/>
                      <a:gd name="T11" fmla="*/ 1133 h 1140"/>
                      <a:gd name="T12" fmla="*/ 617 w 703"/>
                      <a:gd name="T13" fmla="*/ 1140 h 1140"/>
                      <a:gd name="T14" fmla="*/ 540 w 703"/>
                      <a:gd name="T15" fmla="*/ 1089 h 1140"/>
                      <a:gd name="T16" fmla="*/ 385 w 703"/>
                      <a:gd name="T17" fmla="*/ 952 h 1140"/>
                      <a:gd name="T18" fmla="*/ 286 w 703"/>
                      <a:gd name="T19" fmla="*/ 823 h 1140"/>
                      <a:gd name="T20" fmla="*/ 239 w 703"/>
                      <a:gd name="T21" fmla="*/ 721 h 1140"/>
                      <a:gd name="T22" fmla="*/ 208 w 703"/>
                      <a:gd name="T23" fmla="*/ 548 h 1140"/>
                      <a:gd name="T24" fmla="*/ 208 w 703"/>
                      <a:gd name="T25" fmla="*/ 324 h 1140"/>
                      <a:gd name="T26" fmla="*/ 200 w 703"/>
                      <a:gd name="T27" fmla="*/ 267 h 1140"/>
                      <a:gd name="T28" fmla="*/ 155 w 703"/>
                      <a:gd name="T29" fmla="*/ 224 h 1140"/>
                      <a:gd name="T30" fmla="*/ 23 w 703"/>
                      <a:gd name="T31" fmla="*/ 231 h 1140"/>
                      <a:gd name="T32" fmla="*/ 0 w 703"/>
                      <a:gd name="T33" fmla="*/ 209 h 1140"/>
                      <a:gd name="T34" fmla="*/ 30 w 703"/>
                      <a:gd name="T35" fmla="*/ 195 h 1140"/>
                      <a:gd name="T36" fmla="*/ 124 w 703"/>
                      <a:gd name="T37" fmla="*/ 188 h 1140"/>
                      <a:gd name="T38" fmla="*/ 139 w 703"/>
                      <a:gd name="T39" fmla="*/ 173 h 1140"/>
                      <a:gd name="T40" fmla="*/ 7 w 703"/>
                      <a:gd name="T41" fmla="*/ 101 h 1140"/>
                      <a:gd name="T42" fmla="*/ 7 w 703"/>
                      <a:gd name="T43" fmla="*/ 73 h 1140"/>
                      <a:gd name="T44" fmla="*/ 30 w 703"/>
                      <a:gd name="T45" fmla="*/ 65 h 1140"/>
                      <a:gd name="T46" fmla="*/ 139 w 703"/>
                      <a:gd name="T47" fmla="*/ 122 h 1140"/>
                      <a:gd name="T48" fmla="*/ 162 w 703"/>
                      <a:gd name="T49" fmla="*/ 115 h 1140"/>
                      <a:gd name="T50" fmla="*/ 139 w 703"/>
                      <a:gd name="T51" fmla="*/ 7 h 1140"/>
                      <a:gd name="T52" fmla="*/ 155 w 703"/>
                      <a:gd name="T53" fmla="*/ 0 h 1140"/>
                      <a:gd name="T54" fmla="*/ 170 w 703"/>
                      <a:gd name="T55" fmla="*/ 7 h 1140"/>
                      <a:gd name="T56" fmla="*/ 200 w 703"/>
                      <a:gd name="T57" fmla="*/ 115 h 1140"/>
                      <a:gd name="T58" fmla="*/ 223 w 703"/>
                      <a:gd name="T59" fmla="*/ 122 h 1140"/>
                      <a:gd name="T60" fmla="*/ 286 w 703"/>
                      <a:gd name="T61" fmla="*/ 7 h 1140"/>
                      <a:gd name="T62" fmla="*/ 301 w 703"/>
                      <a:gd name="T63" fmla="*/ 7 h 1140"/>
                      <a:gd name="T64" fmla="*/ 301 w 703"/>
                      <a:gd name="T65" fmla="*/ 44 h 1140"/>
                      <a:gd name="T66" fmla="*/ 262 w 703"/>
                      <a:gd name="T67" fmla="*/ 137 h 1140"/>
                      <a:gd name="T68" fmla="*/ 262 w 703"/>
                      <a:gd name="T69" fmla="*/ 188 h 1140"/>
                      <a:gd name="T70" fmla="*/ 278 w 703"/>
                      <a:gd name="T71" fmla="*/ 253 h 1140"/>
                      <a:gd name="T72" fmla="*/ 270 w 703"/>
                      <a:gd name="T73" fmla="*/ 339 h 1140"/>
                      <a:gd name="T74" fmla="*/ 278 w 703"/>
                      <a:gd name="T75" fmla="*/ 497 h 1140"/>
                      <a:gd name="T76" fmla="*/ 293 w 703"/>
                      <a:gd name="T77" fmla="*/ 599 h 1140"/>
                      <a:gd name="T78" fmla="*/ 332 w 703"/>
                      <a:gd name="T79" fmla="*/ 714 h 1140"/>
                      <a:gd name="T80" fmla="*/ 385 w 703"/>
                      <a:gd name="T81" fmla="*/ 801 h 1140"/>
                      <a:gd name="T82" fmla="*/ 448 w 703"/>
                      <a:gd name="T83" fmla="*/ 865 h 1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03" h="1140">
                        <a:moveTo>
                          <a:pt x="448" y="865"/>
                        </a:moveTo>
                        <a:lnTo>
                          <a:pt x="563" y="974"/>
                        </a:lnTo>
                        <a:lnTo>
                          <a:pt x="610" y="974"/>
                        </a:lnTo>
                        <a:lnTo>
                          <a:pt x="687" y="1018"/>
                        </a:lnTo>
                        <a:lnTo>
                          <a:pt x="703" y="1067"/>
                        </a:lnTo>
                        <a:lnTo>
                          <a:pt x="679" y="1133"/>
                        </a:lnTo>
                        <a:lnTo>
                          <a:pt x="617" y="1140"/>
                        </a:lnTo>
                        <a:lnTo>
                          <a:pt x="540" y="1089"/>
                        </a:lnTo>
                        <a:lnTo>
                          <a:pt x="385" y="952"/>
                        </a:lnTo>
                        <a:lnTo>
                          <a:pt x="286" y="823"/>
                        </a:lnTo>
                        <a:lnTo>
                          <a:pt x="239" y="721"/>
                        </a:lnTo>
                        <a:lnTo>
                          <a:pt x="208" y="548"/>
                        </a:lnTo>
                        <a:lnTo>
                          <a:pt x="208" y="324"/>
                        </a:lnTo>
                        <a:lnTo>
                          <a:pt x="200" y="267"/>
                        </a:lnTo>
                        <a:lnTo>
                          <a:pt x="155" y="224"/>
                        </a:lnTo>
                        <a:lnTo>
                          <a:pt x="23" y="231"/>
                        </a:lnTo>
                        <a:lnTo>
                          <a:pt x="0" y="209"/>
                        </a:lnTo>
                        <a:lnTo>
                          <a:pt x="30" y="195"/>
                        </a:lnTo>
                        <a:lnTo>
                          <a:pt x="124" y="188"/>
                        </a:lnTo>
                        <a:lnTo>
                          <a:pt x="139" y="173"/>
                        </a:lnTo>
                        <a:lnTo>
                          <a:pt x="7" y="101"/>
                        </a:lnTo>
                        <a:lnTo>
                          <a:pt x="7" y="73"/>
                        </a:lnTo>
                        <a:lnTo>
                          <a:pt x="30" y="65"/>
                        </a:lnTo>
                        <a:lnTo>
                          <a:pt x="139" y="122"/>
                        </a:lnTo>
                        <a:lnTo>
                          <a:pt x="162" y="115"/>
                        </a:lnTo>
                        <a:lnTo>
                          <a:pt x="139" y="7"/>
                        </a:lnTo>
                        <a:lnTo>
                          <a:pt x="155" y="0"/>
                        </a:lnTo>
                        <a:lnTo>
                          <a:pt x="170" y="7"/>
                        </a:lnTo>
                        <a:lnTo>
                          <a:pt x="200" y="115"/>
                        </a:lnTo>
                        <a:lnTo>
                          <a:pt x="223" y="122"/>
                        </a:lnTo>
                        <a:lnTo>
                          <a:pt x="286" y="7"/>
                        </a:lnTo>
                        <a:lnTo>
                          <a:pt x="301" y="7"/>
                        </a:lnTo>
                        <a:lnTo>
                          <a:pt x="301" y="44"/>
                        </a:lnTo>
                        <a:lnTo>
                          <a:pt x="262" y="137"/>
                        </a:lnTo>
                        <a:lnTo>
                          <a:pt x="262" y="188"/>
                        </a:lnTo>
                        <a:lnTo>
                          <a:pt x="278" y="253"/>
                        </a:lnTo>
                        <a:lnTo>
                          <a:pt x="270" y="339"/>
                        </a:lnTo>
                        <a:lnTo>
                          <a:pt x="278" y="497"/>
                        </a:lnTo>
                        <a:lnTo>
                          <a:pt x="293" y="599"/>
                        </a:lnTo>
                        <a:lnTo>
                          <a:pt x="332" y="714"/>
                        </a:lnTo>
                        <a:lnTo>
                          <a:pt x="385" y="801"/>
                        </a:lnTo>
                        <a:lnTo>
                          <a:pt x="448" y="86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72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3616" y="2157"/>
                    <a:ext cx="102" cy="119"/>
                  </a:xfrm>
                  <a:custGeom>
                    <a:avLst/>
                    <a:gdLst>
                      <a:gd name="T0" fmla="*/ 16 w 919"/>
                      <a:gd name="T1" fmla="*/ 945 h 1067"/>
                      <a:gd name="T2" fmla="*/ 0 w 919"/>
                      <a:gd name="T3" fmla="*/ 994 h 1067"/>
                      <a:gd name="T4" fmla="*/ 16 w 919"/>
                      <a:gd name="T5" fmla="*/ 1067 h 1067"/>
                      <a:gd name="T6" fmla="*/ 70 w 919"/>
                      <a:gd name="T7" fmla="*/ 1067 h 1067"/>
                      <a:gd name="T8" fmla="*/ 232 w 919"/>
                      <a:gd name="T9" fmla="*/ 1038 h 1067"/>
                      <a:gd name="T10" fmla="*/ 410 w 919"/>
                      <a:gd name="T11" fmla="*/ 980 h 1067"/>
                      <a:gd name="T12" fmla="*/ 556 w 919"/>
                      <a:gd name="T13" fmla="*/ 887 h 1067"/>
                      <a:gd name="T14" fmla="*/ 642 w 919"/>
                      <a:gd name="T15" fmla="*/ 764 h 1067"/>
                      <a:gd name="T16" fmla="*/ 718 w 919"/>
                      <a:gd name="T17" fmla="*/ 555 h 1067"/>
                      <a:gd name="T18" fmla="*/ 741 w 919"/>
                      <a:gd name="T19" fmla="*/ 360 h 1067"/>
                      <a:gd name="T20" fmla="*/ 741 w 919"/>
                      <a:gd name="T21" fmla="*/ 267 h 1067"/>
                      <a:gd name="T22" fmla="*/ 780 w 919"/>
                      <a:gd name="T23" fmla="*/ 209 h 1067"/>
                      <a:gd name="T24" fmla="*/ 849 w 919"/>
                      <a:gd name="T25" fmla="*/ 187 h 1067"/>
                      <a:gd name="T26" fmla="*/ 911 w 919"/>
                      <a:gd name="T27" fmla="*/ 187 h 1067"/>
                      <a:gd name="T28" fmla="*/ 919 w 919"/>
                      <a:gd name="T29" fmla="*/ 158 h 1067"/>
                      <a:gd name="T30" fmla="*/ 827 w 919"/>
                      <a:gd name="T31" fmla="*/ 165 h 1067"/>
                      <a:gd name="T32" fmla="*/ 811 w 919"/>
                      <a:gd name="T33" fmla="*/ 144 h 1067"/>
                      <a:gd name="T34" fmla="*/ 888 w 919"/>
                      <a:gd name="T35" fmla="*/ 65 h 1067"/>
                      <a:gd name="T36" fmla="*/ 872 w 919"/>
                      <a:gd name="T37" fmla="*/ 43 h 1067"/>
                      <a:gd name="T38" fmla="*/ 857 w 919"/>
                      <a:gd name="T39" fmla="*/ 58 h 1067"/>
                      <a:gd name="T40" fmla="*/ 796 w 919"/>
                      <a:gd name="T41" fmla="*/ 115 h 1067"/>
                      <a:gd name="T42" fmla="*/ 780 w 919"/>
                      <a:gd name="T43" fmla="*/ 115 h 1067"/>
                      <a:gd name="T44" fmla="*/ 780 w 919"/>
                      <a:gd name="T45" fmla="*/ 14 h 1067"/>
                      <a:gd name="T46" fmla="*/ 765 w 919"/>
                      <a:gd name="T47" fmla="*/ 0 h 1067"/>
                      <a:gd name="T48" fmla="*/ 741 w 919"/>
                      <a:gd name="T49" fmla="*/ 7 h 1067"/>
                      <a:gd name="T50" fmla="*/ 749 w 919"/>
                      <a:gd name="T51" fmla="*/ 115 h 1067"/>
                      <a:gd name="T52" fmla="*/ 734 w 919"/>
                      <a:gd name="T53" fmla="*/ 122 h 1067"/>
                      <a:gd name="T54" fmla="*/ 671 w 919"/>
                      <a:gd name="T55" fmla="*/ 65 h 1067"/>
                      <a:gd name="T56" fmla="*/ 626 w 919"/>
                      <a:gd name="T57" fmla="*/ 58 h 1067"/>
                      <a:gd name="T58" fmla="*/ 634 w 919"/>
                      <a:gd name="T59" fmla="*/ 87 h 1067"/>
                      <a:gd name="T60" fmla="*/ 703 w 919"/>
                      <a:gd name="T61" fmla="*/ 151 h 1067"/>
                      <a:gd name="T62" fmla="*/ 703 w 919"/>
                      <a:gd name="T63" fmla="*/ 187 h 1067"/>
                      <a:gd name="T64" fmla="*/ 679 w 919"/>
                      <a:gd name="T65" fmla="*/ 260 h 1067"/>
                      <a:gd name="T66" fmla="*/ 679 w 919"/>
                      <a:gd name="T67" fmla="*/ 324 h 1067"/>
                      <a:gd name="T68" fmla="*/ 679 w 919"/>
                      <a:gd name="T69" fmla="*/ 433 h 1067"/>
                      <a:gd name="T70" fmla="*/ 648 w 919"/>
                      <a:gd name="T71" fmla="*/ 570 h 1067"/>
                      <a:gd name="T72" fmla="*/ 618 w 919"/>
                      <a:gd name="T73" fmla="*/ 656 h 1067"/>
                      <a:gd name="T74" fmla="*/ 564 w 919"/>
                      <a:gd name="T75" fmla="*/ 764 h 1067"/>
                      <a:gd name="T76" fmla="*/ 502 w 919"/>
                      <a:gd name="T77" fmla="*/ 850 h 1067"/>
                      <a:gd name="T78" fmla="*/ 456 w 919"/>
                      <a:gd name="T79" fmla="*/ 894 h 1067"/>
                      <a:gd name="T80" fmla="*/ 332 w 919"/>
                      <a:gd name="T81" fmla="*/ 930 h 1067"/>
                      <a:gd name="T82" fmla="*/ 217 w 919"/>
                      <a:gd name="T83" fmla="*/ 945 h 1067"/>
                      <a:gd name="T84" fmla="*/ 100 w 919"/>
                      <a:gd name="T85" fmla="*/ 959 h 1067"/>
                      <a:gd name="T86" fmla="*/ 16 w 919"/>
                      <a:gd name="T87" fmla="*/ 945 h 10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9" h="1067">
                        <a:moveTo>
                          <a:pt x="16" y="945"/>
                        </a:moveTo>
                        <a:lnTo>
                          <a:pt x="0" y="994"/>
                        </a:lnTo>
                        <a:lnTo>
                          <a:pt x="16" y="1067"/>
                        </a:lnTo>
                        <a:lnTo>
                          <a:pt x="70" y="1067"/>
                        </a:lnTo>
                        <a:lnTo>
                          <a:pt x="232" y="1038"/>
                        </a:lnTo>
                        <a:lnTo>
                          <a:pt x="410" y="980"/>
                        </a:lnTo>
                        <a:lnTo>
                          <a:pt x="556" y="887"/>
                        </a:lnTo>
                        <a:lnTo>
                          <a:pt x="642" y="764"/>
                        </a:lnTo>
                        <a:lnTo>
                          <a:pt x="718" y="555"/>
                        </a:lnTo>
                        <a:lnTo>
                          <a:pt x="741" y="360"/>
                        </a:lnTo>
                        <a:lnTo>
                          <a:pt x="741" y="267"/>
                        </a:lnTo>
                        <a:lnTo>
                          <a:pt x="780" y="209"/>
                        </a:lnTo>
                        <a:lnTo>
                          <a:pt x="849" y="187"/>
                        </a:lnTo>
                        <a:lnTo>
                          <a:pt x="911" y="187"/>
                        </a:lnTo>
                        <a:lnTo>
                          <a:pt x="919" y="158"/>
                        </a:lnTo>
                        <a:lnTo>
                          <a:pt x="827" y="165"/>
                        </a:lnTo>
                        <a:lnTo>
                          <a:pt x="811" y="144"/>
                        </a:lnTo>
                        <a:lnTo>
                          <a:pt x="888" y="65"/>
                        </a:lnTo>
                        <a:lnTo>
                          <a:pt x="872" y="43"/>
                        </a:lnTo>
                        <a:lnTo>
                          <a:pt x="857" y="58"/>
                        </a:lnTo>
                        <a:lnTo>
                          <a:pt x="796" y="115"/>
                        </a:lnTo>
                        <a:lnTo>
                          <a:pt x="780" y="115"/>
                        </a:lnTo>
                        <a:lnTo>
                          <a:pt x="780" y="14"/>
                        </a:lnTo>
                        <a:lnTo>
                          <a:pt x="765" y="0"/>
                        </a:lnTo>
                        <a:lnTo>
                          <a:pt x="741" y="7"/>
                        </a:lnTo>
                        <a:lnTo>
                          <a:pt x="749" y="115"/>
                        </a:lnTo>
                        <a:lnTo>
                          <a:pt x="734" y="122"/>
                        </a:lnTo>
                        <a:lnTo>
                          <a:pt x="671" y="65"/>
                        </a:lnTo>
                        <a:lnTo>
                          <a:pt x="626" y="58"/>
                        </a:lnTo>
                        <a:lnTo>
                          <a:pt x="634" y="87"/>
                        </a:lnTo>
                        <a:lnTo>
                          <a:pt x="703" y="151"/>
                        </a:lnTo>
                        <a:lnTo>
                          <a:pt x="703" y="187"/>
                        </a:lnTo>
                        <a:lnTo>
                          <a:pt x="679" y="260"/>
                        </a:lnTo>
                        <a:lnTo>
                          <a:pt x="679" y="324"/>
                        </a:lnTo>
                        <a:lnTo>
                          <a:pt x="679" y="433"/>
                        </a:lnTo>
                        <a:lnTo>
                          <a:pt x="648" y="570"/>
                        </a:lnTo>
                        <a:lnTo>
                          <a:pt x="618" y="656"/>
                        </a:lnTo>
                        <a:lnTo>
                          <a:pt x="564" y="764"/>
                        </a:lnTo>
                        <a:lnTo>
                          <a:pt x="502" y="850"/>
                        </a:lnTo>
                        <a:lnTo>
                          <a:pt x="456" y="894"/>
                        </a:lnTo>
                        <a:lnTo>
                          <a:pt x="332" y="930"/>
                        </a:lnTo>
                        <a:lnTo>
                          <a:pt x="217" y="945"/>
                        </a:lnTo>
                        <a:lnTo>
                          <a:pt x="100" y="959"/>
                        </a:lnTo>
                        <a:lnTo>
                          <a:pt x="16" y="9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8773" name="AutoShape 69"/>
                <p:cNvSpPr>
                  <a:spLocks noChangeAspect="1" noChangeArrowheads="1"/>
                </p:cNvSpPr>
                <p:nvPr/>
              </p:nvSpPr>
              <p:spPr bwMode="auto">
                <a:xfrm>
                  <a:off x="3197" y="2206"/>
                  <a:ext cx="256" cy="180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79 km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28774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3325" y="2371"/>
                  <a:ext cx="0" cy="45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8775" name="AutoShape 71"/>
                <p:cNvSpPr>
                  <a:spLocks noChangeAspect="1" noChangeArrowheads="1"/>
                </p:cNvSpPr>
                <p:nvPr/>
              </p:nvSpPr>
              <p:spPr bwMode="auto">
                <a:xfrm>
                  <a:off x="3694" y="2206"/>
                  <a:ext cx="256" cy="180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75 km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28776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371"/>
                  <a:ext cx="0" cy="45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28777" name="Oval 73"/>
                <p:cNvSpPr>
                  <a:spLocks noChangeAspect="1" noChangeArrowheads="1"/>
                </p:cNvSpPr>
                <p:nvPr/>
              </p:nvSpPr>
              <p:spPr bwMode="auto">
                <a:xfrm>
                  <a:off x="3120" y="1872"/>
                  <a:ext cx="907" cy="907"/>
                </a:xfrm>
                <a:prstGeom prst="ellipse">
                  <a:avLst/>
                </a:prstGeom>
                <a:noFill/>
                <a:ln w="63500">
                  <a:solidFill>
                    <a:srgbClr val="339966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8778" name="Group 74"/>
              <p:cNvGrpSpPr>
                <a:grpSpLocks noChangeAspect="1"/>
              </p:cNvGrpSpPr>
              <p:nvPr/>
            </p:nvGrpSpPr>
            <p:grpSpPr bwMode="auto">
              <a:xfrm>
                <a:off x="624" y="3312"/>
                <a:ext cx="432" cy="240"/>
                <a:chOff x="-1152" y="3504"/>
                <a:chExt cx="432" cy="240"/>
              </a:xfrm>
            </p:grpSpPr>
            <p:grpSp>
              <p:nvGrpSpPr>
                <p:cNvPr id="328779" name="Group 75"/>
                <p:cNvGrpSpPr>
                  <a:grpSpLocks noChangeAspect="1"/>
                </p:cNvGrpSpPr>
                <p:nvPr/>
              </p:nvGrpSpPr>
              <p:grpSpPr bwMode="auto">
                <a:xfrm>
                  <a:off x="-1075" y="3504"/>
                  <a:ext cx="256" cy="210"/>
                  <a:chOff x="1728" y="2064"/>
                  <a:chExt cx="768" cy="672"/>
                </a:xfrm>
              </p:grpSpPr>
              <p:sp>
                <p:nvSpPr>
                  <p:cNvPr id="328780" name="AutoShap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28" y="2064"/>
                    <a:ext cx="768" cy="576"/>
                  </a:xfrm>
                  <a:prstGeom prst="horizontalScroll">
                    <a:avLst>
                      <a:gd name="adj" fmla="val 12500"/>
                    </a:avLst>
                  </a:prstGeom>
                  <a:solidFill>
                    <a:srgbClr val="FFFFFF"/>
                  </a:solidFill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rgbClr val="000000">
                              <a:alpha val="74998"/>
                            </a:srgb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50000"/>
                      </a:spcBef>
                    </a:pPr>
                    <a:r>
                      <a:rPr lang="en-US" altLang="x-none" sz="1400" i="0" baseline="-8000">
                        <a:solidFill>
                          <a:schemeClr val="bg2"/>
                        </a:solidFill>
                      </a:rPr>
                      <a:t>Exit</a:t>
                    </a:r>
                    <a:endParaRPr lang="en-CA" altLang="x-none" sz="1400" i="0" baseline="-8000">
                      <a:solidFill>
                        <a:schemeClr val="bg2"/>
                      </a:solidFill>
                    </a:endParaRPr>
                  </a:p>
                </p:txBody>
              </p:sp>
              <p:sp>
                <p:nvSpPr>
                  <p:cNvPr id="328781" name="Line 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112" y="2592"/>
                    <a:ext cx="0" cy="144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rgbClr val="000000">
                              <a:alpha val="74998"/>
                            </a:srgb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8782" name="Line 78"/>
                <p:cNvSpPr>
                  <a:spLocks noChangeAspect="1" noChangeShapeType="1"/>
                </p:cNvSpPr>
                <p:nvPr/>
              </p:nvSpPr>
              <p:spPr bwMode="auto">
                <a:xfrm flipH="1"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83" name="Line 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-1152" y="3504"/>
                  <a:ext cx="432" cy="240"/>
                </a:xfrm>
                <a:prstGeom prst="line">
                  <a:avLst/>
                </a:prstGeom>
                <a:noFill/>
                <a:ln w="22225">
                  <a:solidFill>
                    <a:schemeClr val="hlink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28784" name="Group 80"/>
          <p:cNvGrpSpPr>
            <a:grpSpLocks/>
          </p:cNvGrpSpPr>
          <p:nvPr/>
        </p:nvGrpSpPr>
        <p:grpSpPr bwMode="auto">
          <a:xfrm>
            <a:off x="4559300" y="4403725"/>
            <a:ext cx="2984500" cy="511175"/>
            <a:chOff x="2872" y="2774"/>
            <a:chExt cx="1880" cy="322"/>
          </a:xfrm>
        </p:grpSpPr>
        <p:sp>
          <p:nvSpPr>
            <p:cNvPr id="328785" name="Freeform 81"/>
            <p:cNvSpPr>
              <a:spLocks/>
            </p:cNvSpPr>
            <p:nvPr/>
          </p:nvSpPr>
          <p:spPr bwMode="auto">
            <a:xfrm>
              <a:off x="3068" y="2774"/>
              <a:ext cx="1684" cy="322"/>
            </a:xfrm>
            <a:custGeom>
              <a:avLst/>
              <a:gdLst>
                <a:gd name="T0" fmla="*/ 0 w 1684"/>
                <a:gd name="T1" fmla="*/ 115 h 322"/>
                <a:gd name="T2" fmla="*/ 1204 w 1684"/>
                <a:gd name="T3" fmla="*/ 34 h 322"/>
                <a:gd name="T4" fmla="*/ 1684 w 1684"/>
                <a:gd name="T5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84" h="322">
                  <a:moveTo>
                    <a:pt x="0" y="115"/>
                  </a:moveTo>
                  <a:cubicBezTo>
                    <a:pt x="202" y="102"/>
                    <a:pt x="923" y="0"/>
                    <a:pt x="1204" y="34"/>
                  </a:cubicBezTo>
                  <a:cubicBezTo>
                    <a:pt x="1485" y="68"/>
                    <a:pt x="1588" y="194"/>
                    <a:pt x="1684" y="322"/>
                  </a:cubicBezTo>
                </a:path>
              </a:pathLst>
            </a:custGeom>
            <a:noFill/>
            <a:ln w="12700" cap="flat" cmpd="sng">
              <a:solidFill>
                <a:schemeClr val="hlink"/>
              </a:solidFill>
              <a:prstDash val="solid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8786" name="Oval 82"/>
            <p:cNvSpPr>
              <a:spLocks noChangeArrowheads="1"/>
            </p:cNvSpPr>
            <p:nvPr/>
          </p:nvSpPr>
          <p:spPr bwMode="auto">
            <a:xfrm>
              <a:off x="2872" y="2832"/>
              <a:ext cx="192" cy="240"/>
            </a:xfrm>
            <a:prstGeom prst="ellipse">
              <a:avLst/>
            </a:prstGeom>
            <a:noFill/>
            <a:ln w="127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8787" name="Text Box 83"/>
          <p:cNvSpPr txBox="1">
            <a:spLocks noChangeArrowheads="1"/>
          </p:cNvSpPr>
          <p:nvPr/>
        </p:nvSpPr>
        <p:spPr bwMode="auto">
          <a:xfrm>
            <a:off x="3794125" y="6062663"/>
            <a:ext cx="48244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/>
              <a:t>Max is easier to find if a heap.</a:t>
            </a:r>
          </a:p>
        </p:txBody>
      </p:sp>
      <p:sp>
        <p:nvSpPr>
          <p:cNvPr id="328788" name="Text Box 84"/>
          <p:cNvSpPr txBox="1">
            <a:spLocks noChangeArrowheads="1"/>
          </p:cNvSpPr>
          <p:nvPr/>
        </p:nvSpPr>
        <p:spPr bwMode="auto">
          <a:xfrm>
            <a:off x="1905000" y="990600"/>
            <a:ext cx="1141413" cy="396875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2000" b="1">
                <a:solidFill>
                  <a:schemeClr val="bg2"/>
                </a:solidFill>
              </a:rPr>
              <a:t>Selection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8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8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87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87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8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8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8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8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8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8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787" grpId="0" autoUpdateAnimBg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Heap Sort</a:t>
            </a:r>
          </a:p>
        </p:txBody>
      </p:sp>
      <p:grpSp>
        <p:nvGrpSpPr>
          <p:cNvPr id="329731" name="Group 3"/>
          <p:cNvGrpSpPr>
            <a:grpSpLocks noChangeAspect="1"/>
          </p:cNvGrpSpPr>
          <p:nvPr/>
        </p:nvGrpSpPr>
        <p:grpSpPr bwMode="auto">
          <a:xfrm>
            <a:off x="1676400" y="2743200"/>
            <a:ext cx="1439863" cy="1439863"/>
            <a:chOff x="4464" y="2736"/>
            <a:chExt cx="912" cy="912"/>
          </a:xfrm>
        </p:grpSpPr>
        <p:grpSp>
          <p:nvGrpSpPr>
            <p:cNvPr id="329732" name="Group 4"/>
            <p:cNvGrpSpPr>
              <a:grpSpLocks noChangeAspect="1"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329733" name="Freeform 5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29734" name="Group 6"/>
              <p:cNvGrpSpPr>
                <a:grpSpLocks noChangeAspect="1"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329735" name="Group 7"/>
                <p:cNvGrpSpPr>
                  <a:grpSpLocks noChangeAspect="1"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329736" name="Freeform 8"/>
                  <p:cNvSpPr>
                    <a:spLocks noChangeAspect="1"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37" name="Freeform 9"/>
                  <p:cNvSpPr>
                    <a:spLocks noChangeAspect="1"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38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39" name="Freeform 11"/>
                  <p:cNvSpPr>
                    <a:spLocks noChangeAspect="1"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40" name="Freeform 12"/>
                  <p:cNvSpPr>
                    <a:spLocks noChangeAspect="1"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41" name="Freeform 13"/>
                  <p:cNvSpPr>
                    <a:spLocks noChangeAspect="1"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9742" name="Group 14"/>
                <p:cNvGrpSpPr>
                  <a:grpSpLocks noChangeAspect="1"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329743" name="Freeform 15"/>
                  <p:cNvSpPr>
                    <a:spLocks noChangeAspect="1"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44" name="Freeform 16"/>
                  <p:cNvSpPr>
                    <a:spLocks noChangeAspect="1"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45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329746" name="Oval 18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29747" name="Group 19"/>
          <p:cNvGrpSpPr>
            <a:grpSpLocks/>
          </p:cNvGrpSpPr>
          <p:nvPr/>
        </p:nvGrpSpPr>
        <p:grpSpPr bwMode="auto">
          <a:xfrm>
            <a:off x="3276600" y="2879725"/>
            <a:ext cx="5473700" cy="1006475"/>
            <a:chOff x="2160" y="1728"/>
            <a:chExt cx="3448" cy="634"/>
          </a:xfrm>
        </p:grpSpPr>
        <p:sp>
          <p:nvSpPr>
            <p:cNvPr id="329748" name="Text Box 20"/>
            <p:cNvSpPr txBox="1">
              <a:spLocks noChangeArrowheads="1"/>
            </p:cNvSpPr>
            <p:nvPr/>
          </p:nvSpPr>
          <p:spPr bwMode="auto">
            <a:xfrm>
              <a:off x="2162" y="1728"/>
              <a:ext cx="344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/>
                <a:t>Largest </a:t>
              </a:r>
              <a:r>
                <a:rPr lang="en-US" altLang="x-none" sz="3000"/>
                <a:t>i </a:t>
              </a:r>
              <a:r>
                <a:rPr lang="en-US" altLang="x-none" sz="3000" i="0"/>
                <a:t>values are sorted on side.</a:t>
              </a:r>
            </a:p>
          </p:txBody>
        </p:sp>
        <p:sp>
          <p:nvSpPr>
            <p:cNvPr id="329749" name="Text Box 21"/>
            <p:cNvSpPr txBox="1">
              <a:spLocks noChangeArrowheads="1"/>
            </p:cNvSpPr>
            <p:nvPr/>
          </p:nvSpPr>
          <p:spPr bwMode="auto">
            <a:xfrm>
              <a:off x="2160" y="2016"/>
              <a:ext cx="3187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/>
                <a:t>Remaining values are in a heap.</a:t>
              </a:r>
            </a:p>
          </p:txBody>
        </p:sp>
      </p:grpSp>
      <p:pic>
        <p:nvPicPr>
          <p:cNvPr id="329750" name="Picture 22" descr="capture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" y="993775"/>
            <a:ext cx="8458200" cy="1520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9751" name="Group 23"/>
          <p:cNvGrpSpPr>
            <a:grpSpLocks/>
          </p:cNvGrpSpPr>
          <p:nvPr/>
        </p:nvGrpSpPr>
        <p:grpSpPr bwMode="auto">
          <a:xfrm>
            <a:off x="1905000" y="4724400"/>
            <a:ext cx="1447800" cy="1447800"/>
            <a:chOff x="4320" y="2016"/>
            <a:chExt cx="912" cy="912"/>
          </a:xfrm>
        </p:grpSpPr>
        <p:grpSp>
          <p:nvGrpSpPr>
            <p:cNvPr id="329752" name="Group 24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29753" name="Group 25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329754" name="Freeform 26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55" name="Freeform 27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29756" name="Group 28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329757" name="Freeform 2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58" name="Freeform 3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59" name="Freeform 3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60" name="Freeform 32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61" name="Freeform 3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62" name="Freeform 3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29763" name="Oval 35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29764" name="Group 36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29765" name="Group 37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29766" name="AutoShape 38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l">
                    <a:spcBef>
                      <a:spcPct val="50000"/>
                    </a:spcBef>
                  </a:pPr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29767" name="Line 3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29768" name="Line 40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69" name="Line 41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29770" name="Group 42"/>
          <p:cNvGrpSpPr>
            <a:grpSpLocks noChangeAspect="1"/>
          </p:cNvGrpSpPr>
          <p:nvPr/>
        </p:nvGrpSpPr>
        <p:grpSpPr bwMode="auto">
          <a:xfrm>
            <a:off x="312738" y="4724400"/>
            <a:ext cx="1439862" cy="1439863"/>
            <a:chOff x="528" y="3264"/>
            <a:chExt cx="907" cy="907"/>
          </a:xfrm>
        </p:grpSpPr>
        <p:grpSp>
          <p:nvGrpSpPr>
            <p:cNvPr id="329771" name="Group 43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329772" name="Freeform 44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29773" name="Group 45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329774" name="Freeform 46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75" name="Freeform 47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76" name="Freeform 48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77" name="Freeform 49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78" name="Freeform 50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79" name="Freeform 51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29780" name="AutoShape 52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50000"/>
                  </a:spcBef>
                </a:pPr>
                <a:r>
                  <a:rPr lang="en-US" altLang="x-none" sz="2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29781" name="Line 53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782" name="AutoShape 54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50000"/>
                  </a:spcBef>
                </a:pPr>
                <a:r>
                  <a:rPr lang="en-US" altLang="x-none" sz="2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2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29783" name="Line 55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784" name="Oval 56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29785" name="Group 57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329786" name="Group 5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29787" name="AutoShape 5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29788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29789" name="Line 61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90" name="Line 62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29791" name="Picture 63" descr="capture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3989388"/>
            <a:ext cx="3429000" cy="26400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9792" name="Freeform 64"/>
          <p:cNvSpPr>
            <a:spLocks/>
          </p:cNvSpPr>
          <p:nvPr/>
        </p:nvSpPr>
        <p:spPr bwMode="auto">
          <a:xfrm>
            <a:off x="5791200" y="4400550"/>
            <a:ext cx="157163" cy="1576388"/>
          </a:xfrm>
          <a:custGeom>
            <a:avLst/>
            <a:gdLst>
              <a:gd name="T0" fmla="*/ 0 w 99"/>
              <a:gd name="T1" fmla="*/ 0 h 993"/>
              <a:gd name="T2" fmla="*/ 91 w 99"/>
              <a:gd name="T3" fmla="*/ 409 h 993"/>
              <a:gd name="T4" fmla="*/ 50 w 99"/>
              <a:gd name="T5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9" h="993">
                <a:moveTo>
                  <a:pt x="0" y="0"/>
                </a:moveTo>
                <a:cubicBezTo>
                  <a:pt x="15" y="68"/>
                  <a:pt x="83" y="244"/>
                  <a:pt x="91" y="409"/>
                </a:cubicBezTo>
                <a:cubicBezTo>
                  <a:pt x="99" y="574"/>
                  <a:pt x="59" y="871"/>
                  <a:pt x="50" y="993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793" name="Oval 65"/>
          <p:cNvSpPr>
            <a:spLocks noChangeArrowheads="1"/>
          </p:cNvSpPr>
          <p:nvPr/>
        </p:nvSpPr>
        <p:spPr bwMode="auto">
          <a:xfrm>
            <a:off x="5499100" y="4027488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2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Heap Data Structure</a:t>
            </a:r>
          </a:p>
        </p:txBody>
      </p:sp>
      <p:pic>
        <p:nvPicPr>
          <p:cNvPr id="330755" name="Picture 3" descr="capture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209800"/>
            <a:ext cx="3429000" cy="2640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0756" name="Picture 4" descr="capture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2209800"/>
            <a:ext cx="2819400" cy="1957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0757" name="Group 5"/>
          <p:cNvGrpSpPr>
            <a:grpSpLocks/>
          </p:cNvGrpSpPr>
          <p:nvPr/>
        </p:nvGrpSpPr>
        <p:grpSpPr bwMode="auto">
          <a:xfrm>
            <a:off x="2451100" y="2247900"/>
            <a:ext cx="4635500" cy="1949450"/>
            <a:chOff x="1544" y="1416"/>
            <a:chExt cx="2920" cy="1228"/>
          </a:xfrm>
        </p:grpSpPr>
        <p:sp>
          <p:nvSpPr>
            <p:cNvPr id="330758" name="Freeform 6"/>
            <p:cNvSpPr>
              <a:spLocks/>
            </p:cNvSpPr>
            <p:nvPr/>
          </p:nvSpPr>
          <p:spPr bwMode="auto">
            <a:xfrm>
              <a:off x="1728" y="1651"/>
              <a:ext cx="99" cy="993"/>
            </a:xfrm>
            <a:custGeom>
              <a:avLst/>
              <a:gdLst>
                <a:gd name="T0" fmla="*/ 0 w 99"/>
                <a:gd name="T1" fmla="*/ 0 h 993"/>
                <a:gd name="T2" fmla="*/ 91 w 99"/>
                <a:gd name="T3" fmla="*/ 409 h 993"/>
                <a:gd name="T4" fmla="*/ 50 w 99"/>
                <a:gd name="T5" fmla="*/ 993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993">
                  <a:moveTo>
                    <a:pt x="0" y="0"/>
                  </a:moveTo>
                  <a:cubicBezTo>
                    <a:pt x="15" y="68"/>
                    <a:pt x="83" y="244"/>
                    <a:pt x="91" y="409"/>
                  </a:cubicBezTo>
                  <a:cubicBezTo>
                    <a:pt x="99" y="574"/>
                    <a:pt x="59" y="871"/>
                    <a:pt x="50" y="993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0759" name="Oval 7"/>
            <p:cNvSpPr>
              <a:spLocks noChangeArrowheads="1"/>
            </p:cNvSpPr>
            <p:nvPr/>
          </p:nvSpPr>
          <p:spPr bwMode="auto">
            <a:xfrm>
              <a:off x="1544" y="1416"/>
              <a:ext cx="240" cy="24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0760" name="Freeform 8"/>
            <p:cNvSpPr>
              <a:spLocks/>
            </p:cNvSpPr>
            <p:nvPr/>
          </p:nvSpPr>
          <p:spPr bwMode="auto">
            <a:xfrm>
              <a:off x="4282" y="1651"/>
              <a:ext cx="138" cy="344"/>
            </a:xfrm>
            <a:custGeom>
              <a:avLst/>
              <a:gdLst>
                <a:gd name="T0" fmla="*/ 126 w 138"/>
                <a:gd name="T1" fmla="*/ 0 h 344"/>
                <a:gd name="T2" fmla="*/ 117 w 138"/>
                <a:gd name="T3" fmla="*/ 186 h 344"/>
                <a:gd name="T4" fmla="*/ 0 w 138"/>
                <a:gd name="T5" fmla="*/ 34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8" h="344">
                  <a:moveTo>
                    <a:pt x="126" y="0"/>
                  </a:moveTo>
                  <a:cubicBezTo>
                    <a:pt x="124" y="31"/>
                    <a:pt x="138" y="129"/>
                    <a:pt x="117" y="186"/>
                  </a:cubicBezTo>
                  <a:cubicBezTo>
                    <a:pt x="96" y="243"/>
                    <a:pt x="24" y="311"/>
                    <a:pt x="0" y="344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0761" name="Oval 9"/>
            <p:cNvSpPr>
              <a:spLocks noChangeArrowheads="1"/>
            </p:cNvSpPr>
            <p:nvPr/>
          </p:nvSpPr>
          <p:spPr bwMode="auto">
            <a:xfrm>
              <a:off x="4224" y="1416"/>
              <a:ext cx="240" cy="24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0762" name="Group 10"/>
          <p:cNvGrpSpPr>
            <a:grpSpLocks/>
          </p:cNvGrpSpPr>
          <p:nvPr/>
        </p:nvGrpSpPr>
        <p:grpSpPr bwMode="auto">
          <a:xfrm>
            <a:off x="1203325" y="3962400"/>
            <a:ext cx="3146425" cy="1371600"/>
            <a:chOff x="758" y="2496"/>
            <a:chExt cx="1982" cy="864"/>
          </a:xfrm>
        </p:grpSpPr>
        <p:sp>
          <p:nvSpPr>
            <p:cNvPr id="330763" name="Text Box 11"/>
            <p:cNvSpPr txBox="1">
              <a:spLocks noChangeArrowheads="1"/>
            </p:cNvSpPr>
            <p:nvPr/>
          </p:nvSpPr>
          <p:spPr bwMode="auto">
            <a:xfrm>
              <a:off x="960" y="3014"/>
              <a:ext cx="6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>
                  <a:solidFill>
                    <a:schemeClr val="accent1"/>
                  </a:solidFill>
                </a:rPr>
                <a:t>Heap</a:t>
              </a:r>
            </a:p>
          </p:txBody>
        </p:sp>
        <p:sp>
          <p:nvSpPr>
            <p:cNvPr id="330764" name="Text Box 12"/>
            <p:cNvSpPr txBox="1">
              <a:spLocks noChangeArrowheads="1"/>
            </p:cNvSpPr>
            <p:nvPr/>
          </p:nvSpPr>
          <p:spPr bwMode="auto">
            <a:xfrm>
              <a:off x="2064" y="3014"/>
              <a:ext cx="67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>
                  <a:solidFill>
                    <a:schemeClr val="accent1"/>
                  </a:solidFill>
                </a:rPr>
                <a:t>Array</a:t>
              </a:r>
            </a:p>
          </p:txBody>
        </p:sp>
        <p:sp>
          <p:nvSpPr>
            <p:cNvPr id="330765" name="Line 13"/>
            <p:cNvSpPr>
              <a:spLocks noChangeShapeType="1"/>
            </p:cNvSpPr>
            <p:nvPr/>
          </p:nvSpPr>
          <p:spPr bwMode="auto">
            <a:xfrm flipH="1">
              <a:off x="1824" y="2496"/>
              <a:ext cx="96" cy="528"/>
            </a:xfrm>
            <a:prstGeom prst="lin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30766" name="Group 14"/>
            <p:cNvGrpSpPr>
              <a:grpSpLocks/>
            </p:cNvGrpSpPr>
            <p:nvPr/>
          </p:nvGrpSpPr>
          <p:grpSpPr bwMode="auto">
            <a:xfrm>
              <a:off x="758" y="2600"/>
              <a:ext cx="1042" cy="258"/>
              <a:chOff x="758" y="2600"/>
              <a:chExt cx="1042" cy="258"/>
            </a:xfrm>
          </p:grpSpPr>
          <p:sp>
            <p:nvSpPr>
              <p:cNvPr id="330767" name="Text Box 15"/>
              <p:cNvSpPr txBox="1">
                <a:spLocks noChangeArrowheads="1"/>
              </p:cNvSpPr>
              <p:nvPr/>
            </p:nvSpPr>
            <p:spPr bwMode="auto">
              <a:xfrm>
                <a:off x="758" y="2608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2000" b="1">
                    <a:solidFill>
                      <a:schemeClr val="bg2"/>
                    </a:solidFill>
                  </a:rPr>
                  <a:t>5</a:t>
                </a:r>
              </a:p>
            </p:txBody>
          </p:sp>
          <p:sp>
            <p:nvSpPr>
              <p:cNvPr id="330768" name="Text Box 16"/>
              <p:cNvSpPr txBox="1">
                <a:spLocks noChangeArrowheads="1"/>
              </p:cNvSpPr>
              <p:nvPr/>
            </p:nvSpPr>
            <p:spPr bwMode="auto">
              <a:xfrm>
                <a:off x="956" y="2600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2000" b="1">
                    <a:solidFill>
                      <a:schemeClr val="bg2"/>
                    </a:solidFill>
                  </a:rPr>
                  <a:t>3</a:t>
                </a:r>
              </a:p>
            </p:txBody>
          </p:sp>
          <p:sp>
            <p:nvSpPr>
              <p:cNvPr id="330769" name="Text Box 17"/>
              <p:cNvSpPr txBox="1">
                <a:spLocks noChangeArrowheads="1"/>
              </p:cNvSpPr>
              <p:nvPr/>
            </p:nvSpPr>
            <p:spPr bwMode="auto">
              <a:xfrm>
                <a:off x="1162" y="2600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2000" b="1">
                    <a:solidFill>
                      <a:schemeClr val="bg2"/>
                    </a:solidFill>
                  </a:rPr>
                  <a:t>4</a:t>
                </a:r>
              </a:p>
            </p:txBody>
          </p:sp>
          <p:sp>
            <p:nvSpPr>
              <p:cNvPr id="330770" name="Text Box 18"/>
              <p:cNvSpPr txBox="1">
                <a:spLocks noChangeArrowheads="1"/>
              </p:cNvSpPr>
              <p:nvPr/>
            </p:nvSpPr>
            <p:spPr bwMode="auto">
              <a:xfrm>
                <a:off x="1376" y="2606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2000" b="1">
                    <a:solidFill>
                      <a:schemeClr val="bg2"/>
                    </a:solidFill>
                  </a:rPr>
                  <a:t>2</a:t>
                </a:r>
              </a:p>
            </p:txBody>
          </p:sp>
          <p:sp>
            <p:nvSpPr>
              <p:cNvPr id="330771" name="Text Box 19"/>
              <p:cNvSpPr txBox="1">
                <a:spLocks noChangeArrowheads="1"/>
              </p:cNvSpPr>
              <p:nvPr/>
            </p:nvSpPr>
            <p:spPr bwMode="auto">
              <a:xfrm>
                <a:off x="1604" y="2606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2000" b="1">
                    <a:solidFill>
                      <a:schemeClr val="bg2"/>
                    </a:solidFill>
                  </a:rPr>
                  <a:t>1</a:t>
                </a:r>
              </a:p>
            </p:txBody>
          </p:sp>
        </p:grpSp>
      </p:grpSp>
      <p:grpSp>
        <p:nvGrpSpPr>
          <p:cNvPr id="330772" name="Group 20"/>
          <p:cNvGrpSpPr>
            <a:grpSpLocks/>
          </p:cNvGrpSpPr>
          <p:nvPr/>
        </p:nvGrpSpPr>
        <p:grpSpPr bwMode="auto">
          <a:xfrm>
            <a:off x="1143000" y="1981200"/>
            <a:ext cx="2978150" cy="2057400"/>
            <a:chOff x="720" y="1248"/>
            <a:chExt cx="1876" cy="1296"/>
          </a:xfrm>
        </p:grpSpPr>
        <p:grpSp>
          <p:nvGrpSpPr>
            <p:cNvPr id="330773" name="Group 21"/>
            <p:cNvGrpSpPr>
              <a:grpSpLocks/>
            </p:cNvGrpSpPr>
            <p:nvPr/>
          </p:nvGrpSpPr>
          <p:grpSpPr bwMode="auto">
            <a:xfrm>
              <a:off x="760" y="2014"/>
              <a:ext cx="1664" cy="530"/>
              <a:chOff x="760" y="2014"/>
              <a:chExt cx="1664" cy="530"/>
            </a:xfrm>
          </p:grpSpPr>
          <p:sp>
            <p:nvSpPr>
              <p:cNvPr id="330774" name="Text Box 22"/>
              <p:cNvSpPr txBox="1">
                <a:spLocks noChangeArrowheads="1"/>
              </p:cNvSpPr>
              <p:nvPr/>
            </p:nvSpPr>
            <p:spPr bwMode="auto">
              <a:xfrm>
                <a:off x="1080" y="2294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2000" b="1">
                    <a:solidFill>
                      <a:schemeClr val="bg2"/>
                    </a:solidFill>
                  </a:rPr>
                  <a:t>9</a:t>
                </a:r>
              </a:p>
            </p:txBody>
          </p:sp>
          <p:sp>
            <p:nvSpPr>
              <p:cNvPr id="330775" name="Text Box 23"/>
              <p:cNvSpPr txBox="1">
                <a:spLocks noChangeArrowheads="1"/>
              </p:cNvSpPr>
              <p:nvPr/>
            </p:nvSpPr>
            <p:spPr bwMode="auto">
              <a:xfrm>
                <a:off x="760" y="2280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2000" b="1">
                    <a:solidFill>
                      <a:schemeClr val="bg2"/>
                    </a:solidFill>
                  </a:rPr>
                  <a:t>8</a:t>
                </a:r>
              </a:p>
            </p:txBody>
          </p:sp>
          <p:sp>
            <p:nvSpPr>
              <p:cNvPr id="330776" name="Text Box 24"/>
              <p:cNvSpPr txBox="1">
                <a:spLocks noChangeArrowheads="1"/>
              </p:cNvSpPr>
              <p:nvPr/>
            </p:nvSpPr>
            <p:spPr bwMode="auto">
              <a:xfrm>
                <a:off x="2228" y="2014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2000" b="1">
                    <a:solidFill>
                      <a:schemeClr val="bg2"/>
                    </a:solidFill>
                  </a:rPr>
                  <a:t>7</a:t>
                </a:r>
              </a:p>
            </p:txBody>
          </p:sp>
          <p:sp>
            <p:nvSpPr>
              <p:cNvPr id="330777" name="Text Box 25"/>
              <p:cNvSpPr txBox="1">
                <a:spLocks noChangeArrowheads="1"/>
              </p:cNvSpPr>
              <p:nvPr/>
            </p:nvSpPr>
            <p:spPr bwMode="auto">
              <a:xfrm>
                <a:off x="1840" y="2030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2000" b="1">
                    <a:solidFill>
                      <a:schemeClr val="bg2"/>
                    </a:solidFill>
                  </a:rPr>
                  <a:t>6</a:t>
                </a:r>
              </a:p>
            </p:txBody>
          </p:sp>
        </p:grpSp>
        <p:sp>
          <p:nvSpPr>
            <p:cNvPr id="330778" name="Freeform 26"/>
            <p:cNvSpPr>
              <a:spLocks/>
            </p:cNvSpPr>
            <p:nvPr/>
          </p:nvSpPr>
          <p:spPr bwMode="auto">
            <a:xfrm>
              <a:off x="720" y="1248"/>
              <a:ext cx="1776" cy="1008"/>
            </a:xfrm>
            <a:custGeom>
              <a:avLst/>
              <a:gdLst>
                <a:gd name="T0" fmla="*/ 960 w 1776"/>
                <a:gd name="T1" fmla="*/ 0 h 1008"/>
                <a:gd name="T2" fmla="*/ 0 w 1776"/>
                <a:gd name="T3" fmla="*/ 1008 h 1008"/>
                <a:gd name="T4" fmla="*/ 1056 w 1776"/>
                <a:gd name="T5" fmla="*/ 1008 h 1008"/>
                <a:gd name="T6" fmla="*/ 1056 w 1776"/>
                <a:gd name="T7" fmla="*/ 720 h 1008"/>
                <a:gd name="T8" fmla="*/ 1776 w 1776"/>
                <a:gd name="T9" fmla="*/ 720 h 1008"/>
                <a:gd name="T10" fmla="*/ 960 w 1776"/>
                <a:gd name="T11" fmla="*/ 0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6" h="1008">
                  <a:moveTo>
                    <a:pt x="960" y="0"/>
                  </a:moveTo>
                  <a:lnTo>
                    <a:pt x="0" y="1008"/>
                  </a:lnTo>
                  <a:lnTo>
                    <a:pt x="1056" y="1008"/>
                  </a:lnTo>
                  <a:lnTo>
                    <a:pt x="1056" y="720"/>
                  </a:lnTo>
                  <a:lnTo>
                    <a:pt x="1776" y="720"/>
                  </a:lnTo>
                  <a:lnTo>
                    <a:pt x="960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accent1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0779" name="Text Box 27"/>
            <p:cNvSpPr txBox="1">
              <a:spLocks noChangeArrowheads="1"/>
            </p:cNvSpPr>
            <p:nvPr/>
          </p:nvSpPr>
          <p:spPr bwMode="auto">
            <a:xfrm>
              <a:off x="720" y="1382"/>
              <a:ext cx="623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>
                  <a:solidFill>
                    <a:schemeClr val="accent1"/>
                  </a:solidFill>
                </a:rPr>
                <a:t>Heap</a:t>
              </a:r>
            </a:p>
          </p:txBody>
        </p:sp>
        <p:sp>
          <p:nvSpPr>
            <p:cNvPr id="330780" name="Text Box 28"/>
            <p:cNvSpPr txBox="1">
              <a:spLocks noChangeArrowheads="1"/>
            </p:cNvSpPr>
            <p:nvPr/>
          </p:nvSpPr>
          <p:spPr bwMode="auto">
            <a:xfrm>
              <a:off x="1920" y="2112"/>
              <a:ext cx="676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>
                  <a:solidFill>
                    <a:schemeClr val="accent1"/>
                  </a:solidFill>
                </a:rPr>
                <a:t>Array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07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07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0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0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0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0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0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0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07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07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Heap Sort</a:t>
            </a:r>
          </a:p>
        </p:txBody>
      </p:sp>
      <p:grpSp>
        <p:nvGrpSpPr>
          <p:cNvPr id="331779" name="Group 3"/>
          <p:cNvGrpSpPr>
            <a:grpSpLocks noChangeAspect="1"/>
          </p:cNvGrpSpPr>
          <p:nvPr/>
        </p:nvGrpSpPr>
        <p:grpSpPr bwMode="auto">
          <a:xfrm>
            <a:off x="381000" y="914400"/>
            <a:ext cx="1439863" cy="1439863"/>
            <a:chOff x="4464" y="2736"/>
            <a:chExt cx="912" cy="912"/>
          </a:xfrm>
        </p:grpSpPr>
        <p:grpSp>
          <p:nvGrpSpPr>
            <p:cNvPr id="331780" name="Group 4"/>
            <p:cNvGrpSpPr>
              <a:grpSpLocks noChangeAspect="1"/>
            </p:cNvGrpSpPr>
            <p:nvPr/>
          </p:nvGrpSpPr>
          <p:grpSpPr bwMode="auto">
            <a:xfrm>
              <a:off x="4560" y="2832"/>
              <a:ext cx="744" cy="672"/>
              <a:chOff x="1224" y="2539"/>
              <a:chExt cx="2280" cy="1785"/>
            </a:xfrm>
          </p:grpSpPr>
          <p:sp>
            <p:nvSpPr>
              <p:cNvPr id="331781" name="Freeform 5" descr="Green marble"/>
              <p:cNvSpPr>
                <a:spLocks noChangeAspect="1"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2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31782" name="Group 6"/>
              <p:cNvGrpSpPr>
                <a:grpSpLocks noChangeAspect="1"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331783" name="Group 7"/>
                <p:cNvGrpSpPr>
                  <a:grpSpLocks noChangeAspect="1"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331784" name="Freeform 8"/>
                  <p:cNvSpPr>
                    <a:spLocks noChangeAspect="1"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785" name="Freeform 9"/>
                  <p:cNvSpPr>
                    <a:spLocks noChangeAspect="1"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786" name="Freeform 10"/>
                  <p:cNvSpPr>
                    <a:spLocks noChangeAspect="1"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787" name="Freeform 11"/>
                  <p:cNvSpPr>
                    <a:spLocks noChangeAspect="1"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788" name="Freeform 12"/>
                  <p:cNvSpPr>
                    <a:spLocks noChangeAspect="1"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789" name="Freeform 13"/>
                  <p:cNvSpPr>
                    <a:spLocks noChangeAspect="1"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1790" name="Group 14"/>
                <p:cNvGrpSpPr>
                  <a:grpSpLocks noChangeAspect="1"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331791" name="Freeform 15"/>
                  <p:cNvSpPr>
                    <a:spLocks noChangeAspect="1"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792" name="Freeform 16"/>
                  <p:cNvSpPr>
                    <a:spLocks noChangeAspect="1"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793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331794" name="Oval 18"/>
            <p:cNvSpPr>
              <a:spLocks noChangeAspect="1" noChangeArrowheads="1"/>
            </p:cNvSpPr>
            <p:nvPr/>
          </p:nvSpPr>
          <p:spPr bwMode="auto">
            <a:xfrm>
              <a:off x="4464" y="2736"/>
              <a:ext cx="912" cy="912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1795" name="Group 19"/>
          <p:cNvGrpSpPr>
            <a:grpSpLocks/>
          </p:cNvGrpSpPr>
          <p:nvPr/>
        </p:nvGrpSpPr>
        <p:grpSpPr bwMode="auto">
          <a:xfrm>
            <a:off x="2070100" y="685800"/>
            <a:ext cx="3490913" cy="1387475"/>
            <a:chOff x="1304" y="432"/>
            <a:chExt cx="2199" cy="874"/>
          </a:xfrm>
        </p:grpSpPr>
        <p:sp>
          <p:nvSpPr>
            <p:cNvPr id="331796" name="Text Box 20"/>
            <p:cNvSpPr txBox="1">
              <a:spLocks noChangeArrowheads="1"/>
            </p:cNvSpPr>
            <p:nvPr/>
          </p:nvSpPr>
          <p:spPr bwMode="auto">
            <a:xfrm>
              <a:off x="1306" y="432"/>
              <a:ext cx="1864" cy="63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/>
                <a:t>Largest </a:t>
              </a:r>
              <a:r>
                <a:rPr lang="en-US" altLang="x-none" sz="3000"/>
                <a:t>i</a:t>
              </a:r>
              <a:r>
                <a:rPr lang="en-US" altLang="x-none" sz="3000" i="0"/>
                <a:t> values </a:t>
              </a:r>
              <a:br>
                <a:rPr lang="en-US" altLang="x-none" sz="3000" i="0"/>
              </a:br>
              <a:r>
                <a:rPr lang="en-US" altLang="x-none" sz="3000" i="0"/>
                <a:t>are sorted on side.</a:t>
              </a:r>
            </a:p>
          </p:txBody>
        </p:sp>
        <p:sp>
          <p:nvSpPr>
            <p:cNvPr id="331797" name="Text Box 21"/>
            <p:cNvSpPr txBox="1">
              <a:spLocks noChangeArrowheads="1"/>
            </p:cNvSpPr>
            <p:nvPr/>
          </p:nvSpPr>
          <p:spPr bwMode="auto">
            <a:xfrm>
              <a:off x="1304" y="960"/>
              <a:ext cx="219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3000" i="0"/>
                <a:t>Remaining values are</a:t>
              </a:r>
            </a:p>
          </p:txBody>
        </p:sp>
      </p:grpSp>
      <p:sp>
        <p:nvSpPr>
          <p:cNvPr id="331798" name="Rectangle 22"/>
          <p:cNvSpPr>
            <a:spLocks noChangeArrowheads="1"/>
          </p:cNvSpPr>
          <p:nvPr/>
        </p:nvSpPr>
        <p:spPr bwMode="auto">
          <a:xfrm>
            <a:off x="2047875" y="1905000"/>
            <a:ext cx="16573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i="0"/>
              <a:t>in a heap.</a:t>
            </a:r>
          </a:p>
        </p:txBody>
      </p:sp>
      <p:pic>
        <p:nvPicPr>
          <p:cNvPr id="331799" name="Picture 2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787400"/>
            <a:ext cx="2895600" cy="1901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31800" name="Group 24"/>
          <p:cNvGrpSpPr>
            <a:grpSpLocks/>
          </p:cNvGrpSpPr>
          <p:nvPr/>
        </p:nvGrpSpPr>
        <p:grpSpPr bwMode="auto">
          <a:xfrm>
            <a:off x="381000" y="5181600"/>
            <a:ext cx="1447800" cy="1447800"/>
            <a:chOff x="4320" y="2016"/>
            <a:chExt cx="912" cy="912"/>
          </a:xfrm>
        </p:grpSpPr>
        <p:grpSp>
          <p:nvGrpSpPr>
            <p:cNvPr id="331801" name="Group 25"/>
            <p:cNvGrpSpPr>
              <a:grpSpLocks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331802" name="Group 26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331803" name="Freeform 27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04" name="Freeform 28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331805" name="Group 29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331806" name="Freeform 3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88 w 600"/>
                      <a:gd name="T1" fmla="*/ 289 h 608"/>
                      <a:gd name="T2" fmla="*/ 372 w 600"/>
                      <a:gd name="T3" fmla="*/ 177 h 608"/>
                      <a:gd name="T4" fmla="*/ 341 w 600"/>
                      <a:gd name="T5" fmla="*/ 78 h 608"/>
                      <a:gd name="T6" fmla="*/ 284 w 600"/>
                      <a:gd name="T7" fmla="*/ 24 h 608"/>
                      <a:gd name="T8" fmla="*/ 185 w 600"/>
                      <a:gd name="T9" fmla="*/ 0 h 608"/>
                      <a:gd name="T10" fmla="*/ 100 w 600"/>
                      <a:gd name="T11" fmla="*/ 24 h 608"/>
                      <a:gd name="T12" fmla="*/ 19 w 600"/>
                      <a:gd name="T13" fmla="*/ 123 h 608"/>
                      <a:gd name="T14" fmla="*/ 0 w 600"/>
                      <a:gd name="T15" fmla="*/ 243 h 608"/>
                      <a:gd name="T16" fmla="*/ 19 w 600"/>
                      <a:gd name="T17" fmla="*/ 370 h 608"/>
                      <a:gd name="T18" fmla="*/ 50 w 600"/>
                      <a:gd name="T19" fmla="*/ 447 h 608"/>
                      <a:gd name="T20" fmla="*/ 88 w 600"/>
                      <a:gd name="T21" fmla="*/ 528 h 608"/>
                      <a:gd name="T22" fmla="*/ 130 w 600"/>
                      <a:gd name="T23" fmla="*/ 582 h 608"/>
                      <a:gd name="T24" fmla="*/ 177 w 600"/>
                      <a:gd name="T25" fmla="*/ 608 h 608"/>
                      <a:gd name="T26" fmla="*/ 242 w 600"/>
                      <a:gd name="T27" fmla="*/ 585 h 608"/>
                      <a:gd name="T28" fmla="*/ 307 w 600"/>
                      <a:gd name="T29" fmla="*/ 531 h 608"/>
                      <a:gd name="T30" fmla="*/ 349 w 600"/>
                      <a:gd name="T31" fmla="*/ 455 h 608"/>
                      <a:gd name="T32" fmla="*/ 388 w 600"/>
                      <a:gd name="T33" fmla="*/ 390 h 608"/>
                      <a:gd name="T34" fmla="*/ 400 w 600"/>
                      <a:gd name="T35" fmla="*/ 351 h 608"/>
                      <a:gd name="T36" fmla="*/ 565 w 600"/>
                      <a:gd name="T37" fmla="*/ 293 h 608"/>
                      <a:gd name="T38" fmla="*/ 600 w 600"/>
                      <a:gd name="T39" fmla="*/ 270 h 608"/>
                      <a:gd name="T40" fmla="*/ 580 w 600"/>
                      <a:gd name="T41" fmla="*/ 235 h 608"/>
                      <a:gd name="T42" fmla="*/ 388 w 600"/>
                      <a:gd name="T43" fmla="*/ 289 h 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07" name="Freeform 3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8 w 619"/>
                      <a:gd name="T1" fmla="*/ 161 h 1085"/>
                      <a:gd name="T2" fmla="*/ 284 w 619"/>
                      <a:gd name="T3" fmla="*/ 80 h 1085"/>
                      <a:gd name="T4" fmla="*/ 411 w 619"/>
                      <a:gd name="T5" fmla="*/ 3 h 1085"/>
                      <a:gd name="T6" fmla="*/ 469 w 619"/>
                      <a:gd name="T7" fmla="*/ 0 h 1085"/>
                      <a:gd name="T8" fmla="*/ 573 w 619"/>
                      <a:gd name="T9" fmla="*/ 34 h 1085"/>
                      <a:gd name="T10" fmla="*/ 619 w 619"/>
                      <a:gd name="T11" fmla="*/ 85 h 1085"/>
                      <a:gd name="T12" fmla="*/ 619 w 619"/>
                      <a:gd name="T13" fmla="*/ 161 h 1085"/>
                      <a:gd name="T14" fmla="*/ 542 w 619"/>
                      <a:gd name="T15" fmla="*/ 304 h 1085"/>
                      <a:gd name="T16" fmla="*/ 458 w 619"/>
                      <a:gd name="T17" fmla="*/ 415 h 1085"/>
                      <a:gd name="T18" fmla="*/ 422 w 619"/>
                      <a:gd name="T19" fmla="*/ 508 h 1085"/>
                      <a:gd name="T20" fmla="*/ 399 w 619"/>
                      <a:gd name="T21" fmla="*/ 615 h 1085"/>
                      <a:gd name="T22" fmla="*/ 422 w 619"/>
                      <a:gd name="T23" fmla="*/ 719 h 1085"/>
                      <a:gd name="T24" fmla="*/ 445 w 619"/>
                      <a:gd name="T25" fmla="*/ 820 h 1085"/>
                      <a:gd name="T26" fmla="*/ 445 w 619"/>
                      <a:gd name="T27" fmla="*/ 935 h 1085"/>
                      <a:gd name="T28" fmla="*/ 411 w 619"/>
                      <a:gd name="T29" fmla="*/ 1005 h 1085"/>
                      <a:gd name="T30" fmla="*/ 334 w 619"/>
                      <a:gd name="T31" fmla="*/ 1043 h 1085"/>
                      <a:gd name="T32" fmla="*/ 242 w 619"/>
                      <a:gd name="T33" fmla="*/ 1085 h 1085"/>
                      <a:gd name="T34" fmla="*/ 157 w 619"/>
                      <a:gd name="T35" fmla="*/ 1085 h 1085"/>
                      <a:gd name="T36" fmla="*/ 100 w 619"/>
                      <a:gd name="T37" fmla="*/ 1054 h 1085"/>
                      <a:gd name="T38" fmla="*/ 23 w 619"/>
                      <a:gd name="T39" fmla="*/ 927 h 1085"/>
                      <a:gd name="T40" fmla="*/ 0 w 619"/>
                      <a:gd name="T41" fmla="*/ 797 h 1085"/>
                      <a:gd name="T42" fmla="*/ 8 w 619"/>
                      <a:gd name="T43" fmla="*/ 628 h 1085"/>
                      <a:gd name="T44" fmla="*/ 65 w 619"/>
                      <a:gd name="T45" fmla="*/ 415 h 1085"/>
                      <a:gd name="T46" fmla="*/ 123 w 619"/>
                      <a:gd name="T47" fmla="*/ 277 h 1085"/>
                      <a:gd name="T48" fmla="*/ 208 w 619"/>
                      <a:gd name="T49" fmla="*/ 161 h 10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08" name="Freeform 3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76 h 808"/>
                      <a:gd name="T2" fmla="*/ 66 w 782"/>
                      <a:gd name="T3" fmla="*/ 0 h 808"/>
                      <a:gd name="T4" fmla="*/ 163 w 782"/>
                      <a:gd name="T5" fmla="*/ 0 h 808"/>
                      <a:gd name="T6" fmla="*/ 343 w 782"/>
                      <a:gd name="T7" fmla="*/ 19 h 808"/>
                      <a:gd name="T8" fmla="*/ 555 w 782"/>
                      <a:gd name="T9" fmla="*/ 30 h 808"/>
                      <a:gd name="T10" fmla="*/ 636 w 782"/>
                      <a:gd name="T11" fmla="*/ 65 h 808"/>
                      <a:gd name="T12" fmla="*/ 670 w 782"/>
                      <a:gd name="T13" fmla="*/ 110 h 808"/>
                      <a:gd name="T14" fmla="*/ 678 w 782"/>
                      <a:gd name="T15" fmla="*/ 180 h 808"/>
                      <a:gd name="T16" fmla="*/ 654 w 782"/>
                      <a:gd name="T17" fmla="*/ 253 h 808"/>
                      <a:gd name="T18" fmla="*/ 589 w 782"/>
                      <a:gd name="T19" fmla="*/ 365 h 808"/>
                      <a:gd name="T20" fmla="*/ 504 w 782"/>
                      <a:gd name="T21" fmla="*/ 457 h 808"/>
                      <a:gd name="T22" fmla="*/ 439 w 782"/>
                      <a:gd name="T23" fmla="*/ 541 h 808"/>
                      <a:gd name="T24" fmla="*/ 412 w 782"/>
                      <a:gd name="T25" fmla="*/ 607 h 808"/>
                      <a:gd name="T26" fmla="*/ 393 w 782"/>
                      <a:gd name="T27" fmla="*/ 653 h 808"/>
                      <a:gd name="T28" fmla="*/ 400 w 782"/>
                      <a:gd name="T29" fmla="*/ 689 h 808"/>
                      <a:gd name="T30" fmla="*/ 405 w 782"/>
                      <a:gd name="T31" fmla="*/ 711 h 808"/>
                      <a:gd name="T32" fmla="*/ 482 w 782"/>
                      <a:gd name="T33" fmla="*/ 711 h 808"/>
                      <a:gd name="T34" fmla="*/ 601 w 782"/>
                      <a:gd name="T35" fmla="*/ 692 h 808"/>
                      <a:gd name="T36" fmla="*/ 678 w 782"/>
                      <a:gd name="T37" fmla="*/ 692 h 808"/>
                      <a:gd name="T38" fmla="*/ 758 w 782"/>
                      <a:gd name="T39" fmla="*/ 723 h 808"/>
                      <a:gd name="T40" fmla="*/ 782 w 782"/>
                      <a:gd name="T41" fmla="*/ 761 h 808"/>
                      <a:gd name="T42" fmla="*/ 758 w 782"/>
                      <a:gd name="T43" fmla="*/ 796 h 808"/>
                      <a:gd name="T44" fmla="*/ 724 w 782"/>
                      <a:gd name="T45" fmla="*/ 808 h 808"/>
                      <a:gd name="T46" fmla="*/ 670 w 782"/>
                      <a:gd name="T47" fmla="*/ 792 h 808"/>
                      <a:gd name="T48" fmla="*/ 597 w 782"/>
                      <a:gd name="T49" fmla="*/ 749 h 808"/>
                      <a:gd name="T50" fmla="*/ 520 w 782"/>
                      <a:gd name="T51" fmla="*/ 757 h 808"/>
                      <a:gd name="T52" fmla="*/ 393 w 782"/>
                      <a:gd name="T53" fmla="*/ 780 h 808"/>
                      <a:gd name="T54" fmla="*/ 355 w 782"/>
                      <a:gd name="T55" fmla="*/ 773 h 808"/>
                      <a:gd name="T56" fmla="*/ 335 w 782"/>
                      <a:gd name="T57" fmla="*/ 746 h 808"/>
                      <a:gd name="T58" fmla="*/ 335 w 782"/>
                      <a:gd name="T59" fmla="*/ 681 h 808"/>
                      <a:gd name="T60" fmla="*/ 335 w 782"/>
                      <a:gd name="T61" fmla="*/ 588 h 808"/>
                      <a:gd name="T62" fmla="*/ 389 w 782"/>
                      <a:gd name="T63" fmla="*/ 518 h 808"/>
                      <a:gd name="T64" fmla="*/ 470 w 782"/>
                      <a:gd name="T65" fmla="*/ 414 h 808"/>
                      <a:gd name="T66" fmla="*/ 540 w 782"/>
                      <a:gd name="T67" fmla="*/ 323 h 808"/>
                      <a:gd name="T68" fmla="*/ 586 w 782"/>
                      <a:gd name="T69" fmla="*/ 253 h 808"/>
                      <a:gd name="T70" fmla="*/ 609 w 782"/>
                      <a:gd name="T71" fmla="*/ 192 h 808"/>
                      <a:gd name="T72" fmla="*/ 597 w 782"/>
                      <a:gd name="T73" fmla="*/ 157 h 808"/>
                      <a:gd name="T74" fmla="*/ 566 w 782"/>
                      <a:gd name="T75" fmla="*/ 115 h 808"/>
                      <a:gd name="T76" fmla="*/ 520 w 782"/>
                      <a:gd name="T77" fmla="*/ 103 h 808"/>
                      <a:gd name="T78" fmla="*/ 470 w 782"/>
                      <a:gd name="T79" fmla="*/ 103 h 808"/>
                      <a:gd name="T80" fmla="*/ 358 w 782"/>
                      <a:gd name="T81" fmla="*/ 103 h 808"/>
                      <a:gd name="T82" fmla="*/ 193 w 782"/>
                      <a:gd name="T83" fmla="*/ 134 h 808"/>
                      <a:gd name="T84" fmla="*/ 70 w 782"/>
                      <a:gd name="T85" fmla="*/ 146 h 808"/>
                      <a:gd name="T86" fmla="*/ 20 w 782"/>
                      <a:gd name="T87" fmla="*/ 134 h 808"/>
                      <a:gd name="T88" fmla="*/ 0 w 782"/>
                      <a:gd name="T89" fmla="*/ 115 h 808"/>
                      <a:gd name="T90" fmla="*/ 0 w 782"/>
                      <a:gd name="T91" fmla="*/ 76 h 8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09" name="Freeform 33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808 w 992"/>
                      <a:gd name="T1" fmla="*/ 320 h 770"/>
                      <a:gd name="T2" fmla="*/ 823 w 992"/>
                      <a:gd name="T3" fmla="*/ 219 h 770"/>
                      <a:gd name="T4" fmla="*/ 881 w 992"/>
                      <a:gd name="T5" fmla="*/ 181 h 770"/>
                      <a:gd name="T6" fmla="*/ 950 w 992"/>
                      <a:gd name="T7" fmla="*/ 174 h 770"/>
                      <a:gd name="T8" fmla="*/ 992 w 992"/>
                      <a:gd name="T9" fmla="*/ 219 h 770"/>
                      <a:gd name="T10" fmla="*/ 973 w 992"/>
                      <a:gd name="T11" fmla="*/ 308 h 770"/>
                      <a:gd name="T12" fmla="*/ 935 w 992"/>
                      <a:gd name="T13" fmla="*/ 427 h 770"/>
                      <a:gd name="T14" fmla="*/ 857 w 992"/>
                      <a:gd name="T15" fmla="*/ 562 h 770"/>
                      <a:gd name="T16" fmla="*/ 761 w 992"/>
                      <a:gd name="T17" fmla="*/ 677 h 770"/>
                      <a:gd name="T18" fmla="*/ 681 w 992"/>
                      <a:gd name="T19" fmla="*/ 739 h 770"/>
                      <a:gd name="T20" fmla="*/ 592 w 992"/>
                      <a:gd name="T21" fmla="*/ 770 h 770"/>
                      <a:gd name="T22" fmla="*/ 507 w 992"/>
                      <a:gd name="T23" fmla="*/ 759 h 770"/>
                      <a:gd name="T24" fmla="*/ 442 w 992"/>
                      <a:gd name="T25" fmla="*/ 723 h 770"/>
                      <a:gd name="T26" fmla="*/ 419 w 992"/>
                      <a:gd name="T27" fmla="*/ 666 h 770"/>
                      <a:gd name="T28" fmla="*/ 392 w 992"/>
                      <a:gd name="T29" fmla="*/ 566 h 770"/>
                      <a:gd name="T30" fmla="*/ 361 w 992"/>
                      <a:gd name="T31" fmla="*/ 382 h 770"/>
                      <a:gd name="T32" fmla="*/ 338 w 992"/>
                      <a:gd name="T33" fmla="*/ 254 h 770"/>
                      <a:gd name="T34" fmla="*/ 338 w 992"/>
                      <a:gd name="T35" fmla="*/ 104 h 770"/>
                      <a:gd name="T36" fmla="*/ 323 w 992"/>
                      <a:gd name="T37" fmla="*/ 78 h 770"/>
                      <a:gd name="T38" fmla="*/ 277 w 992"/>
                      <a:gd name="T39" fmla="*/ 70 h 770"/>
                      <a:gd name="T40" fmla="*/ 223 w 992"/>
                      <a:gd name="T41" fmla="*/ 112 h 770"/>
                      <a:gd name="T42" fmla="*/ 173 w 992"/>
                      <a:gd name="T43" fmla="*/ 181 h 770"/>
                      <a:gd name="T44" fmla="*/ 115 w 992"/>
                      <a:gd name="T45" fmla="*/ 219 h 770"/>
                      <a:gd name="T46" fmla="*/ 27 w 992"/>
                      <a:gd name="T47" fmla="*/ 219 h 770"/>
                      <a:gd name="T48" fmla="*/ 0 w 992"/>
                      <a:gd name="T49" fmla="*/ 196 h 770"/>
                      <a:gd name="T50" fmla="*/ 0 w 992"/>
                      <a:gd name="T51" fmla="*/ 158 h 770"/>
                      <a:gd name="T52" fmla="*/ 39 w 992"/>
                      <a:gd name="T53" fmla="*/ 123 h 770"/>
                      <a:gd name="T54" fmla="*/ 81 w 992"/>
                      <a:gd name="T55" fmla="*/ 135 h 770"/>
                      <a:gd name="T56" fmla="*/ 119 w 992"/>
                      <a:gd name="T57" fmla="*/ 127 h 770"/>
                      <a:gd name="T58" fmla="*/ 189 w 992"/>
                      <a:gd name="T59" fmla="*/ 78 h 770"/>
                      <a:gd name="T60" fmla="*/ 257 w 992"/>
                      <a:gd name="T61" fmla="*/ 23 h 770"/>
                      <a:gd name="T62" fmla="*/ 323 w 992"/>
                      <a:gd name="T63" fmla="*/ 8 h 770"/>
                      <a:gd name="T64" fmla="*/ 415 w 992"/>
                      <a:gd name="T65" fmla="*/ 0 h 770"/>
                      <a:gd name="T66" fmla="*/ 419 w 992"/>
                      <a:gd name="T67" fmla="*/ 42 h 770"/>
                      <a:gd name="T68" fmla="*/ 397 w 992"/>
                      <a:gd name="T69" fmla="*/ 89 h 770"/>
                      <a:gd name="T70" fmla="*/ 392 w 992"/>
                      <a:gd name="T71" fmla="*/ 208 h 770"/>
                      <a:gd name="T72" fmla="*/ 419 w 992"/>
                      <a:gd name="T73" fmla="*/ 366 h 770"/>
                      <a:gd name="T74" fmla="*/ 462 w 992"/>
                      <a:gd name="T75" fmla="*/ 520 h 770"/>
                      <a:gd name="T76" fmla="*/ 499 w 992"/>
                      <a:gd name="T77" fmla="*/ 612 h 770"/>
                      <a:gd name="T78" fmla="*/ 558 w 992"/>
                      <a:gd name="T79" fmla="*/ 655 h 770"/>
                      <a:gd name="T80" fmla="*/ 615 w 992"/>
                      <a:gd name="T81" fmla="*/ 655 h 770"/>
                      <a:gd name="T82" fmla="*/ 673 w 992"/>
                      <a:gd name="T83" fmla="*/ 612 h 770"/>
                      <a:gd name="T84" fmla="*/ 750 w 992"/>
                      <a:gd name="T85" fmla="*/ 515 h 770"/>
                      <a:gd name="T86" fmla="*/ 800 w 992"/>
                      <a:gd name="T87" fmla="*/ 377 h 770"/>
                      <a:gd name="T88" fmla="*/ 808 w 992"/>
                      <a:gd name="T89" fmla="*/ 320 h 7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10" name="Freeform 34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45 w 699"/>
                      <a:gd name="T1" fmla="*/ 923 h 1216"/>
                      <a:gd name="T2" fmla="*/ 560 w 699"/>
                      <a:gd name="T3" fmla="*/ 1039 h 1216"/>
                      <a:gd name="T4" fmla="*/ 606 w 699"/>
                      <a:gd name="T5" fmla="*/ 1039 h 1216"/>
                      <a:gd name="T6" fmla="*/ 684 w 699"/>
                      <a:gd name="T7" fmla="*/ 1086 h 1216"/>
                      <a:gd name="T8" fmla="*/ 699 w 699"/>
                      <a:gd name="T9" fmla="*/ 1139 h 1216"/>
                      <a:gd name="T10" fmla="*/ 676 w 699"/>
                      <a:gd name="T11" fmla="*/ 1208 h 1216"/>
                      <a:gd name="T12" fmla="*/ 614 w 699"/>
                      <a:gd name="T13" fmla="*/ 1216 h 1216"/>
                      <a:gd name="T14" fmla="*/ 537 w 699"/>
                      <a:gd name="T15" fmla="*/ 1162 h 1216"/>
                      <a:gd name="T16" fmla="*/ 383 w 699"/>
                      <a:gd name="T17" fmla="*/ 1016 h 1216"/>
                      <a:gd name="T18" fmla="*/ 284 w 699"/>
                      <a:gd name="T19" fmla="*/ 878 h 1216"/>
                      <a:gd name="T20" fmla="*/ 237 w 699"/>
                      <a:gd name="T21" fmla="*/ 769 h 1216"/>
                      <a:gd name="T22" fmla="*/ 206 w 699"/>
                      <a:gd name="T23" fmla="*/ 585 h 1216"/>
                      <a:gd name="T24" fmla="*/ 206 w 699"/>
                      <a:gd name="T25" fmla="*/ 346 h 1216"/>
                      <a:gd name="T26" fmla="*/ 198 w 699"/>
                      <a:gd name="T27" fmla="*/ 285 h 1216"/>
                      <a:gd name="T28" fmla="*/ 153 w 699"/>
                      <a:gd name="T29" fmla="*/ 239 h 1216"/>
                      <a:gd name="T30" fmla="*/ 22 w 699"/>
                      <a:gd name="T31" fmla="*/ 247 h 1216"/>
                      <a:gd name="T32" fmla="*/ 0 w 699"/>
                      <a:gd name="T33" fmla="*/ 223 h 1216"/>
                      <a:gd name="T34" fmla="*/ 29 w 699"/>
                      <a:gd name="T35" fmla="*/ 208 h 1216"/>
                      <a:gd name="T36" fmla="*/ 122 w 699"/>
                      <a:gd name="T37" fmla="*/ 200 h 1216"/>
                      <a:gd name="T38" fmla="*/ 138 w 699"/>
                      <a:gd name="T39" fmla="*/ 185 h 1216"/>
                      <a:gd name="T40" fmla="*/ 6 w 699"/>
                      <a:gd name="T41" fmla="*/ 107 h 1216"/>
                      <a:gd name="T42" fmla="*/ 6 w 699"/>
                      <a:gd name="T43" fmla="*/ 77 h 1216"/>
                      <a:gd name="T44" fmla="*/ 29 w 699"/>
                      <a:gd name="T45" fmla="*/ 70 h 1216"/>
                      <a:gd name="T46" fmla="*/ 138 w 699"/>
                      <a:gd name="T47" fmla="*/ 130 h 1216"/>
                      <a:gd name="T48" fmla="*/ 161 w 699"/>
                      <a:gd name="T49" fmla="*/ 123 h 1216"/>
                      <a:gd name="T50" fmla="*/ 138 w 699"/>
                      <a:gd name="T51" fmla="*/ 8 h 1216"/>
                      <a:gd name="T52" fmla="*/ 153 w 699"/>
                      <a:gd name="T53" fmla="*/ 0 h 1216"/>
                      <a:gd name="T54" fmla="*/ 169 w 699"/>
                      <a:gd name="T55" fmla="*/ 8 h 1216"/>
                      <a:gd name="T56" fmla="*/ 198 w 699"/>
                      <a:gd name="T57" fmla="*/ 123 h 1216"/>
                      <a:gd name="T58" fmla="*/ 222 w 699"/>
                      <a:gd name="T59" fmla="*/ 130 h 1216"/>
                      <a:gd name="T60" fmla="*/ 284 w 699"/>
                      <a:gd name="T61" fmla="*/ 8 h 1216"/>
                      <a:gd name="T62" fmla="*/ 299 w 699"/>
                      <a:gd name="T63" fmla="*/ 8 h 1216"/>
                      <a:gd name="T64" fmla="*/ 299 w 699"/>
                      <a:gd name="T65" fmla="*/ 46 h 1216"/>
                      <a:gd name="T66" fmla="*/ 260 w 699"/>
                      <a:gd name="T67" fmla="*/ 146 h 1216"/>
                      <a:gd name="T68" fmla="*/ 260 w 699"/>
                      <a:gd name="T69" fmla="*/ 200 h 1216"/>
                      <a:gd name="T70" fmla="*/ 276 w 699"/>
                      <a:gd name="T71" fmla="*/ 270 h 1216"/>
                      <a:gd name="T72" fmla="*/ 268 w 699"/>
                      <a:gd name="T73" fmla="*/ 361 h 1216"/>
                      <a:gd name="T74" fmla="*/ 276 w 699"/>
                      <a:gd name="T75" fmla="*/ 531 h 1216"/>
                      <a:gd name="T76" fmla="*/ 291 w 699"/>
                      <a:gd name="T77" fmla="*/ 639 h 1216"/>
                      <a:gd name="T78" fmla="*/ 330 w 699"/>
                      <a:gd name="T79" fmla="*/ 762 h 1216"/>
                      <a:gd name="T80" fmla="*/ 383 w 699"/>
                      <a:gd name="T81" fmla="*/ 855 h 1216"/>
                      <a:gd name="T82" fmla="*/ 445 w 699"/>
                      <a:gd name="T83" fmla="*/ 923 h 1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11" name="Freeform 3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5 w 915"/>
                      <a:gd name="T1" fmla="*/ 1008 h 1139"/>
                      <a:gd name="T2" fmla="*/ 0 w 915"/>
                      <a:gd name="T3" fmla="*/ 1061 h 1139"/>
                      <a:gd name="T4" fmla="*/ 15 w 915"/>
                      <a:gd name="T5" fmla="*/ 1139 h 1139"/>
                      <a:gd name="T6" fmla="*/ 70 w 915"/>
                      <a:gd name="T7" fmla="*/ 1139 h 1139"/>
                      <a:gd name="T8" fmla="*/ 231 w 915"/>
                      <a:gd name="T9" fmla="*/ 1108 h 1139"/>
                      <a:gd name="T10" fmla="*/ 408 w 915"/>
                      <a:gd name="T11" fmla="*/ 1046 h 1139"/>
                      <a:gd name="T12" fmla="*/ 554 w 915"/>
                      <a:gd name="T13" fmla="*/ 946 h 1139"/>
                      <a:gd name="T14" fmla="*/ 639 w 915"/>
                      <a:gd name="T15" fmla="*/ 816 h 1139"/>
                      <a:gd name="T16" fmla="*/ 715 w 915"/>
                      <a:gd name="T17" fmla="*/ 593 h 1139"/>
                      <a:gd name="T18" fmla="*/ 738 w 915"/>
                      <a:gd name="T19" fmla="*/ 385 h 1139"/>
                      <a:gd name="T20" fmla="*/ 738 w 915"/>
                      <a:gd name="T21" fmla="*/ 285 h 1139"/>
                      <a:gd name="T22" fmla="*/ 777 w 915"/>
                      <a:gd name="T23" fmla="*/ 224 h 1139"/>
                      <a:gd name="T24" fmla="*/ 845 w 915"/>
                      <a:gd name="T25" fmla="*/ 200 h 1139"/>
                      <a:gd name="T26" fmla="*/ 907 w 915"/>
                      <a:gd name="T27" fmla="*/ 200 h 1139"/>
                      <a:gd name="T28" fmla="*/ 915 w 915"/>
                      <a:gd name="T29" fmla="*/ 169 h 1139"/>
                      <a:gd name="T30" fmla="*/ 823 w 915"/>
                      <a:gd name="T31" fmla="*/ 177 h 1139"/>
                      <a:gd name="T32" fmla="*/ 808 w 915"/>
                      <a:gd name="T33" fmla="*/ 154 h 1139"/>
                      <a:gd name="T34" fmla="*/ 884 w 915"/>
                      <a:gd name="T35" fmla="*/ 70 h 1139"/>
                      <a:gd name="T36" fmla="*/ 868 w 915"/>
                      <a:gd name="T37" fmla="*/ 47 h 1139"/>
                      <a:gd name="T38" fmla="*/ 853 w 915"/>
                      <a:gd name="T39" fmla="*/ 62 h 1139"/>
                      <a:gd name="T40" fmla="*/ 792 w 915"/>
                      <a:gd name="T41" fmla="*/ 123 h 1139"/>
                      <a:gd name="T42" fmla="*/ 777 w 915"/>
                      <a:gd name="T43" fmla="*/ 123 h 1139"/>
                      <a:gd name="T44" fmla="*/ 777 w 915"/>
                      <a:gd name="T45" fmla="*/ 16 h 1139"/>
                      <a:gd name="T46" fmla="*/ 761 w 915"/>
                      <a:gd name="T47" fmla="*/ 0 h 1139"/>
                      <a:gd name="T48" fmla="*/ 738 w 915"/>
                      <a:gd name="T49" fmla="*/ 8 h 1139"/>
                      <a:gd name="T50" fmla="*/ 746 w 915"/>
                      <a:gd name="T51" fmla="*/ 123 h 1139"/>
                      <a:gd name="T52" fmla="*/ 730 w 915"/>
                      <a:gd name="T53" fmla="*/ 131 h 1139"/>
                      <a:gd name="T54" fmla="*/ 668 w 915"/>
                      <a:gd name="T55" fmla="*/ 70 h 1139"/>
                      <a:gd name="T56" fmla="*/ 623 w 915"/>
                      <a:gd name="T57" fmla="*/ 62 h 1139"/>
                      <a:gd name="T58" fmla="*/ 631 w 915"/>
                      <a:gd name="T59" fmla="*/ 93 h 1139"/>
                      <a:gd name="T60" fmla="*/ 699 w 915"/>
                      <a:gd name="T61" fmla="*/ 162 h 1139"/>
                      <a:gd name="T62" fmla="*/ 699 w 915"/>
                      <a:gd name="T63" fmla="*/ 200 h 1139"/>
                      <a:gd name="T64" fmla="*/ 676 w 915"/>
                      <a:gd name="T65" fmla="*/ 278 h 1139"/>
                      <a:gd name="T66" fmla="*/ 676 w 915"/>
                      <a:gd name="T67" fmla="*/ 346 h 1139"/>
                      <a:gd name="T68" fmla="*/ 676 w 915"/>
                      <a:gd name="T69" fmla="*/ 462 h 1139"/>
                      <a:gd name="T70" fmla="*/ 645 w 915"/>
                      <a:gd name="T71" fmla="*/ 608 h 1139"/>
                      <a:gd name="T72" fmla="*/ 615 w 915"/>
                      <a:gd name="T73" fmla="*/ 700 h 1139"/>
                      <a:gd name="T74" fmla="*/ 561 w 915"/>
                      <a:gd name="T75" fmla="*/ 816 h 1139"/>
                      <a:gd name="T76" fmla="*/ 499 w 915"/>
                      <a:gd name="T77" fmla="*/ 908 h 1139"/>
                      <a:gd name="T78" fmla="*/ 454 w 915"/>
                      <a:gd name="T79" fmla="*/ 954 h 1139"/>
                      <a:gd name="T80" fmla="*/ 330 w 915"/>
                      <a:gd name="T81" fmla="*/ 993 h 1139"/>
                      <a:gd name="T82" fmla="*/ 215 w 915"/>
                      <a:gd name="T83" fmla="*/ 1008 h 1139"/>
                      <a:gd name="T84" fmla="*/ 99 w 915"/>
                      <a:gd name="T85" fmla="*/ 1024 h 1139"/>
                      <a:gd name="T86" fmla="*/ 15 w 915"/>
                      <a:gd name="T87" fmla="*/ 1008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331812" name="Oval 36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31813" name="Group 37"/>
            <p:cNvGrpSpPr>
              <a:grpSpLocks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331814" name="Group 38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31815" name="AutoShape 39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l">
                    <a:spcBef>
                      <a:spcPct val="50000"/>
                    </a:spcBef>
                  </a:pPr>
                  <a:r>
                    <a:rPr lang="en-US" altLang="x-none" sz="2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31816" name="Line 4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31817" name="Line 41"/>
              <p:cNvSpPr>
                <a:spLocks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18" name="Line 42"/>
              <p:cNvSpPr>
                <a:spLocks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31819" name="Text Box 43"/>
          <p:cNvSpPr txBox="1">
            <a:spLocks noChangeArrowheads="1"/>
          </p:cNvSpPr>
          <p:nvPr/>
        </p:nvSpPr>
        <p:spPr bwMode="auto">
          <a:xfrm>
            <a:off x="2133600" y="2727325"/>
            <a:ext cx="2800350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/>
              <a:t>Put next value </a:t>
            </a:r>
            <a:br>
              <a:rPr lang="en-US" altLang="x-none" sz="3000" i="0"/>
            </a:br>
            <a:r>
              <a:rPr lang="en-US" altLang="x-none" sz="3000" i="0"/>
              <a:t>where it belongs.</a:t>
            </a:r>
          </a:p>
        </p:txBody>
      </p:sp>
      <p:grpSp>
        <p:nvGrpSpPr>
          <p:cNvPr id="331820" name="Group 44"/>
          <p:cNvGrpSpPr>
            <a:grpSpLocks/>
          </p:cNvGrpSpPr>
          <p:nvPr/>
        </p:nvGrpSpPr>
        <p:grpSpPr bwMode="auto">
          <a:xfrm>
            <a:off x="6172200" y="1143000"/>
            <a:ext cx="2895600" cy="3538538"/>
            <a:chOff x="3888" y="720"/>
            <a:chExt cx="1824" cy="2229"/>
          </a:xfrm>
        </p:grpSpPr>
        <p:pic>
          <p:nvPicPr>
            <p:cNvPr id="331821" name="Picture 45" descr="capture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744"/>
              <a:ext cx="1824" cy="12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31822" name="Freeform 46"/>
            <p:cNvSpPr>
              <a:spLocks/>
            </p:cNvSpPr>
            <p:nvPr/>
          </p:nvSpPr>
          <p:spPr bwMode="auto">
            <a:xfrm>
              <a:off x="4821" y="720"/>
              <a:ext cx="140" cy="400"/>
            </a:xfrm>
            <a:custGeom>
              <a:avLst/>
              <a:gdLst>
                <a:gd name="T0" fmla="*/ 75 w 140"/>
                <a:gd name="T1" fmla="*/ 0 h 400"/>
                <a:gd name="T2" fmla="*/ 103 w 140"/>
                <a:gd name="T3" fmla="*/ 45 h 400"/>
                <a:gd name="T4" fmla="*/ 123 w 140"/>
                <a:gd name="T5" fmla="*/ 192 h 400"/>
                <a:gd name="T6" fmla="*/ 0 w 140"/>
                <a:gd name="T7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400">
                  <a:moveTo>
                    <a:pt x="75" y="0"/>
                  </a:moveTo>
                  <a:cubicBezTo>
                    <a:pt x="80" y="7"/>
                    <a:pt x="95" y="13"/>
                    <a:pt x="103" y="45"/>
                  </a:cubicBezTo>
                  <a:cubicBezTo>
                    <a:pt x="111" y="77"/>
                    <a:pt x="140" y="133"/>
                    <a:pt x="123" y="192"/>
                  </a:cubicBezTo>
                  <a:cubicBezTo>
                    <a:pt x="106" y="251"/>
                    <a:pt x="26" y="357"/>
                    <a:pt x="0" y="40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1823" name="Group 47"/>
          <p:cNvGrpSpPr>
            <a:grpSpLocks noChangeAspect="1"/>
          </p:cNvGrpSpPr>
          <p:nvPr/>
        </p:nvGrpSpPr>
        <p:grpSpPr bwMode="auto">
          <a:xfrm>
            <a:off x="381000" y="2522538"/>
            <a:ext cx="1439863" cy="1439862"/>
            <a:chOff x="528" y="3264"/>
            <a:chExt cx="907" cy="907"/>
          </a:xfrm>
        </p:grpSpPr>
        <p:grpSp>
          <p:nvGrpSpPr>
            <p:cNvPr id="331824" name="Group 48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331825" name="Freeform 49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192 h 200"/>
                  <a:gd name="T2" fmla="*/ 432 w 672"/>
                  <a:gd name="T3" fmla="*/ 0 h 200"/>
                  <a:gd name="T4" fmla="*/ 384 w 672"/>
                  <a:gd name="T5" fmla="*/ 192 h 200"/>
                  <a:gd name="T6" fmla="*/ 672 w 672"/>
                  <a:gd name="T7" fmla="*/ 48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31826" name="Group 50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331827" name="Freeform 51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390 w 603"/>
                    <a:gd name="T1" fmla="*/ 270 h 570"/>
                    <a:gd name="T2" fmla="*/ 374 w 603"/>
                    <a:gd name="T3" fmla="*/ 166 h 570"/>
                    <a:gd name="T4" fmla="*/ 343 w 603"/>
                    <a:gd name="T5" fmla="*/ 72 h 570"/>
                    <a:gd name="T6" fmla="*/ 286 w 603"/>
                    <a:gd name="T7" fmla="*/ 22 h 570"/>
                    <a:gd name="T8" fmla="*/ 186 w 603"/>
                    <a:gd name="T9" fmla="*/ 0 h 570"/>
                    <a:gd name="T10" fmla="*/ 100 w 603"/>
                    <a:gd name="T11" fmla="*/ 22 h 570"/>
                    <a:gd name="T12" fmla="*/ 19 w 603"/>
                    <a:gd name="T13" fmla="*/ 115 h 570"/>
                    <a:gd name="T14" fmla="*/ 0 w 603"/>
                    <a:gd name="T15" fmla="*/ 227 h 570"/>
                    <a:gd name="T16" fmla="*/ 19 w 603"/>
                    <a:gd name="T17" fmla="*/ 346 h 570"/>
                    <a:gd name="T18" fmla="*/ 50 w 603"/>
                    <a:gd name="T19" fmla="*/ 419 h 570"/>
                    <a:gd name="T20" fmla="*/ 89 w 603"/>
                    <a:gd name="T21" fmla="*/ 494 h 570"/>
                    <a:gd name="T22" fmla="*/ 131 w 603"/>
                    <a:gd name="T23" fmla="*/ 545 h 570"/>
                    <a:gd name="T24" fmla="*/ 178 w 603"/>
                    <a:gd name="T25" fmla="*/ 570 h 570"/>
                    <a:gd name="T26" fmla="*/ 243 w 603"/>
                    <a:gd name="T27" fmla="*/ 548 h 570"/>
                    <a:gd name="T28" fmla="*/ 309 w 603"/>
                    <a:gd name="T29" fmla="*/ 497 h 570"/>
                    <a:gd name="T30" fmla="*/ 351 w 603"/>
                    <a:gd name="T31" fmla="*/ 426 h 570"/>
                    <a:gd name="T32" fmla="*/ 390 w 603"/>
                    <a:gd name="T33" fmla="*/ 365 h 570"/>
                    <a:gd name="T34" fmla="*/ 402 w 603"/>
                    <a:gd name="T35" fmla="*/ 328 h 570"/>
                    <a:gd name="T36" fmla="*/ 567 w 603"/>
                    <a:gd name="T37" fmla="*/ 275 h 570"/>
                    <a:gd name="T38" fmla="*/ 603 w 603"/>
                    <a:gd name="T39" fmla="*/ 253 h 570"/>
                    <a:gd name="T40" fmla="*/ 583 w 603"/>
                    <a:gd name="T41" fmla="*/ 220 h 570"/>
                    <a:gd name="T42" fmla="*/ 390 w 603"/>
                    <a:gd name="T43" fmla="*/ 27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28" name="Freeform 52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209 w 622"/>
                    <a:gd name="T1" fmla="*/ 152 h 1018"/>
                    <a:gd name="T2" fmla="*/ 285 w 622"/>
                    <a:gd name="T3" fmla="*/ 76 h 1018"/>
                    <a:gd name="T4" fmla="*/ 413 w 622"/>
                    <a:gd name="T5" fmla="*/ 4 h 1018"/>
                    <a:gd name="T6" fmla="*/ 471 w 622"/>
                    <a:gd name="T7" fmla="*/ 0 h 1018"/>
                    <a:gd name="T8" fmla="*/ 575 w 622"/>
                    <a:gd name="T9" fmla="*/ 33 h 1018"/>
                    <a:gd name="T10" fmla="*/ 622 w 622"/>
                    <a:gd name="T11" fmla="*/ 80 h 1018"/>
                    <a:gd name="T12" fmla="*/ 622 w 622"/>
                    <a:gd name="T13" fmla="*/ 152 h 1018"/>
                    <a:gd name="T14" fmla="*/ 544 w 622"/>
                    <a:gd name="T15" fmla="*/ 285 h 1018"/>
                    <a:gd name="T16" fmla="*/ 460 w 622"/>
                    <a:gd name="T17" fmla="*/ 390 h 1018"/>
                    <a:gd name="T18" fmla="*/ 424 w 622"/>
                    <a:gd name="T19" fmla="*/ 477 h 1018"/>
                    <a:gd name="T20" fmla="*/ 401 w 622"/>
                    <a:gd name="T21" fmla="*/ 578 h 1018"/>
                    <a:gd name="T22" fmla="*/ 424 w 622"/>
                    <a:gd name="T23" fmla="*/ 675 h 1018"/>
                    <a:gd name="T24" fmla="*/ 447 w 622"/>
                    <a:gd name="T25" fmla="*/ 769 h 1018"/>
                    <a:gd name="T26" fmla="*/ 447 w 622"/>
                    <a:gd name="T27" fmla="*/ 877 h 1018"/>
                    <a:gd name="T28" fmla="*/ 413 w 622"/>
                    <a:gd name="T29" fmla="*/ 942 h 1018"/>
                    <a:gd name="T30" fmla="*/ 335 w 622"/>
                    <a:gd name="T31" fmla="*/ 979 h 1018"/>
                    <a:gd name="T32" fmla="*/ 243 w 622"/>
                    <a:gd name="T33" fmla="*/ 1018 h 1018"/>
                    <a:gd name="T34" fmla="*/ 158 w 622"/>
                    <a:gd name="T35" fmla="*/ 1018 h 1018"/>
                    <a:gd name="T36" fmla="*/ 100 w 622"/>
                    <a:gd name="T37" fmla="*/ 989 h 1018"/>
                    <a:gd name="T38" fmla="*/ 24 w 622"/>
                    <a:gd name="T39" fmla="*/ 870 h 1018"/>
                    <a:gd name="T40" fmla="*/ 0 w 622"/>
                    <a:gd name="T41" fmla="*/ 748 h 1018"/>
                    <a:gd name="T42" fmla="*/ 8 w 622"/>
                    <a:gd name="T43" fmla="*/ 589 h 1018"/>
                    <a:gd name="T44" fmla="*/ 66 w 622"/>
                    <a:gd name="T45" fmla="*/ 390 h 1018"/>
                    <a:gd name="T46" fmla="*/ 123 w 622"/>
                    <a:gd name="T47" fmla="*/ 261 h 1018"/>
                    <a:gd name="T48" fmla="*/ 209 w 622"/>
                    <a:gd name="T49" fmla="*/ 152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29" name="Freeform 53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72 h 758"/>
                    <a:gd name="T2" fmla="*/ 65 w 784"/>
                    <a:gd name="T3" fmla="*/ 0 h 758"/>
                    <a:gd name="T4" fmla="*/ 163 w 784"/>
                    <a:gd name="T5" fmla="*/ 0 h 758"/>
                    <a:gd name="T6" fmla="*/ 344 w 784"/>
                    <a:gd name="T7" fmla="*/ 18 h 758"/>
                    <a:gd name="T8" fmla="*/ 557 w 784"/>
                    <a:gd name="T9" fmla="*/ 28 h 758"/>
                    <a:gd name="T10" fmla="*/ 638 w 784"/>
                    <a:gd name="T11" fmla="*/ 62 h 758"/>
                    <a:gd name="T12" fmla="*/ 672 w 784"/>
                    <a:gd name="T13" fmla="*/ 104 h 758"/>
                    <a:gd name="T14" fmla="*/ 680 w 784"/>
                    <a:gd name="T15" fmla="*/ 169 h 758"/>
                    <a:gd name="T16" fmla="*/ 656 w 784"/>
                    <a:gd name="T17" fmla="*/ 238 h 758"/>
                    <a:gd name="T18" fmla="*/ 591 w 784"/>
                    <a:gd name="T19" fmla="*/ 342 h 758"/>
                    <a:gd name="T20" fmla="*/ 506 w 784"/>
                    <a:gd name="T21" fmla="*/ 429 h 758"/>
                    <a:gd name="T22" fmla="*/ 440 w 784"/>
                    <a:gd name="T23" fmla="*/ 508 h 758"/>
                    <a:gd name="T24" fmla="*/ 414 w 784"/>
                    <a:gd name="T25" fmla="*/ 569 h 758"/>
                    <a:gd name="T26" fmla="*/ 394 w 784"/>
                    <a:gd name="T27" fmla="*/ 613 h 758"/>
                    <a:gd name="T28" fmla="*/ 401 w 784"/>
                    <a:gd name="T29" fmla="*/ 646 h 758"/>
                    <a:gd name="T30" fmla="*/ 406 w 784"/>
                    <a:gd name="T31" fmla="*/ 667 h 758"/>
                    <a:gd name="T32" fmla="*/ 483 w 784"/>
                    <a:gd name="T33" fmla="*/ 667 h 758"/>
                    <a:gd name="T34" fmla="*/ 603 w 784"/>
                    <a:gd name="T35" fmla="*/ 649 h 758"/>
                    <a:gd name="T36" fmla="*/ 680 w 784"/>
                    <a:gd name="T37" fmla="*/ 649 h 758"/>
                    <a:gd name="T38" fmla="*/ 761 w 784"/>
                    <a:gd name="T39" fmla="*/ 678 h 758"/>
                    <a:gd name="T40" fmla="*/ 784 w 784"/>
                    <a:gd name="T41" fmla="*/ 714 h 758"/>
                    <a:gd name="T42" fmla="*/ 761 w 784"/>
                    <a:gd name="T43" fmla="*/ 747 h 758"/>
                    <a:gd name="T44" fmla="*/ 726 w 784"/>
                    <a:gd name="T45" fmla="*/ 758 h 758"/>
                    <a:gd name="T46" fmla="*/ 672 w 784"/>
                    <a:gd name="T47" fmla="*/ 743 h 758"/>
                    <a:gd name="T48" fmla="*/ 599 w 784"/>
                    <a:gd name="T49" fmla="*/ 703 h 758"/>
                    <a:gd name="T50" fmla="*/ 521 w 784"/>
                    <a:gd name="T51" fmla="*/ 710 h 758"/>
                    <a:gd name="T52" fmla="*/ 394 w 784"/>
                    <a:gd name="T53" fmla="*/ 732 h 758"/>
                    <a:gd name="T54" fmla="*/ 356 w 784"/>
                    <a:gd name="T55" fmla="*/ 725 h 758"/>
                    <a:gd name="T56" fmla="*/ 336 w 784"/>
                    <a:gd name="T57" fmla="*/ 700 h 758"/>
                    <a:gd name="T58" fmla="*/ 336 w 784"/>
                    <a:gd name="T59" fmla="*/ 639 h 758"/>
                    <a:gd name="T60" fmla="*/ 336 w 784"/>
                    <a:gd name="T61" fmla="*/ 552 h 758"/>
                    <a:gd name="T62" fmla="*/ 390 w 784"/>
                    <a:gd name="T63" fmla="*/ 486 h 758"/>
                    <a:gd name="T64" fmla="*/ 471 w 784"/>
                    <a:gd name="T65" fmla="*/ 389 h 758"/>
                    <a:gd name="T66" fmla="*/ 541 w 784"/>
                    <a:gd name="T67" fmla="*/ 303 h 758"/>
                    <a:gd name="T68" fmla="*/ 588 w 784"/>
                    <a:gd name="T69" fmla="*/ 238 h 758"/>
                    <a:gd name="T70" fmla="*/ 611 w 784"/>
                    <a:gd name="T71" fmla="*/ 181 h 758"/>
                    <a:gd name="T72" fmla="*/ 599 w 784"/>
                    <a:gd name="T73" fmla="*/ 148 h 758"/>
                    <a:gd name="T74" fmla="*/ 568 w 784"/>
                    <a:gd name="T75" fmla="*/ 108 h 758"/>
                    <a:gd name="T76" fmla="*/ 521 w 784"/>
                    <a:gd name="T77" fmla="*/ 97 h 758"/>
                    <a:gd name="T78" fmla="*/ 471 w 784"/>
                    <a:gd name="T79" fmla="*/ 97 h 758"/>
                    <a:gd name="T80" fmla="*/ 359 w 784"/>
                    <a:gd name="T81" fmla="*/ 97 h 758"/>
                    <a:gd name="T82" fmla="*/ 193 w 784"/>
                    <a:gd name="T83" fmla="*/ 126 h 758"/>
                    <a:gd name="T84" fmla="*/ 70 w 784"/>
                    <a:gd name="T85" fmla="*/ 137 h 758"/>
                    <a:gd name="T86" fmla="*/ 20 w 784"/>
                    <a:gd name="T87" fmla="*/ 126 h 758"/>
                    <a:gd name="T88" fmla="*/ 0 w 784"/>
                    <a:gd name="T89" fmla="*/ 108 h 758"/>
                    <a:gd name="T90" fmla="*/ 0 w 784"/>
                    <a:gd name="T91" fmla="*/ 72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30" name="Freeform 54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811 w 996"/>
                    <a:gd name="T1" fmla="*/ 300 h 722"/>
                    <a:gd name="T2" fmla="*/ 827 w 996"/>
                    <a:gd name="T3" fmla="*/ 206 h 722"/>
                    <a:gd name="T4" fmla="*/ 884 w 996"/>
                    <a:gd name="T5" fmla="*/ 170 h 722"/>
                    <a:gd name="T6" fmla="*/ 954 w 996"/>
                    <a:gd name="T7" fmla="*/ 163 h 722"/>
                    <a:gd name="T8" fmla="*/ 996 w 996"/>
                    <a:gd name="T9" fmla="*/ 206 h 722"/>
                    <a:gd name="T10" fmla="*/ 977 w 996"/>
                    <a:gd name="T11" fmla="*/ 288 h 722"/>
                    <a:gd name="T12" fmla="*/ 939 w 996"/>
                    <a:gd name="T13" fmla="*/ 400 h 722"/>
                    <a:gd name="T14" fmla="*/ 861 w 996"/>
                    <a:gd name="T15" fmla="*/ 527 h 722"/>
                    <a:gd name="T16" fmla="*/ 764 w 996"/>
                    <a:gd name="T17" fmla="*/ 635 h 722"/>
                    <a:gd name="T18" fmla="*/ 683 w 996"/>
                    <a:gd name="T19" fmla="*/ 693 h 722"/>
                    <a:gd name="T20" fmla="*/ 595 w 996"/>
                    <a:gd name="T21" fmla="*/ 722 h 722"/>
                    <a:gd name="T22" fmla="*/ 509 w 996"/>
                    <a:gd name="T23" fmla="*/ 711 h 722"/>
                    <a:gd name="T24" fmla="*/ 444 w 996"/>
                    <a:gd name="T25" fmla="*/ 678 h 722"/>
                    <a:gd name="T26" fmla="*/ 420 w 996"/>
                    <a:gd name="T27" fmla="*/ 624 h 722"/>
                    <a:gd name="T28" fmla="*/ 394 w 996"/>
                    <a:gd name="T29" fmla="*/ 531 h 722"/>
                    <a:gd name="T30" fmla="*/ 363 w 996"/>
                    <a:gd name="T31" fmla="*/ 358 h 722"/>
                    <a:gd name="T32" fmla="*/ 339 w 996"/>
                    <a:gd name="T33" fmla="*/ 239 h 722"/>
                    <a:gd name="T34" fmla="*/ 339 w 996"/>
                    <a:gd name="T35" fmla="*/ 98 h 722"/>
                    <a:gd name="T36" fmla="*/ 324 w 996"/>
                    <a:gd name="T37" fmla="*/ 73 h 722"/>
                    <a:gd name="T38" fmla="*/ 278 w 996"/>
                    <a:gd name="T39" fmla="*/ 66 h 722"/>
                    <a:gd name="T40" fmla="*/ 224 w 996"/>
                    <a:gd name="T41" fmla="*/ 105 h 722"/>
                    <a:gd name="T42" fmla="*/ 174 w 996"/>
                    <a:gd name="T43" fmla="*/ 170 h 722"/>
                    <a:gd name="T44" fmla="*/ 115 w 996"/>
                    <a:gd name="T45" fmla="*/ 206 h 722"/>
                    <a:gd name="T46" fmla="*/ 27 w 996"/>
                    <a:gd name="T47" fmla="*/ 206 h 722"/>
                    <a:gd name="T48" fmla="*/ 0 w 996"/>
                    <a:gd name="T49" fmla="*/ 184 h 722"/>
                    <a:gd name="T50" fmla="*/ 0 w 996"/>
                    <a:gd name="T51" fmla="*/ 149 h 722"/>
                    <a:gd name="T52" fmla="*/ 39 w 996"/>
                    <a:gd name="T53" fmla="*/ 115 h 722"/>
                    <a:gd name="T54" fmla="*/ 81 w 996"/>
                    <a:gd name="T55" fmla="*/ 127 h 722"/>
                    <a:gd name="T56" fmla="*/ 120 w 996"/>
                    <a:gd name="T57" fmla="*/ 119 h 722"/>
                    <a:gd name="T58" fmla="*/ 190 w 996"/>
                    <a:gd name="T59" fmla="*/ 73 h 722"/>
                    <a:gd name="T60" fmla="*/ 258 w 996"/>
                    <a:gd name="T61" fmla="*/ 22 h 722"/>
                    <a:gd name="T62" fmla="*/ 324 w 996"/>
                    <a:gd name="T63" fmla="*/ 8 h 722"/>
                    <a:gd name="T64" fmla="*/ 417 w 996"/>
                    <a:gd name="T65" fmla="*/ 0 h 722"/>
                    <a:gd name="T66" fmla="*/ 420 w 996"/>
                    <a:gd name="T67" fmla="*/ 40 h 722"/>
                    <a:gd name="T68" fmla="*/ 398 w 996"/>
                    <a:gd name="T69" fmla="*/ 83 h 722"/>
                    <a:gd name="T70" fmla="*/ 394 w 996"/>
                    <a:gd name="T71" fmla="*/ 195 h 722"/>
                    <a:gd name="T72" fmla="*/ 420 w 996"/>
                    <a:gd name="T73" fmla="*/ 343 h 722"/>
                    <a:gd name="T74" fmla="*/ 464 w 996"/>
                    <a:gd name="T75" fmla="*/ 487 h 722"/>
                    <a:gd name="T76" fmla="*/ 501 w 996"/>
                    <a:gd name="T77" fmla="*/ 573 h 722"/>
                    <a:gd name="T78" fmla="*/ 560 w 996"/>
                    <a:gd name="T79" fmla="*/ 614 h 722"/>
                    <a:gd name="T80" fmla="*/ 618 w 996"/>
                    <a:gd name="T81" fmla="*/ 614 h 722"/>
                    <a:gd name="T82" fmla="*/ 676 w 996"/>
                    <a:gd name="T83" fmla="*/ 573 h 722"/>
                    <a:gd name="T84" fmla="*/ 753 w 996"/>
                    <a:gd name="T85" fmla="*/ 483 h 722"/>
                    <a:gd name="T86" fmla="*/ 803 w 996"/>
                    <a:gd name="T87" fmla="*/ 354 h 722"/>
                    <a:gd name="T88" fmla="*/ 811 w 996"/>
                    <a:gd name="T89" fmla="*/ 300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31" name="Freeform 55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448 w 703"/>
                    <a:gd name="T1" fmla="*/ 865 h 1140"/>
                    <a:gd name="T2" fmla="*/ 563 w 703"/>
                    <a:gd name="T3" fmla="*/ 974 h 1140"/>
                    <a:gd name="T4" fmla="*/ 610 w 703"/>
                    <a:gd name="T5" fmla="*/ 974 h 1140"/>
                    <a:gd name="T6" fmla="*/ 687 w 703"/>
                    <a:gd name="T7" fmla="*/ 1018 h 1140"/>
                    <a:gd name="T8" fmla="*/ 703 w 703"/>
                    <a:gd name="T9" fmla="*/ 1067 h 1140"/>
                    <a:gd name="T10" fmla="*/ 679 w 703"/>
                    <a:gd name="T11" fmla="*/ 1133 h 1140"/>
                    <a:gd name="T12" fmla="*/ 617 w 703"/>
                    <a:gd name="T13" fmla="*/ 1140 h 1140"/>
                    <a:gd name="T14" fmla="*/ 540 w 703"/>
                    <a:gd name="T15" fmla="*/ 1089 h 1140"/>
                    <a:gd name="T16" fmla="*/ 385 w 703"/>
                    <a:gd name="T17" fmla="*/ 952 h 1140"/>
                    <a:gd name="T18" fmla="*/ 286 w 703"/>
                    <a:gd name="T19" fmla="*/ 823 h 1140"/>
                    <a:gd name="T20" fmla="*/ 239 w 703"/>
                    <a:gd name="T21" fmla="*/ 721 h 1140"/>
                    <a:gd name="T22" fmla="*/ 208 w 703"/>
                    <a:gd name="T23" fmla="*/ 548 h 1140"/>
                    <a:gd name="T24" fmla="*/ 208 w 703"/>
                    <a:gd name="T25" fmla="*/ 324 h 1140"/>
                    <a:gd name="T26" fmla="*/ 200 w 703"/>
                    <a:gd name="T27" fmla="*/ 267 h 1140"/>
                    <a:gd name="T28" fmla="*/ 155 w 703"/>
                    <a:gd name="T29" fmla="*/ 224 h 1140"/>
                    <a:gd name="T30" fmla="*/ 23 w 703"/>
                    <a:gd name="T31" fmla="*/ 231 h 1140"/>
                    <a:gd name="T32" fmla="*/ 0 w 703"/>
                    <a:gd name="T33" fmla="*/ 209 h 1140"/>
                    <a:gd name="T34" fmla="*/ 30 w 703"/>
                    <a:gd name="T35" fmla="*/ 195 h 1140"/>
                    <a:gd name="T36" fmla="*/ 124 w 703"/>
                    <a:gd name="T37" fmla="*/ 188 h 1140"/>
                    <a:gd name="T38" fmla="*/ 139 w 703"/>
                    <a:gd name="T39" fmla="*/ 173 h 1140"/>
                    <a:gd name="T40" fmla="*/ 7 w 703"/>
                    <a:gd name="T41" fmla="*/ 101 h 1140"/>
                    <a:gd name="T42" fmla="*/ 7 w 703"/>
                    <a:gd name="T43" fmla="*/ 73 h 1140"/>
                    <a:gd name="T44" fmla="*/ 30 w 703"/>
                    <a:gd name="T45" fmla="*/ 65 h 1140"/>
                    <a:gd name="T46" fmla="*/ 139 w 703"/>
                    <a:gd name="T47" fmla="*/ 122 h 1140"/>
                    <a:gd name="T48" fmla="*/ 162 w 703"/>
                    <a:gd name="T49" fmla="*/ 115 h 1140"/>
                    <a:gd name="T50" fmla="*/ 139 w 703"/>
                    <a:gd name="T51" fmla="*/ 7 h 1140"/>
                    <a:gd name="T52" fmla="*/ 155 w 703"/>
                    <a:gd name="T53" fmla="*/ 0 h 1140"/>
                    <a:gd name="T54" fmla="*/ 170 w 703"/>
                    <a:gd name="T55" fmla="*/ 7 h 1140"/>
                    <a:gd name="T56" fmla="*/ 200 w 703"/>
                    <a:gd name="T57" fmla="*/ 115 h 1140"/>
                    <a:gd name="T58" fmla="*/ 223 w 703"/>
                    <a:gd name="T59" fmla="*/ 122 h 1140"/>
                    <a:gd name="T60" fmla="*/ 286 w 703"/>
                    <a:gd name="T61" fmla="*/ 7 h 1140"/>
                    <a:gd name="T62" fmla="*/ 301 w 703"/>
                    <a:gd name="T63" fmla="*/ 7 h 1140"/>
                    <a:gd name="T64" fmla="*/ 301 w 703"/>
                    <a:gd name="T65" fmla="*/ 44 h 1140"/>
                    <a:gd name="T66" fmla="*/ 262 w 703"/>
                    <a:gd name="T67" fmla="*/ 137 h 1140"/>
                    <a:gd name="T68" fmla="*/ 262 w 703"/>
                    <a:gd name="T69" fmla="*/ 188 h 1140"/>
                    <a:gd name="T70" fmla="*/ 278 w 703"/>
                    <a:gd name="T71" fmla="*/ 253 h 1140"/>
                    <a:gd name="T72" fmla="*/ 270 w 703"/>
                    <a:gd name="T73" fmla="*/ 339 h 1140"/>
                    <a:gd name="T74" fmla="*/ 278 w 703"/>
                    <a:gd name="T75" fmla="*/ 497 h 1140"/>
                    <a:gd name="T76" fmla="*/ 293 w 703"/>
                    <a:gd name="T77" fmla="*/ 599 h 1140"/>
                    <a:gd name="T78" fmla="*/ 332 w 703"/>
                    <a:gd name="T79" fmla="*/ 714 h 1140"/>
                    <a:gd name="T80" fmla="*/ 385 w 703"/>
                    <a:gd name="T81" fmla="*/ 801 h 1140"/>
                    <a:gd name="T82" fmla="*/ 448 w 703"/>
                    <a:gd name="T83" fmla="*/ 865 h 1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32" name="Freeform 56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16 w 919"/>
                    <a:gd name="T1" fmla="*/ 945 h 1067"/>
                    <a:gd name="T2" fmla="*/ 0 w 919"/>
                    <a:gd name="T3" fmla="*/ 994 h 1067"/>
                    <a:gd name="T4" fmla="*/ 16 w 919"/>
                    <a:gd name="T5" fmla="*/ 1067 h 1067"/>
                    <a:gd name="T6" fmla="*/ 70 w 919"/>
                    <a:gd name="T7" fmla="*/ 1067 h 1067"/>
                    <a:gd name="T8" fmla="*/ 232 w 919"/>
                    <a:gd name="T9" fmla="*/ 1038 h 1067"/>
                    <a:gd name="T10" fmla="*/ 410 w 919"/>
                    <a:gd name="T11" fmla="*/ 980 h 1067"/>
                    <a:gd name="T12" fmla="*/ 556 w 919"/>
                    <a:gd name="T13" fmla="*/ 887 h 1067"/>
                    <a:gd name="T14" fmla="*/ 642 w 919"/>
                    <a:gd name="T15" fmla="*/ 764 h 1067"/>
                    <a:gd name="T16" fmla="*/ 718 w 919"/>
                    <a:gd name="T17" fmla="*/ 555 h 1067"/>
                    <a:gd name="T18" fmla="*/ 741 w 919"/>
                    <a:gd name="T19" fmla="*/ 360 h 1067"/>
                    <a:gd name="T20" fmla="*/ 741 w 919"/>
                    <a:gd name="T21" fmla="*/ 267 h 1067"/>
                    <a:gd name="T22" fmla="*/ 780 w 919"/>
                    <a:gd name="T23" fmla="*/ 209 h 1067"/>
                    <a:gd name="T24" fmla="*/ 849 w 919"/>
                    <a:gd name="T25" fmla="*/ 187 h 1067"/>
                    <a:gd name="T26" fmla="*/ 911 w 919"/>
                    <a:gd name="T27" fmla="*/ 187 h 1067"/>
                    <a:gd name="T28" fmla="*/ 919 w 919"/>
                    <a:gd name="T29" fmla="*/ 158 h 1067"/>
                    <a:gd name="T30" fmla="*/ 827 w 919"/>
                    <a:gd name="T31" fmla="*/ 165 h 1067"/>
                    <a:gd name="T32" fmla="*/ 811 w 919"/>
                    <a:gd name="T33" fmla="*/ 144 h 1067"/>
                    <a:gd name="T34" fmla="*/ 888 w 919"/>
                    <a:gd name="T35" fmla="*/ 65 h 1067"/>
                    <a:gd name="T36" fmla="*/ 872 w 919"/>
                    <a:gd name="T37" fmla="*/ 43 h 1067"/>
                    <a:gd name="T38" fmla="*/ 857 w 919"/>
                    <a:gd name="T39" fmla="*/ 58 h 1067"/>
                    <a:gd name="T40" fmla="*/ 796 w 919"/>
                    <a:gd name="T41" fmla="*/ 115 h 1067"/>
                    <a:gd name="T42" fmla="*/ 780 w 919"/>
                    <a:gd name="T43" fmla="*/ 115 h 1067"/>
                    <a:gd name="T44" fmla="*/ 780 w 919"/>
                    <a:gd name="T45" fmla="*/ 14 h 1067"/>
                    <a:gd name="T46" fmla="*/ 765 w 919"/>
                    <a:gd name="T47" fmla="*/ 0 h 1067"/>
                    <a:gd name="T48" fmla="*/ 741 w 919"/>
                    <a:gd name="T49" fmla="*/ 7 h 1067"/>
                    <a:gd name="T50" fmla="*/ 749 w 919"/>
                    <a:gd name="T51" fmla="*/ 115 h 1067"/>
                    <a:gd name="T52" fmla="*/ 734 w 919"/>
                    <a:gd name="T53" fmla="*/ 122 h 1067"/>
                    <a:gd name="T54" fmla="*/ 671 w 919"/>
                    <a:gd name="T55" fmla="*/ 65 h 1067"/>
                    <a:gd name="T56" fmla="*/ 626 w 919"/>
                    <a:gd name="T57" fmla="*/ 58 h 1067"/>
                    <a:gd name="T58" fmla="*/ 634 w 919"/>
                    <a:gd name="T59" fmla="*/ 87 h 1067"/>
                    <a:gd name="T60" fmla="*/ 703 w 919"/>
                    <a:gd name="T61" fmla="*/ 151 h 1067"/>
                    <a:gd name="T62" fmla="*/ 703 w 919"/>
                    <a:gd name="T63" fmla="*/ 187 h 1067"/>
                    <a:gd name="T64" fmla="*/ 679 w 919"/>
                    <a:gd name="T65" fmla="*/ 260 h 1067"/>
                    <a:gd name="T66" fmla="*/ 679 w 919"/>
                    <a:gd name="T67" fmla="*/ 324 h 1067"/>
                    <a:gd name="T68" fmla="*/ 679 w 919"/>
                    <a:gd name="T69" fmla="*/ 433 h 1067"/>
                    <a:gd name="T70" fmla="*/ 648 w 919"/>
                    <a:gd name="T71" fmla="*/ 570 h 1067"/>
                    <a:gd name="T72" fmla="*/ 618 w 919"/>
                    <a:gd name="T73" fmla="*/ 656 h 1067"/>
                    <a:gd name="T74" fmla="*/ 564 w 919"/>
                    <a:gd name="T75" fmla="*/ 764 h 1067"/>
                    <a:gd name="T76" fmla="*/ 502 w 919"/>
                    <a:gd name="T77" fmla="*/ 850 h 1067"/>
                    <a:gd name="T78" fmla="*/ 456 w 919"/>
                    <a:gd name="T79" fmla="*/ 894 h 1067"/>
                    <a:gd name="T80" fmla="*/ 332 w 919"/>
                    <a:gd name="T81" fmla="*/ 930 h 1067"/>
                    <a:gd name="T82" fmla="*/ 217 w 919"/>
                    <a:gd name="T83" fmla="*/ 945 h 1067"/>
                    <a:gd name="T84" fmla="*/ 100 w 919"/>
                    <a:gd name="T85" fmla="*/ 959 h 1067"/>
                    <a:gd name="T86" fmla="*/ 16 w 919"/>
                    <a:gd name="T87" fmla="*/ 945 h 10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31833" name="AutoShape 57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50000"/>
                  </a:spcBef>
                </a:pPr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79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31834" name="Line 58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835" name="AutoShape 59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50000"/>
                  </a:spcBef>
                </a:pPr>
                <a:r>
                  <a:rPr lang="en-US" altLang="x-none" sz="1400" i="0" baseline="-8000">
                    <a:solidFill>
                      <a:schemeClr val="bg2"/>
                    </a:solidFill>
                  </a:rPr>
                  <a:t>75 km</a:t>
                </a:r>
                <a:endParaRPr lang="en-CA" altLang="x-none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331836" name="Line 60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837" name="Oval 61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31838" name="Group 62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331839" name="Group 6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331840" name="AutoShape 6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altLang="x-none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x-none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31841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331842" name="Line 6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43" name="Line 67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31844" name="Group 68"/>
          <p:cNvGrpSpPr>
            <a:grpSpLocks/>
          </p:cNvGrpSpPr>
          <p:nvPr/>
        </p:nvGrpSpPr>
        <p:grpSpPr bwMode="auto">
          <a:xfrm>
            <a:off x="6172200" y="4754563"/>
            <a:ext cx="2908300" cy="1951037"/>
            <a:chOff x="3888" y="2995"/>
            <a:chExt cx="1832" cy="1229"/>
          </a:xfrm>
        </p:grpSpPr>
        <p:pic>
          <p:nvPicPr>
            <p:cNvPr id="331845" name="Picture 69" descr="capture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2995"/>
              <a:ext cx="1832" cy="122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31846" name="Freeform 70"/>
            <p:cNvSpPr>
              <a:spLocks/>
            </p:cNvSpPr>
            <p:nvPr/>
          </p:nvSpPr>
          <p:spPr bwMode="auto">
            <a:xfrm>
              <a:off x="3936" y="3006"/>
              <a:ext cx="1603" cy="860"/>
            </a:xfrm>
            <a:custGeom>
              <a:avLst/>
              <a:gdLst>
                <a:gd name="T0" fmla="*/ 1169 w 1603"/>
                <a:gd name="T1" fmla="*/ 0 h 860"/>
                <a:gd name="T2" fmla="*/ 688 w 1603"/>
                <a:gd name="T3" fmla="*/ 0 h 860"/>
                <a:gd name="T4" fmla="*/ 0 w 1603"/>
                <a:gd name="T5" fmla="*/ 834 h 860"/>
                <a:gd name="T6" fmla="*/ 530 w 1603"/>
                <a:gd name="T7" fmla="*/ 860 h 860"/>
                <a:gd name="T8" fmla="*/ 759 w 1603"/>
                <a:gd name="T9" fmla="*/ 529 h 860"/>
                <a:gd name="T10" fmla="*/ 1603 w 1603"/>
                <a:gd name="T11" fmla="*/ 529 h 860"/>
                <a:gd name="T12" fmla="*/ 1169 w 1603"/>
                <a:gd name="T13" fmla="*/ 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3" h="860">
                  <a:moveTo>
                    <a:pt x="1169" y="0"/>
                  </a:moveTo>
                  <a:lnTo>
                    <a:pt x="688" y="0"/>
                  </a:lnTo>
                  <a:lnTo>
                    <a:pt x="0" y="834"/>
                  </a:lnTo>
                  <a:lnTo>
                    <a:pt x="530" y="860"/>
                  </a:lnTo>
                  <a:lnTo>
                    <a:pt x="759" y="529"/>
                  </a:lnTo>
                  <a:lnTo>
                    <a:pt x="1603" y="529"/>
                  </a:lnTo>
                  <a:lnTo>
                    <a:pt x="1169" y="0"/>
                  </a:lnTo>
                  <a:close/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1847" name="Text Box 71"/>
            <p:cNvSpPr txBox="1">
              <a:spLocks noChangeArrowheads="1"/>
            </p:cNvSpPr>
            <p:nvPr/>
          </p:nvSpPr>
          <p:spPr bwMode="auto">
            <a:xfrm>
              <a:off x="4656" y="3282"/>
              <a:ext cx="521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x-none" sz="2400" i="0">
                  <a:solidFill>
                    <a:schemeClr val="hlink"/>
                  </a:solidFill>
                </a:rPr>
                <a:t>Heap</a:t>
              </a:r>
            </a:p>
          </p:txBody>
        </p:sp>
      </p:grpSp>
      <p:grpSp>
        <p:nvGrpSpPr>
          <p:cNvPr id="331857" name="Group 81"/>
          <p:cNvGrpSpPr>
            <a:grpSpLocks/>
          </p:cNvGrpSpPr>
          <p:nvPr/>
        </p:nvGrpSpPr>
        <p:grpSpPr bwMode="auto">
          <a:xfrm>
            <a:off x="76200" y="2590800"/>
            <a:ext cx="8610600" cy="2971800"/>
            <a:chOff x="48" y="1632"/>
            <a:chExt cx="5424" cy="1872"/>
          </a:xfrm>
        </p:grpSpPr>
        <p:grpSp>
          <p:nvGrpSpPr>
            <p:cNvPr id="331856" name="Group 80"/>
            <p:cNvGrpSpPr>
              <a:grpSpLocks/>
            </p:cNvGrpSpPr>
            <p:nvPr/>
          </p:nvGrpSpPr>
          <p:grpSpPr bwMode="auto">
            <a:xfrm>
              <a:off x="48" y="2585"/>
              <a:ext cx="3792" cy="919"/>
              <a:chOff x="48" y="2585"/>
              <a:chExt cx="3792" cy="919"/>
            </a:xfrm>
          </p:grpSpPr>
          <p:pic>
            <p:nvPicPr>
              <p:cNvPr id="331850" name="Picture 74" descr="capture10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4" y="3161"/>
                <a:ext cx="2683" cy="34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31851" name="Picture 75" descr="capture4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" y="2585"/>
                <a:ext cx="3792" cy="51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331852" name="Group 76"/>
            <p:cNvGrpSpPr>
              <a:grpSpLocks/>
            </p:cNvGrpSpPr>
            <p:nvPr/>
          </p:nvGrpSpPr>
          <p:grpSpPr bwMode="auto">
            <a:xfrm>
              <a:off x="3984" y="1632"/>
              <a:ext cx="1488" cy="964"/>
              <a:chOff x="3984" y="1632"/>
              <a:chExt cx="1488" cy="964"/>
            </a:xfrm>
          </p:grpSpPr>
          <p:sp>
            <p:nvSpPr>
              <p:cNvPr id="331853" name="Freeform 77"/>
              <p:cNvSpPr>
                <a:spLocks/>
              </p:cNvSpPr>
              <p:nvPr/>
            </p:nvSpPr>
            <p:spPr bwMode="auto">
              <a:xfrm>
                <a:off x="3984" y="1900"/>
                <a:ext cx="727" cy="696"/>
              </a:xfrm>
              <a:custGeom>
                <a:avLst/>
                <a:gdLst>
                  <a:gd name="T0" fmla="*/ 459 w 727"/>
                  <a:gd name="T1" fmla="*/ 0 h 696"/>
                  <a:gd name="T2" fmla="*/ 0 w 727"/>
                  <a:gd name="T3" fmla="*/ 692 h 696"/>
                  <a:gd name="T4" fmla="*/ 458 w 727"/>
                  <a:gd name="T5" fmla="*/ 696 h 696"/>
                  <a:gd name="T6" fmla="*/ 727 w 727"/>
                  <a:gd name="T7" fmla="*/ 365 h 696"/>
                  <a:gd name="T8" fmla="*/ 459 w 727"/>
                  <a:gd name="T9" fmla="*/ 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7" h="696">
                    <a:moveTo>
                      <a:pt x="459" y="0"/>
                    </a:moveTo>
                    <a:lnTo>
                      <a:pt x="0" y="692"/>
                    </a:lnTo>
                    <a:lnTo>
                      <a:pt x="458" y="696"/>
                    </a:lnTo>
                    <a:lnTo>
                      <a:pt x="727" y="365"/>
                    </a:lnTo>
                    <a:lnTo>
                      <a:pt x="459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854" name="Text Box 78"/>
              <p:cNvSpPr txBox="1">
                <a:spLocks noChangeArrowheads="1"/>
              </p:cNvSpPr>
              <p:nvPr/>
            </p:nvSpPr>
            <p:spPr bwMode="auto">
              <a:xfrm>
                <a:off x="4907" y="1632"/>
                <a:ext cx="237" cy="38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altLang="x-none" sz="3400" i="0">
                    <a:solidFill>
                      <a:schemeClr val="accent2"/>
                    </a:solidFill>
                  </a:rPr>
                  <a:t>?</a:t>
                </a:r>
              </a:p>
            </p:txBody>
          </p:sp>
          <p:sp>
            <p:nvSpPr>
              <p:cNvPr id="331855" name="Freeform 79"/>
              <p:cNvSpPr>
                <a:spLocks/>
              </p:cNvSpPr>
              <p:nvPr/>
            </p:nvSpPr>
            <p:spPr bwMode="auto">
              <a:xfrm>
                <a:off x="5051" y="1915"/>
                <a:ext cx="421" cy="389"/>
              </a:xfrm>
              <a:custGeom>
                <a:avLst/>
                <a:gdLst>
                  <a:gd name="T0" fmla="*/ 528 w 1104"/>
                  <a:gd name="T1" fmla="*/ 0 h 960"/>
                  <a:gd name="T2" fmla="*/ 0 w 1104"/>
                  <a:gd name="T3" fmla="*/ 960 h 960"/>
                  <a:gd name="T4" fmla="*/ 1104 w 1104"/>
                  <a:gd name="T5" fmla="*/ 960 h 960"/>
                  <a:gd name="T6" fmla="*/ 528 w 1104"/>
                  <a:gd name="T7" fmla="*/ 0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4" h="960">
                    <a:moveTo>
                      <a:pt x="528" y="0"/>
                    </a:moveTo>
                    <a:lnTo>
                      <a:pt x="0" y="960"/>
                    </a:lnTo>
                    <a:lnTo>
                      <a:pt x="1104" y="960"/>
                    </a:lnTo>
                    <a:lnTo>
                      <a:pt x="528" y="0"/>
                    </a:lnTo>
                    <a:close/>
                  </a:path>
                </a:pathLst>
              </a:custGeom>
              <a:noFill/>
              <a:ln w="38100" cap="flat" cmpd="sng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1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1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1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1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1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1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1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1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1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1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819" grpId="0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5603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04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  <a:endParaRPr lang="en-US" altLang="x-none" sz="2000" i="0">
                <a:solidFill>
                  <a:schemeClr val="hlink"/>
                </a:solidFill>
              </a:endParaRP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</a:t>
              </a:r>
            </a:p>
          </p:txBody>
        </p:sp>
      </p:grpSp>
      <p:sp>
        <p:nvSpPr>
          <p:cNvPr id="25606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5607" name="Text Box 7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2802" name="Picture 2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25" y="1627188"/>
            <a:ext cx="7269163" cy="49260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2803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Heap Sort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Heap Sort</a:t>
            </a:r>
          </a:p>
        </p:txBody>
      </p:sp>
      <p:pic>
        <p:nvPicPr>
          <p:cNvPr id="333827" name="Picture 3" descr="heapsor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825" y="1676400"/>
            <a:ext cx="7372350" cy="5006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3828" name="Line 4"/>
          <p:cNvSpPr>
            <a:spLocks noChangeShapeType="1"/>
          </p:cNvSpPr>
          <p:nvPr/>
        </p:nvSpPr>
        <p:spPr bwMode="auto">
          <a:xfrm flipH="1">
            <a:off x="3276600" y="1905000"/>
            <a:ext cx="304800" cy="457200"/>
          </a:xfrm>
          <a:prstGeom prst="line">
            <a:avLst/>
          </a:prstGeom>
          <a:noFill/>
          <a:ln w="127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29" name="Rectangle 5"/>
          <p:cNvSpPr>
            <a:spLocks noChangeArrowheads="1"/>
          </p:cNvSpPr>
          <p:nvPr/>
        </p:nvSpPr>
        <p:spPr bwMode="auto">
          <a:xfrm>
            <a:off x="5719763" y="1524000"/>
            <a:ext cx="37623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400" i="0">
                <a:solidFill>
                  <a:schemeClr val="accent2"/>
                </a:solidFill>
              </a:rPr>
              <a:t>?</a:t>
            </a:r>
          </a:p>
        </p:txBody>
      </p:sp>
      <p:sp>
        <p:nvSpPr>
          <p:cNvPr id="333830" name="Freeform 6"/>
          <p:cNvSpPr>
            <a:spLocks/>
          </p:cNvSpPr>
          <p:nvPr/>
        </p:nvSpPr>
        <p:spPr bwMode="auto">
          <a:xfrm>
            <a:off x="7062788" y="1905000"/>
            <a:ext cx="481012" cy="493713"/>
          </a:xfrm>
          <a:custGeom>
            <a:avLst/>
            <a:gdLst>
              <a:gd name="T0" fmla="*/ 303 w 303"/>
              <a:gd name="T1" fmla="*/ 0 h 311"/>
              <a:gd name="T2" fmla="*/ 0 w 303"/>
              <a:gd name="T3" fmla="*/ 311 h 31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03" h="311">
                <a:moveTo>
                  <a:pt x="303" y="0"/>
                </a:moveTo>
                <a:lnTo>
                  <a:pt x="0" y="311"/>
                </a:lnTo>
              </a:path>
            </a:pathLst>
          </a:custGeom>
          <a:noFill/>
          <a:ln w="127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31" name="Rectangle 7"/>
          <p:cNvSpPr>
            <a:spLocks noChangeArrowheads="1"/>
          </p:cNvSpPr>
          <p:nvPr/>
        </p:nvSpPr>
        <p:spPr bwMode="auto">
          <a:xfrm>
            <a:off x="2209800" y="2514600"/>
            <a:ext cx="37623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400" i="0">
                <a:solidFill>
                  <a:schemeClr val="accent2"/>
                </a:solidFill>
              </a:rPr>
              <a:t>?</a:t>
            </a:r>
          </a:p>
        </p:txBody>
      </p:sp>
      <p:sp>
        <p:nvSpPr>
          <p:cNvPr id="333832" name="Line 8"/>
          <p:cNvSpPr>
            <a:spLocks noChangeShapeType="1"/>
          </p:cNvSpPr>
          <p:nvPr/>
        </p:nvSpPr>
        <p:spPr bwMode="auto">
          <a:xfrm>
            <a:off x="3962400" y="2971800"/>
            <a:ext cx="457200" cy="381000"/>
          </a:xfrm>
          <a:prstGeom prst="line">
            <a:avLst/>
          </a:prstGeom>
          <a:noFill/>
          <a:ln w="127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33" name="Rectangle 9"/>
          <p:cNvSpPr>
            <a:spLocks noChangeArrowheads="1"/>
          </p:cNvSpPr>
          <p:nvPr/>
        </p:nvSpPr>
        <p:spPr bwMode="auto">
          <a:xfrm>
            <a:off x="5719763" y="2514600"/>
            <a:ext cx="37623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400" i="0">
                <a:solidFill>
                  <a:schemeClr val="accent2"/>
                </a:solidFill>
              </a:rPr>
              <a:t>?</a:t>
            </a:r>
          </a:p>
        </p:txBody>
      </p:sp>
      <p:sp>
        <p:nvSpPr>
          <p:cNvPr id="333834" name="Line 10"/>
          <p:cNvSpPr>
            <a:spLocks noChangeShapeType="1"/>
          </p:cNvSpPr>
          <p:nvPr/>
        </p:nvSpPr>
        <p:spPr bwMode="auto">
          <a:xfrm>
            <a:off x="7543800" y="2971800"/>
            <a:ext cx="152400" cy="304800"/>
          </a:xfrm>
          <a:prstGeom prst="line">
            <a:avLst/>
          </a:prstGeom>
          <a:noFill/>
          <a:ln w="127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35" name="Rectangle 11"/>
          <p:cNvSpPr>
            <a:spLocks noChangeArrowheads="1"/>
          </p:cNvSpPr>
          <p:nvPr/>
        </p:nvSpPr>
        <p:spPr bwMode="auto">
          <a:xfrm>
            <a:off x="2133600" y="3581400"/>
            <a:ext cx="37623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400" i="0">
                <a:solidFill>
                  <a:schemeClr val="accent2"/>
                </a:solidFill>
              </a:rPr>
              <a:t>?</a:t>
            </a:r>
          </a:p>
        </p:txBody>
      </p:sp>
      <p:sp>
        <p:nvSpPr>
          <p:cNvPr id="333836" name="Freeform 12"/>
          <p:cNvSpPr>
            <a:spLocks/>
          </p:cNvSpPr>
          <p:nvPr/>
        </p:nvSpPr>
        <p:spPr bwMode="auto">
          <a:xfrm>
            <a:off x="3870325" y="4008438"/>
            <a:ext cx="50800" cy="325437"/>
          </a:xfrm>
          <a:custGeom>
            <a:avLst/>
            <a:gdLst>
              <a:gd name="T0" fmla="*/ 32 w 32"/>
              <a:gd name="T1" fmla="*/ 0 h 205"/>
              <a:gd name="T2" fmla="*/ 0 w 32"/>
              <a:gd name="T3" fmla="*/ 205 h 20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2" h="205">
                <a:moveTo>
                  <a:pt x="32" y="0"/>
                </a:moveTo>
                <a:lnTo>
                  <a:pt x="0" y="205"/>
                </a:lnTo>
              </a:path>
            </a:pathLst>
          </a:custGeom>
          <a:noFill/>
          <a:ln w="12700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37" name="Rectangle 13"/>
          <p:cNvSpPr>
            <a:spLocks noChangeArrowheads="1"/>
          </p:cNvSpPr>
          <p:nvPr/>
        </p:nvSpPr>
        <p:spPr bwMode="auto">
          <a:xfrm>
            <a:off x="5719763" y="3581400"/>
            <a:ext cx="37623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400" i="0">
                <a:solidFill>
                  <a:schemeClr val="accent2"/>
                </a:solidFill>
              </a:rPr>
              <a:t>?</a:t>
            </a:r>
          </a:p>
        </p:txBody>
      </p:sp>
      <p:sp>
        <p:nvSpPr>
          <p:cNvPr id="333838" name="Line 14"/>
          <p:cNvSpPr>
            <a:spLocks noChangeShapeType="1"/>
          </p:cNvSpPr>
          <p:nvPr/>
        </p:nvSpPr>
        <p:spPr bwMode="auto">
          <a:xfrm flipH="1">
            <a:off x="7086600" y="4038600"/>
            <a:ext cx="381000" cy="304800"/>
          </a:xfrm>
          <a:prstGeom prst="line">
            <a:avLst/>
          </a:prstGeom>
          <a:noFill/>
          <a:ln w="127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39" name="Rectangle 15"/>
          <p:cNvSpPr>
            <a:spLocks noChangeArrowheads="1"/>
          </p:cNvSpPr>
          <p:nvPr/>
        </p:nvSpPr>
        <p:spPr bwMode="auto">
          <a:xfrm>
            <a:off x="2057400" y="4572000"/>
            <a:ext cx="37623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400" i="0">
                <a:solidFill>
                  <a:schemeClr val="accent2"/>
                </a:solidFill>
              </a:rPr>
              <a:t>?</a:t>
            </a:r>
          </a:p>
        </p:txBody>
      </p:sp>
      <p:sp>
        <p:nvSpPr>
          <p:cNvPr id="333840" name="Line 16"/>
          <p:cNvSpPr>
            <a:spLocks noChangeShapeType="1"/>
          </p:cNvSpPr>
          <p:nvPr/>
        </p:nvSpPr>
        <p:spPr bwMode="auto">
          <a:xfrm>
            <a:off x="3962400" y="4876800"/>
            <a:ext cx="304800" cy="152400"/>
          </a:xfrm>
          <a:prstGeom prst="line">
            <a:avLst/>
          </a:prstGeom>
          <a:noFill/>
          <a:ln w="127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41" name="Rectangle 17"/>
          <p:cNvSpPr>
            <a:spLocks noChangeArrowheads="1"/>
          </p:cNvSpPr>
          <p:nvPr/>
        </p:nvSpPr>
        <p:spPr bwMode="auto">
          <a:xfrm>
            <a:off x="5719763" y="4572000"/>
            <a:ext cx="37623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400" i="0">
                <a:solidFill>
                  <a:schemeClr val="accent2"/>
                </a:solidFill>
              </a:rPr>
              <a:t>?</a:t>
            </a:r>
          </a:p>
        </p:txBody>
      </p:sp>
      <p:sp>
        <p:nvSpPr>
          <p:cNvPr id="333842" name="Freeform 18"/>
          <p:cNvSpPr>
            <a:spLocks/>
          </p:cNvSpPr>
          <p:nvPr/>
        </p:nvSpPr>
        <p:spPr bwMode="auto">
          <a:xfrm>
            <a:off x="7240588" y="4872038"/>
            <a:ext cx="261937" cy="225425"/>
          </a:xfrm>
          <a:custGeom>
            <a:avLst/>
            <a:gdLst>
              <a:gd name="T0" fmla="*/ 165 w 165"/>
              <a:gd name="T1" fmla="*/ 0 h 142"/>
              <a:gd name="T2" fmla="*/ 0 w 165"/>
              <a:gd name="T3" fmla="*/ 142 h 14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65" h="142">
                <a:moveTo>
                  <a:pt x="165" y="0"/>
                </a:moveTo>
                <a:lnTo>
                  <a:pt x="0" y="142"/>
                </a:lnTo>
              </a:path>
            </a:pathLst>
          </a:custGeom>
          <a:noFill/>
          <a:ln w="12700" cap="flat" cmpd="sng">
            <a:solidFill>
              <a:schemeClr val="hlink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43" name="Text Box 19"/>
          <p:cNvSpPr txBox="1">
            <a:spLocks noChangeArrowheads="1"/>
          </p:cNvSpPr>
          <p:nvPr/>
        </p:nvSpPr>
        <p:spPr bwMode="auto">
          <a:xfrm>
            <a:off x="2803525" y="5867400"/>
            <a:ext cx="1179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>
                <a:solidFill>
                  <a:schemeClr val="hlink"/>
                </a:solidFill>
              </a:rPr>
              <a:t>Sorted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3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3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3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3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3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3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3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38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3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3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33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3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38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38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3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33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33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3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33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3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3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3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33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33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33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338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33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33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33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33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338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338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3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3828" grpId="0" animBg="1"/>
      <p:bldP spid="333829" grpId="0" autoUpdateAnimBg="0"/>
      <p:bldP spid="333830" grpId="0" animBg="1"/>
      <p:bldP spid="333831" grpId="0" autoUpdateAnimBg="0"/>
      <p:bldP spid="333832" grpId="0" animBg="1"/>
      <p:bldP spid="333833" grpId="0" autoUpdateAnimBg="0"/>
      <p:bldP spid="333834" grpId="0" animBg="1"/>
      <p:bldP spid="333835" grpId="0" autoUpdateAnimBg="0"/>
      <p:bldP spid="333836" grpId="0" animBg="1"/>
      <p:bldP spid="333837" grpId="0" autoUpdateAnimBg="0"/>
      <p:bldP spid="333838" grpId="0" animBg="1"/>
      <p:bldP spid="333839" grpId="0" autoUpdateAnimBg="0"/>
      <p:bldP spid="333840" grpId="0" animBg="1"/>
      <p:bldP spid="333841" grpId="0" autoUpdateAnimBg="0"/>
      <p:bldP spid="333842" grpId="0" animBg="1"/>
      <p:bldP spid="333843" grpId="0" autoUpdateAnimBg="0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4850" name="Picture 2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7025" y="36513"/>
            <a:ext cx="5006975" cy="3392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4851" name="Rectangle 3"/>
          <p:cNvSpPr>
            <a:spLocks noChangeArrowheads="1"/>
          </p:cNvSpPr>
          <p:nvPr/>
        </p:nvSpPr>
        <p:spPr bwMode="auto">
          <a:xfrm>
            <a:off x="-1676400" y="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Heap Sort</a:t>
            </a:r>
          </a:p>
        </p:txBody>
      </p:sp>
      <p:sp>
        <p:nvSpPr>
          <p:cNvPr id="334852" name="Text Box 4"/>
          <p:cNvSpPr txBox="1">
            <a:spLocks noChangeArrowheads="1"/>
          </p:cNvSpPr>
          <p:nvPr/>
        </p:nvSpPr>
        <p:spPr bwMode="auto">
          <a:xfrm>
            <a:off x="136525" y="3290888"/>
            <a:ext cx="25050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3000" i="0"/>
              <a:t>Running Time:</a:t>
            </a:r>
          </a:p>
        </p:txBody>
      </p:sp>
      <p:pic>
        <p:nvPicPr>
          <p:cNvPr id="334853" name="Picture 5" descr="capture2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613" y="3840163"/>
            <a:ext cx="4675187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4854" name="Picture 6" descr="capture2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4373563"/>
            <a:ext cx="6229350" cy="479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4855" name="Picture 7" descr="capture3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4929188"/>
            <a:ext cx="4457700" cy="663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4856" name="Picture 8" descr="capture3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5680075"/>
            <a:ext cx="3954463" cy="44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4857" name="Picture 9" descr="capture3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202363"/>
            <a:ext cx="7154863" cy="503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4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4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48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48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348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348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4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4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4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4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921" name="Picture 97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650" y="2495550"/>
            <a:ext cx="7092950" cy="428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5826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05827" name="Text Box 3"/>
          <p:cNvSpPr txBox="1">
            <a:spLocks noChangeArrowheads="1"/>
          </p:cNvSpPr>
          <p:nvPr/>
        </p:nvSpPr>
        <p:spPr bwMode="auto">
          <a:xfrm>
            <a:off x="1066800" y="960438"/>
            <a:ext cx="463391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Evaluate Equation Tree = </a:t>
            </a:r>
            <a:r>
              <a:rPr lang="en-US" altLang="x-none" sz="3200" i="0">
                <a:solidFill>
                  <a:schemeClr val="accent1"/>
                </a:solidFill>
              </a:rPr>
              <a:t>?</a:t>
            </a:r>
          </a:p>
        </p:txBody>
      </p:sp>
      <p:grpSp>
        <p:nvGrpSpPr>
          <p:cNvPr id="205877" name="Group 53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05878" name="Freeform 5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79" name="Freeform 5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0" name="Freeform 5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1" name="Freeform 5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2" name="Freeform 5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3" name="Freeform 5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5922" name="Group 98"/>
          <p:cNvGrpSpPr>
            <a:grpSpLocks/>
          </p:cNvGrpSpPr>
          <p:nvPr/>
        </p:nvGrpSpPr>
        <p:grpSpPr bwMode="auto">
          <a:xfrm>
            <a:off x="914400" y="1706563"/>
            <a:ext cx="7691438" cy="4922837"/>
            <a:chOff x="531" y="1075"/>
            <a:chExt cx="4845" cy="3101"/>
          </a:xfrm>
        </p:grpSpPr>
        <p:sp>
          <p:nvSpPr>
            <p:cNvPr id="205885" name="Freeform 61"/>
            <p:cNvSpPr>
              <a:spLocks/>
            </p:cNvSpPr>
            <p:nvPr/>
          </p:nvSpPr>
          <p:spPr bwMode="auto">
            <a:xfrm>
              <a:off x="531" y="2690"/>
              <a:ext cx="2925" cy="1486"/>
            </a:xfrm>
            <a:custGeom>
              <a:avLst/>
              <a:gdLst>
                <a:gd name="T0" fmla="*/ 1488 w 2928"/>
                <a:gd name="T1" fmla="*/ 0 h 1488"/>
                <a:gd name="T2" fmla="*/ 0 w 2928"/>
                <a:gd name="T3" fmla="*/ 1200 h 1488"/>
                <a:gd name="T4" fmla="*/ 288 w 2928"/>
                <a:gd name="T5" fmla="*/ 1488 h 1488"/>
                <a:gd name="T6" fmla="*/ 2592 w 2928"/>
                <a:gd name="T7" fmla="*/ 1488 h 1488"/>
                <a:gd name="T8" fmla="*/ 2928 w 2928"/>
                <a:gd name="T9" fmla="*/ 1104 h 1488"/>
                <a:gd name="T10" fmla="*/ 1488 w 2928"/>
                <a:gd name="T11" fmla="*/ 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8" h="1488">
                  <a:moveTo>
                    <a:pt x="1488" y="0"/>
                  </a:moveTo>
                  <a:lnTo>
                    <a:pt x="0" y="1200"/>
                  </a:lnTo>
                  <a:lnTo>
                    <a:pt x="288" y="1488"/>
                  </a:lnTo>
                  <a:lnTo>
                    <a:pt x="2592" y="1488"/>
                  </a:lnTo>
                  <a:lnTo>
                    <a:pt x="2928" y="1104"/>
                  </a:lnTo>
                  <a:lnTo>
                    <a:pt x="1488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6" name="Freeform 62"/>
            <p:cNvSpPr>
              <a:spLocks/>
            </p:cNvSpPr>
            <p:nvPr/>
          </p:nvSpPr>
          <p:spPr bwMode="auto">
            <a:xfrm>
              <a:off x="3785" y="2256"/>
              <a:ext cx="1591" cy="968"/>
            </a:xfrm>
            <a:custGeom>
              <a:avLst/>
              <a:gdLst>
                <a:gd name="T0" fmla="*/ 631 w 1591"/>
                <a:gd name="T1" fmla="*/ 0 h 968"/>
                <a:gd name="T2" fmla="*/ 0 w 1591"/>
                <a:gd name="T3" fmla="*/ 714 h 968"/>
                <a:gd name="T4" fmla="*/ 509 w 1591"/>
                <a:gd name="T5" fmla="*/ 968 h 968"/>
                <a:gd name="T6" fmla="*/ 1354 w 1591"/>
                <a:gd name="T7" fmla="*/ 961 h 968"/>
                <a:gd name="T8" fmla="*/ 1591 w 1591"/>
                <a:gd name="T9" fmla="*/ 432 h 968"/>
                <a:gd name="T10" fmla="*/ 631 w 1591"/>
                <a:gd name="T11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1" h="968">
                  <a:moveTo>
                    <a:pt x="631" y="0"/>
                  </a:moveTo>
                  <a:lnTo>
                    <a:pt x="0" y="714"/>
                  </a:lnTo>
                  <a:lnTo>
                    <a:pt x="509" y="968"/>
                  </a:lnTo>
                  <a:lnTo>
                    <a:pt x="1354" y="961"/>
                  </a:lnTo>
                  <a:lnTo>
                    <a:pt x="1591" y="432"/>
                  </a:lnTo>
                  <a:lnTo>
                    <a:pt x="631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887" name="Group 63"/>
            <p:cNvGrpSpPr>
              <a:grpSpLocks/>
            </p:cNvGrpSpPr>
            <p:nvPr/>
          </p:nvGrpSpPr>
          <p:grpSpPr bwMode="auto">
            <a:xfrm flipH="1">
              <a:off x="1158" y="2064"/>
              <a:ext cx="240" cy="626"/>
              <a:chOff x="2308" y="1513"/>
              <a:chExt cx="1162" cy="2570"/>
            </a:xfrm>
          </p:grpSpPr>
          <p:grpSp>
            <p:nvGrpSpPr>
              <p:cNvPr id="205888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05889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90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91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92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93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94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895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96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897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5898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5899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5900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5901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205902" name="Text Box 78"/>
            <p:cNvSpPr txBox="1">
              <a:spLocks noChangeArrowheads="1"/>
            </p:cNvSpPr>
            <p:nvPr/>
          </p:nvSpPr>
          <p:spPr bwMode="auto">
            <a:xfrm>
              <a:off x="1344" y="2076"/>
              <a:ext cx="372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12</a:t>
              </a:r>
            </a:p>
          </p:txBody>
        </p:sp>
        <p:grpSp>
          <p:nvGrpSpPr>
            <p:cNvPr id="205903" name="Group 79"/>
            <p:cNvGrpSpPr>
              <a:grpSpLocks/>
            </p:cNvGrpSpPr>
            <p:nvPr/>
          </p:nvGrpSpPr>
          <p:grpSpPr bwMode="auto">
            <a:xfrm flipH="1">
              <a:off x="4618" y="1918"/>
              <a:ext cx="240" cy="626"/>
              <a:chOff x="2308" y="1513"/>
              <a:chExt cx="1162" cy="2570"/>
            </a:xfrm>
          </p:grpSpPr>
          <p:grpSp>
            <p:nvGrpSpPr>
              <p:cNvPr id="205904" name="Group 8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05905" name="Freeform 8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06" name="Freeform 8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07" name="Freeform 8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08" name="Freeform 8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09" name="Freeform 8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10" name="Freeform 8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911" name="Freeform 8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12" name="Freeform 8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913" name="Oval 8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5914" name="Oval 9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5915" name="Oval 9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5916" name="Oval 9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5917" name="Oval 9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205918" name="Text Box 94"/>
            <p:cNvSpPr txBox="1">
              <a:spLocks noChangeArrowheads="1"/>
            </p:cNvSpPr>
            <p:nvPr/>
          </p:nvSpPr>
          <p:spPr bwMode="auto">
            <a:xfrm>
              <a:off x="4800" y="193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7</a:t>
              </a:r>
            </a:p>
          </p:txBody>
        </p:sp>
        <p:sp>
          <p:nvSpPr>
            <p:cNvPr id="205919" name="Text Box 95"/>
            <p:cNvSpPr txBox="1">
              <a:spLocks noChangeArrowheads="1"/>
            </p:cNvSpPr>
            <p:nvPr/>
          </p:nvSpPr>
          <p:spPr bwMode="auto">
            <a:xfrm>
              <a:off x="1094" y="1075"/>
              <a:ext cx="23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help from friends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5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5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898" name="Picture 2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650" y="2495550"/>
            <a:ext cx="7092950" cy="428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8899" name="Text Box 3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08900" name="Text Box 4"/>
          <p:cNvSpPr txBox="1">
            <a:spLocks noChangeArrowheads="1"/>
          </p:cNvSpPr>
          <p:nvPr/>
        </p:nvSpPr>
        <p:spPr bwMode="auto">
          <a:xfrm>
            <a:off x="1066800" y="960438"/>
            <a:ext cx="40211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Evaluate Equation Tree</a:t>
            </a:r>
            <a:endParaRPr lang="en-US" altLang="x-none" sz="3200" i="0">
              <a:solidFill>
                <a:schemeClr val="accent1"/>
              </a:solidFill>
            </a:endParaRPr>
          </a:p>
        </p:txBody>
      </p:sp>
      <p:grpSp>
        <p:nvGrpSpPr>
          <p:cNvPr id="208901" name="Group 5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08902" name="Freeform 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3" name="Freeform 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4" name="Freeform 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5" name="Freeform 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6" name="Freeform 1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7" name="Freeform 1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8909" name="Freeform 13"/>
          <p:cNvSpPr>
            <a:spLocks/>
          </p:cNvSpPr>
          <p:nvPr/>
        </p:nvSpPr>
        <p:spPr bwMode="auto">
          <a:xfrm>
            <a:off x="914400" y="4270375"/>
            <a:ext cx="4643438" cy="2359025"/>
          </a:xfrm>
          <a:custGeom>
            <a:avLst/>
            <a:gdLst>
              <a:gd name="T0" fmla="*/ 1488 w 2928"/>
              <a:gd name="T1" fmla="*/ 0 h 1488"/>
              <a:gd name="T2" fmla="*/ 0 w 2928"/>
              <a:gd name="T3" fmla="*/ 1200 h 1488"/>
              <a:gd name="T4" fmla="*/ 288 w 2928"/>
              <a:gd name="T5" fmla="*/ 1488 h 1488"/>
              <a:gd name="T6" fmla="*/ 2592 w 2928"/>
              <a:gd name="T7" fmla="*/ 1488 h 1488"/>
              <a:gd name="T8" fmla="*/ 2928 w 2928"/>
              <a:gd name="T9" fmla="*/ 1104 h 1488"/>
              <a:gd name="T10" fmla="*/ 1488 w 2928"/>
              <a:gd name="T11" fmla="*/ 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8" h="1488">
                <a:moveTo>
                  <a:pt x="1488" y="0"/>
                </a:moveTo>
                <a:lnTo>
                  <a:pt x="0" y="1200"/>
                </a:lnTo>
                <a:lnTo>
                  <a:pt x="288" y="1488"/>
                </a:lnTo>
                <a:lnTo>
                  <a:pt x="2592" y="1488"/>
                </a:lnTo>
                <a:lnTo>
                  <a:pt x="2928" y="1104"/>
                </a:lnTo>
                <a:lnTo>
                  <a:pt x="1488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10" name="Freeform 14"/>
          <p:cNvSpPr>
            <a:spLocks/>
          </p:cNvSpPr>
          <p:nvPr/>
        </p:nvSpPr>
        <p:spPr bwMode="auto">
          <a:xfrm>
            <a:off x="6080125" y="3581400"/>
            <a:ext cx="2525713" cy="1536700"/>
          </a:xfrm>
          <a:custGeom>
            <a:avLst/>
            <a:gdLst>
              <a:gd name="T0" fmla="*/ 631 w 1591"/>
              <a:gd name="T1" fmla="*/ 0 h 968"/>
              <a:gd name="T2" fmla="*/ 0 w 1591"/>
              <a:gd name="T3" fmla="*/ 714 h 968"/>
              <a:gd name="T4" fmla="*/ 509 w 1591"/>
              <a:gd name="T5" fmla="*/ 968 h 968"/>
              <a:gd name="T6" fmla="*/ 1354 w 1591"/>
              <a:gd name="T7" fmla="*/ 961 h 968"/>
              <a:gd name="T8" fmla="*/ 1591 w 1591"/>
              <a:gd name="T9" fmla="*/ 432 h 968"/>
              <a:gd name="T10" fmla="*/ 631 w 1591"/>
              <a:gd name="T11" fmla="*/ 0 h 9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91" h="968">
                <a:moveTo>
                  <a:pt x="631" y="0"/>
                </a:moveTo>
                <a:lnTo>
                  <a:pt x="0" y="714"/>
                </a:lnTo>
                <a:lnTo>
                  <a:pt x="509" y="968"/>
                </a:lnTo>
                <a:lnTo>
                  <a:pt x="1354" y="961"/>
                </a:lnTo>
                <a:lnTo>
                  <a:pt x="1591" y="432"/>
                </a:lnTo>
                <a:lnTo>
                  <a:pt x="631" y="0"/>
                </a:lnTo>
                <a:close/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8911" name="Group 15"/>
          <p:cNvGrpSpPr>
            <a:grpSpLocks/>
          </p:cNvGrpSpPr>
          <p:nvPr/>
        </p:nvGrpSpPr>
        <p:grpSpPr bwMode="auto">
          <a:xfrm flipH="1">
            <a:off x="1909763" y="3276600"/>
            <a:ext cx="381000" cy="993775"/>
            <a:chOff x="2308" y="1513"/>
            <a:chExt cx="1162" cy="2570"/>
          </a:xfrm>
        </p:grpSpPr>
        <p:grpSp>
          <p:nvGrpSpPr>
            <p:cNvPr id="208912" name="Group 16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08913" name="Freeform 17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4" name="Freeform 18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5" name="Freeform 19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6" name="Freeform 20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7" name="Freeform 21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18" name="Freeform 22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8919" name="Freeform 23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0" name="Freeform 24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1" name="Oval 25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08922" name="Oval 26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08923" name="Oval 27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08924" name="Oval 28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08925" name="Oval 29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08926" name="Text Box 30"/>
          <p:cNvSpPr txBox="1">
            <a:spLocks noChangeArrowheads="1"/>
          </p:cNvSpPr>
          <p:nvPr/>
        </p:nvSpPr>
        <p:spPr bwMode="auto">
          <a:xfrm>
            <a:off x="2205038" y="3295650"/>
            <a:ext cx="5905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12</a:t>
            </a:r>
          </a:p>
        </p:txBody>
      </p:sp>
      <p:grpSp>
        <p:nvGrpSpPr>
          <p:cNvPr id="208927" name="Group 31"/>
          <p:cNvGrpSpPr>
            <a:grpSpLocks/>
          </p:cNvGrpSpPr>
          <p:nvPr/>
        </p:nvGrpSpPr>
        <p:grpSpPr bwMode="auto">
          <a:xfrm flipH="1">
            <a:off x="7402513" y="3044825"/>
            <a:ext cx="381000" cy="993775"/>
            <a:chOff x="2308" y="1513"/>
            <a:chExt cx="1162" cy="2570"/>
          </a:xfrm>
        </p:grpSpPr>
        <p:grpSp>
          <p:nvGrpSpPr>
            <p:cNvPr id="208928" name="Group 3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08929" name="Freeform 3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0" name="Freeform 3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1" name="Freeform 3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2" name="Freeform 3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3" name="Freeform 3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934" name="Freeform 3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8935" name="Freeform 3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6" name="Freeform 4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7" name="Oval 4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08938" name="Oval 4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08939" name="Oval 4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08940" name="Oval 4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08941" name="Oval 4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08942" name="Text Box 46"/>
          <p:cNvSpPr txBox="1">
            <a:spLocks noChangeArrowheads="1"/>
          </p:cNvSpPr>
          <p:nvPr/>
        </p:nvSpPr>
        <p:spPr bwMode="auto">
          <a:xfrm>
            <a:off x="7691438" y="3063875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rgbClr val="FF99FF"/>
                </a:solidFill>
              </a:rPr>
              <a:t>7</a:t>
            </a:r>
          </a:p>
        </p:txBody>
      </p:sp>
      <p:sp>
        <p:nvSpPr>
          <p:cNvPr id="208944" name="Text Box 48"/>
          <p:cNvSpPr txBox="1">
            <a:spLocks noChangeArrowheads="1"/>
          </p:cNvSpPr>
          <p:nvPr/>
        </p:nvSpPr>
        <p:spPr bwMode="auto">
          <a:xfrm>
            <a:off x="1584325" y="1466850"/>
            <a:ext cx="64008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root</a:t>
            </a:r>
            <a:r>
              <a:rPr lang="en-US" altLang="x-none" sz="3200" i="0" baseline="-25000"/>
              <a:t>op</a:t>
            </a:r>
            <a:r>
              <a:rPr lang="en-US" altLang="x-none" sz="3200" i="0"/>
              <a:t>( value on left, value on right )</a:t>
            </a:r>
          </a:p>
          <a:p>
            <a:pPr algn="l"/>
            <a:r>
              <a:rPr lang="en-US" altLang="x-none" sz="3200" i="0"/>
              <a:t>= root</a:t>
            </a:r>
            <a:r>
              <a:rPr lang="en-US" altLang="x-none" sz="3200" i="0" baseline="-25000"/>
              <a:t>op</a:t>
            </a:r>
            <a:r>
              <a:rPr lang="en-US" altLang="x-none" sz="3200" i="0"/>
              <a:t>(</a:t>
            </a:r>
            <a:r>
              <a:rPr lang="en-US" altLang="x-none" sz="3200" i="0">
                <a:solidFill>
                  <a:srgbClr val="FF99FF"/>
                </a:solidFill>
              </a:rPr>
              <a:t>12</a:t>
            </a:r>
            <a:r>
              <a:rPr lang="en-US" altLang="x-none" sz="3200" i="0"/>
              <a:t>,</a:t>
            </a:r>
            <a:r>
              <a:rPr lang="en-US" altLang="x-none" sz="3200" i="0">
                <a:solidFill>
                  <a:srgbClr val="FF99FF"/>
                </a:solidFill>
              </a:rPr>
              <a:t>7</a:t>
            </a:r>
            <a:r>
              <a:rPr lang="en-US" altLang="x-none" sz="3200" i="0"/>
              <a:t>) = </a:t>
            </a:r>
            <a:r>
              <a:rPr lang="en-US" altLang="x-none" sz="3200" i="0">
                <a:solidFill>
                  <a:srgbClr val="FF99FF"/>
                </a:solidFill>
              </a:rPr>
              <a:t>12</a:t>
            </a:r>
            <a:r>
              <a:rPr lang="en-US" altLang="x-none" sz="3200" i="0"/>
              <a:t> + </a:t>
            </a:r>
            <a:r>
              <a:rPr lang="en-US" altLang="x-none" sz="3200" i="0">
                <a:solidFill>
                  <a:srgbClr val="FF99FF"/>
                </a:solidFill>
              </a:rPr>
              <a:t>7</a:t>
            </a:r>
            <a:r>
              <a:rPr lang="en-US" altLang="x-none" sz="3200" i="0"/>
              <a:t> = </a:t>
            </a:r>
            <a:r>
              <a:rPr lang="en-US" altLang="x-none" sz="3200" i="0">
                <a:solidFill>
                  <a:srgbClr val="FF99FF"/>
                </a:solidFill>
              </a:rPr>
              <a:t>19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922" name="Picture 2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650" y="2495550"/>
            <a:ext cx="7092950" cy="428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9923" name="Text Box 3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sp>
        <p:nvSpPr>
          <p:cNvPr id="209924" name="Text Box 4"/>
          <p:cNvSpPr txBox="1">
            <a:spLocks noChangeArrowheads="1"/>
          </p:cNvSpPr>
          <p:nvPr/>
        </p:nvSpPr>
        <p:spPr bwMode="auto">
          <a:xfrm>
            <a:off x="1066800" y="960438"/>
            <a:ext cx="40211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Evaluate Equation Tree</a:t>
            </a:r>
            <a:endParaRPr lang="en-US" altLang="x-none" sz="3200" i="0">
              <a:solidFill>
                <a:schemeClr val="accent1"/>
              </a:solidFill>
            </a:endParaRPr>
          </a:p>
        </p:txBody>
      </p:sp>
      <p:grpSp>
        <p:nvGrpSpPr>
          <p:cNvPr id="209925" name="Group 5"/>
          <p:cNvGrpSpPr>
            <a:grpSpLocks/>
          </p:cNvGrpSpPr>
          <p:nvPr/>
        </p:nvGrpSpPr>
        <p:grpSpPr bwMode="auto">
          <a:xfrm>
            <a:off x="3886200" y="2514600"/>
            <a:ext cx="457200" cy="914400"/>
            <a:chOff x="2432" y="1328"/>
            <a:chExt cx="906" cy="2075"/>
          </a:xfrm>
        </p:grpSpPr>
        <p:sp>
          <p:nvSpPr>
            <p:cNvPr id="209926" name="Freeform 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27" name="Freeform 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28" name="Freeform 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29" name="Freeform 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30" name="Freeform 1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31" name="Freeform 1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9968" name="Group 48"/>
          <p:cNvGrpSpPr>
            <a:grpSpLocks/>
          </p:cNvGrpSpPr>
          <p:nvPr/>
        </p:nvGrpSpPr>
        <p:grpSpPr bwMode="auto">
          <a:xfrm>
            <a:off x="6080125" y="3044825"/>
            <a:ext cx="2525713" cy="2073275"/>
            <a:chOff x="3830" y="1918"/>
            <a:chExt cx="1591" cy="1306"/>
          </a:xfrm>
        </p:grpSpPr>
        <p:sp>
          <p:nvSpPr>
            <p:cNvPr id="209933" name="Freeform 13"/>
            <p:cNvSpPr>
              <a:spLocks/>
            </p:cNvSpPr>
            <p:nvPr/>
          </p:nvSpPr>
          <p:spPr bwMode="auto">
            <a:xfrm>
              <a:off x="3830" y="2256"/>
              <a:ext cx="1591" cy="968"/>
            </a:xfrm>
            <a:custGeom>
              <a:avLst/>
              <a:gdLst>
                <a:gd name="T0" fmla="*/ 631 w 1591"/>
                <a:gd name="T1" fmla="*/ 0 h 968"/>
                <a:gd name="T2" fmla="*/ 0 w 1591"/>
                <a:gd name="T3" fmla="*/ 714 h 968"/>
                <a:gd name="T4" fmla="*/ 509 w 1591"/>
                <a:gd name="T5" fmla="*/ 968 h 968"/>
                <a:gd name="T6" fmla="*/ 1354 w 1591"/>
                <a:gd name="T7" fmla="*/ 961 h 968"/>
                <a:gd name="T8" fmla="*/ 1591 w 1591"/>
                <a:gd name="T9" fmla="*/ 432 h 968"/>
                <a:gd name="T10" fmla="*/ 631 w 1591"/>
                <a:gd name="T11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91" h="968">
                  <a:moveTo>
                    <a:pt x="631" y="0"/>
                  </a:moveTo>
                  <a:lnTo>
                    <a:pt x="0" y="714"/>
                  </a:lnTo>
                  <a:lnTo>
                    <a:pt x="509" y="968"/>
                  </a:lnTo>
                  <a:lnTo>
                    <a:pt x="1354" y="961"/>
                  </a:lnTo>
                  <a:lnTo>
                    <a:pt x="1591" y="432"/>
                  </a:lnTo>
                  <a:lnTo>
                    <a:pt x="631" y="0"/>
                  </a:lnTo>
                  <a:close/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9950" name="Group 30"/>
            <p:cNvGrpSpPr>
              <a:grpSpLocks/>
            </p:cNvGrpSpPr>
            <p:nvPr/>
          </p:nvGrpSpPr>
          <p:grpSpPr bwMode="auto">
            <a:xfrm flipH="1">
              <a:off x="4663" y="1918"/>
              <a:ext cx="240" cy="626"/>
              <a:chOff x="2308" y="1513"/>
              <a:chExt cx="1162" cy="2570"/>
            </a:xfrm>
          </p:grpSpPr>
          <p:grpSp>
            <p:nvGrpSpPr>
              <p:cNvPr id="209951" name="Group 31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09952" name="Freeform 32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3" name="Freeform 33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4" name="Freeform 34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5" name="Freeform 35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6" name="Freeform 36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957" name="Freeform 37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9958" name="Freeform 38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59" name="Freeform 39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960" name="Oval 40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9961" name="Oval 41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9962" name="Oval 42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9963" name="Oval 43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09964" name="Oval 44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209965" name="Text Box 45"/>
            <p:cNvSpPr txBox="1">
              <a:spLocks noChangeArrowheads="1"/>
            </p:cNvSpPr>
            <p:nvPr/>
          </p:nvSpPr>
          <p:spPr bwMode="auto">
            <a:xfrm>
              <a:off x="4845" y="1930"/>
              <a:ext cx="2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7</a:t>
              </a:r>
            </a:p>
          </p:txBody>
        </p:sp>
      </p:grpSp>
      <p:sp>
        <p:nvSpPr>
          <p:cNvPr id="209967" name="Text Box 47"/>
          <p:cNvSpPr txBox="1">
            <a:spLocks noChangeArrowheads="1"/>
          </p:cNvSpPr>
          <p:nvPr/>
        </p:nvSpPr>
        <p:spPr bwMode="auto">
          <a:xfrm>
            <a:off x="2317750" y="1630363"/>
            <a:ext cx="22542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Base Case </a:t>
            </a:r>
            <a:r>
              <a:rPr lang="en-US" altLang="x-none" sz="3200" i="0">
                <a:solidFill>
                  <a:schemeClr val="accent1"/>
                </a:solidFill>
              </a:rPr>
              <a:t>?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99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99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4" name="Picture 24" descr="capture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228600"/>
            <a:ext cx="6389688" cy="6457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4" name="Text Box 4"/>
          <p:cNvSpPr txBox="1">
            <a:spLocks noChangeArrowheads="1"/>
          </p:cNvSpPr>
          <p:nvPr/>
        </p:nvSpPr>
        <p:spPr bwMode="auto">
          <a:xfrm>
            <a:off x="3275013" y="-50800"/>
            <a:ext cx="2292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600" i="0">
                <a:solidFill>
                  <a:schemeClr val="tx2"/>
                </a:solidFill>
              </a:rPr>
              <a:t>Derivatives</a:t>
            </a:r>
          </a:p>
        </p:txBody>
      </p:sp>
      <p:pic>
        <p:nvPicPr>
          <p:cNvPr id="296965" name="Picture 5" descr="capture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488" y="1855788"/>
            <a:ext cx="2449512" cy="1849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6966" name="Picture 6" descr="capture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" y="1800225"/>
            <a:ext cx="8620125" cy="391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6967" name="Text Box 7"/>
          <p:cNvSpPr txBox="1">
            <a:spLocks noChangeArrowheads="1"/>
          </p:cNvSpPr>
          <p:nvPr/>
        </p:nvSpPr>
        <p:spPr bwMode="auto">
          <a:xfrm>
            <a:off x="457200" y="600075"/>
            <a:ext cx="28289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Input: a function </a:t>
            </a:r>
            <a:r>
              <a:rPr lang="en-US" altLang="x-none"/>
              <a:t>f</a:t>
            </a:r>
            <a:r>
              <a:rPr lang="en-US" altLang="x-none" i="0"/>
              <a:t>.</a:t>
            </a:r>
          </a:p>
        </p:txBody>
      </p:sp>
      <p:sp>
        <p:nvSpPr>
          <p:cNvPr id="296968" name="Text Box 8"/>
          <p:cNvSpPr txBox="1">
            <a:spLocks noChangeArrowheads="1"/>
          </p:cNvSpPr>
          <p:nvPr/>
        </p:nvSpPr>
        <p:spPr bwMode="auto">
          <a:xfrm>
            <a:off x="4364038" y="557213"/>
            <a:ext cx="391318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Output: Its derivative </a:t>
            </a:r>
            <a:r>
              <a:rPr lang="en-US" altLang="x-none" baseline="30000"/>
              <a:t>df</a:t>
            </a:r>
            <a:r>
              <a:rPr lang="en-US" altLang="x-none" i="0"/>
              <a:t>/</a:t>
            </a:r>
            <a:r>
              <a:rPr lang="en-US" altLang="x-none" baseline="-25000"/>
              <a:t>dx</a:t>
            </a:r>
            <a:r>
              <a:rPr lang="en-US" altLang="x-none" i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96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6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6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96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91" name="Picture 3" descr="captur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990600"/>
            <a:ext cx="8580438" cy="4691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8292" name="Text Box 4"/>
          <p:cNvSpPr txBox="1">
            <a:spLocks noChangeArrowheads="1"/>
          </p:cNvSpPr>
          <p:nvPr/>
        </p:nvSpPr>
        <p:spPr bwMode="auto">
          <a:xfrm>
            <a:off x="3275013" y="-50800"/>
            <a:ext cx="2292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600" i="0">
                <a:solidFill>
                  <a:schemeClr val="tx2"/>
                </a:solidFill>
              </a:rPr>
              <a:t>Derivatives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314" name="Picture 2" descr="capture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3246438"/>
            <a:ext cx="4629150" cy="36115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9316" name="Text Box 4"/>
          <p:cNvSpPr txBox="1">
            <a:spLocks noChangeArrowheads="1"/>
          </p:cNvSpPr>
          <p:nvPr/>
        </p:nvSpPr>
        <p:spPr bwMode="auto">
          <a:xfrm>
            <a:off x="3275013" y="-50800"/>
            <a:ext cx="2292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600" i="0">
                <a:solidFill>
                  <a:schemeClr val="tx2"/>
                </a:solidFill>
              </a:rPr>
              <a:t>Derivatives</a:t>
            </a:r>
          </a:p>
        </p:txBody>
      </p:sp>
      <p:pic>
        <p:nvPicPr>
          <p:cNvPr id="269317" name="Picture 5" descr="capture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19200"/>
            <a:ext cx="2933700" cy="197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9318" name="Picture 6" descr="capture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9225" y="1303338"/>
            <a:ext cx="2847975" cy="1876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9319" name="Text Box 7"/>
          <p:cNvSpPr txBox="1">
            <a:spLocks noChangeArrowheads="1"/>
          </p:cNvSpPr>
          <p:nvPr/>
        </p:nvSpPr>
        <p:spPr bwMode="auto">
          <a:xfrm>
            <a:off x="457200" y="600075"/>
            <a:ext cx="28289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Input: a function </a:t>
            </a:r>
            <a:r>
              <a:rPr lang="en-US" altLang="x-none"/>
              <a:t>f</a:t>
            </a:r>
            <a:r>
              <a:rPr lang="en-US" altLang="x-none" i="0"/>
              <a:t>.</a:t>
            </a:r>
          </a:p>
        </p:txBody>
      </p:sp>
      <p:sp>
        <p:nvSpPr>
          <p:cNvPr id="269320" name="Text Box 8"/>
          <p:cNvSpPr txBox="1">
            <a:spLocks noChangeArrowheads="1"/>
          </p:cNvSpPr>
          <p:nvPr/>
        </p:nvSpPr>
        <p:spPr bwMode="auto">
          <a:xfrm>
            <a:off x="4648200" y="557213"/>
            <a:ext cx="39131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Output: Its derivative </a:t>
            </a:r>
            <a:r>
              <a:rPr lang="en-US" altLang="x-none" baseline="30000"/>
              <a:t>df</a:t>
            </a:r>
            <a:r>
              <a:rPr lang="en-US" altLang="x-none" i="0"/>
              <a:t>/</a:t>
            </a:r>
            <a:r>
              <a:rPr lang="en-US" altLang="x-none" baseline="-25000"/>
              <a:t>dx</a:t>
            </a:r>
            <a:r>
              <a:rPr lang="en-US" altLang="x-none" i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1507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08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  <a:endParaRPr lang="en-US" altLang="x-none" sz="2000" i="0">
                <a:solidFill>
                  <a:schemeClr val="hlink"/>
                </a:solidFill>
              </a:endParaRP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</a:t>
              </a:r>
            </a:p>
          </p:txBody>
        </p:sp>
      </p:grpSp>
      <p:grpSp>
        <p:nvGrpSpPr>
          <p:cNvPr id="21509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21510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11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12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</a:t>
              </a:r>
            </a:p>
          </p:txBody>
        </p:sp>
      </p:grpSp>
      <p:sp>
        <p:nvSpPr>
          <p:cNvPr id="21516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1517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71" name="Text Box 3"/>
          <p:cNvSpPr txBox="1">
            <a:spLocks noChangeArrowheads="1"/>
          </p:cNvSpPr>
          <p:nvPr/>
        </p:nvSpPr>
        <p:spPr bwMode="auto">
          <a:xfrm>
            <a:off x="3275013" y="-50800"/>
            <a:ext cx="2292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600" i="0">
                <a:solidFill>
                  <a:schemeClr val="tx2"/>
                </a:solidFill>
              </a:rPr>
              <a:t>Derivatives</a:t>
            </a:r>
          </a:p>
        </p:txBody>
      </p:sp>
      <p:sp>
        <p:nvSpPr>
          <p:cNvPr id="570374" name="Text Box 6"/>
          <p:cNvSpPr txBox="1">
            <a:spLocks noChangeArrowheads="1"/>
          </p:cNvSpPr>
          <p:nvPr/>
        </p:nvSpPr>
        <p:spPr bwMode="auto">
          <a:xfrm>
            <a:off x="457200" y="600075"/>
            <a:ext cx="28289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Input: a function </a:t>
            </a:r>
            <a:r>
              <a:rPr lang="en-US" altLang="x-none"/>
              <a:t>f</a:t>
            </a:r>
            <a:r>
              <a:rPr lang="en-US" altLang="x-none" i="0"/>
              <a:t>.</a:t>
            </a:r>
          </a:p>
        </p:txBody>
      </p:sp>
      <p:pic>
        <p:nvPicPr>
          <p:cNvPr id="570376" name="Picture 8" descr="captur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09675"/>
            <a:ext cx="2886075" cy="1914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0377" name="Picture 9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750" y="1133475"/>
            <a:ext cx="3905250" cy="2524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0378" name="Picture 10" descr="capture1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2125" y="3930650"/>
            <a:ext cx="5629275" cy="262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0379" name="Text Box 11"/>
          <p:cNvSpPr txBox="1">
            <a:spLocks noChangeArrowheads="1"/>
          </p:cNvSpPr>
          <p:nvPr/>
        </p:nvSpPr>
        <p:spPr bwMode="auto">
          <a:xfrm>
            <a:off x="4648200" y="557213"/>
            <a:ext cx="39131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Output: Its derivative </a:t>
            </a:r>
            <a:r>
              <a:rPr lang="en-US" altLang="x-none" baseline="30000"/>
              <a:t>df</a:t>
            </a:r>
            <a:r>
              <a:rPr lang="en-US" altLang="x-none" i="0"/>
              <a:t>/</a:t>
            </a:r>
            <a:r>
              <a:rPr lang="en-US" altLang="x-none" baseline="-25000"/>
              <a:t>dx</a:t>
            </a:r>
            <a:r>
              <a:rPr lang="en-US" altLang="x-none" i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339" name="Picture 3" descr="capture1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100" y="3429000"/>
            <a:ext cx="4762500" cy="3313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0340" name="Text Box 4"/>
          <p:cNvSpPr txBox="1">
            <a:spLocks noChangeArrowheads="1"/>
          </p:cNvSpPr>
          <p:nvPr/>
        </p:nvSpPr>
        <p:spPr bwMode="auto">
          <a:xfrm>
            <a:off x="1981200" y="-50800"/>
            <a:ext cx="2292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600" i="0">
                <a:solidFill>
                  <a:schemeClr val="tx2"/>
                </a:solidFill>
              </a:rPr>
              <a:t>Derivatives</a:t>
            </a:r>
          </a:p>
        </p:txBody>
      </p:sp>
      <p:pic>
        <p:nvPicPr>
          <p:cNvPr id="270341" name="Picture 5" descr="capture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" y="990600"/>
            <a:ext cx="2952750" cy="1847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0343" name="Text Box 7"/>
          <p:cNvSpPr txBox="1">
            <a:spLocks noChangeArrowheads="1"/>
          </p:cNvSpPr>
          <p:nvPr/>
        </p:nvSpPr>
        <p:spPr bwMode="auto">
          <a:xfrm>
            <a:off x="152400" y="547688"/>
            <a:ext cx="28289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Input: a function</a:t>
            </a:r>
            <a:r>
              <a:rPr lang="en-US" altLang="x-none"/>
              <a:t> f</a:t>
            </a:r>
            <a:r>
              <a:rPr lang="en-US" altLang="x-none" i="0"/>
              <a:t>.</a:t>
            </a:r>
          </a:p>
        </p:txBody>
      </p:sp>
      <p:sp>
        <p:nvSpPr>
          <p:cNvPr id="270344" name="Text Box 8"/>
          <p:cNvSpPr txBox="1">
            <a:spLocks noChangeArrowheads="1"/>
          </p:cNvSpPr>
          <p:nvPr/>
        </p:nvSpPr>
        <p:spPr bwMode="auto">
          <a:xfrm>
            <a:off x="5257800" y="-61913"/>
            <a:ext cx="39131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Output: Its derivative </a:t>
            </a:r>
            <a:r>
              <a:rPr lang="en-US" altLang="x-none" baseline="30000"/>
              <a:t>df</a:t>
            </a:r>
            <a:r>
              <a:rPr lang="en-US" altLang="x-none" i="0"/>
              <a:t>/</a:t>
            </a:r>
            <a:r>
              <a:rPr lang="en-US" altLang="x-none" baseline="-25000"/>
              <a:t>dx</a:t>
            </a:r>
            <a:r>
              <a:rPr lang="en-US" altLang="x-none" i="0"/>
              <a:t>.</a:t>
            </a:r>
          </a:p>
        </p:txBody>
      </p:sp>
      <p:sp>
        <p:nvSpPr>
          <p:cNvPr id="270346" name="Rectangle 10"/>
          <p:cNvSpPr>
            <a:spLocks noChangeArrowheads="1"/>
          </p:cNvSpPr>
          <p:nvPr/>
        </p:nvSpPr>
        <p:spPr bwMode="auto">
          <a:xfrm>
            <a:off x="4957763" y="5326063"/>
            <a:ext cx="228600" cy="3048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270345" name="Text Box 9"/>
          <p:cNvSpPr txBox="1">
            <a:spLocks noChangeArrowheads="1"/>
          </p:cNvSpPr>
          <p:nvPr/>
        </p:nvSpPr>
        <p:spPr bwMode="auto">
          <a:xfrm>
            <a:off x="4956175" y="5245100"/>
            <a:ext cx="285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 b="1" i="0">
                <a:solidFill>
                  <a:schemeClr val="bg2"/>
                </a:solidFill>
              </a:rPr>
              <a:t>g</a:t>
            </a:r>
          </a:p>
        </p:txBody>
      </p:sp>
      <p:pic>
        <p:nvPicPr>
          <p:cNvPr id="270347" name="Picture 11" descr="capture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552450"/>
            <a:ext cx="4991100" cy="278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6" name="Text Box 4"/>
          <p:cNvSpPr txBox="1">
            <a:spLocks noChangeArrowheads="1"/>
          </p:cNvSpPr>
          <p:nvPr/>
        </p:nvSpPr>
        <p:spPr bwMode="auto">
          <a:xfrm>
            <a:off x="3275013" y="-50800"/>
            <a:ext cx="1784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600" i="0">
                <a:solidFill>
                  <a:schemeClr val="tx2"/>
                </a:solidFill>
              </a:rPr>
              <a:t>Simplify</a:t>
            </a:r>
          </a:p>
        </p:txBody>
      </p:sp>
      <p:sp>
        <p:nvSpPr>
          <p:cNvPr id="571397" name="Text Box 5"/>
          <p:cNvSpPr txBox="1">
            <a:spLocks noChangeArrowheads="1"/>
          </p:cNvSpPr>
          <p:nvPr/>
        </p:nvSpPr>
        <p:spPr bwMode="auto">
          <a:xfrm>
            <a:off x="457200" y="600075"/>
            <a:ext cx="282892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Input: a function </a:t>
            </a:r>
            <a:r>
              <a:rPr lang="en-US" altLang="x-none"/>
              <a:t>f</a:t>
            </a:r>
            <a:r>
              <a:rPr lang="en-US" altLang="x-none" i="0"/>
              <a:t>.</a:t>
            </a:r>
          </a:p>
        </p:txBody>
      </p:sp>
      <p:sp>
        <p:nvSpPr>
          <p:cNvPr id="571398" name="Text Box 6"/>
          <p:cNvSpPr txBox="1">
            <a:spLocks noChangeArrowheads="1"/>
          </p:cNvSpPr>
          <p:nvPr/>
        </p:nvSpPr>
        <p:spPr bwMode="auto">
          <a:xfrm>
            <a:off x="561975" y="5029200"/>
            <a:ext cx="30749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Output: </a:t>
            </a:r>
            <a:r>
              <a:rPr lang="en-US" altLang="x-none"/>
              <a:t>f</a:t>
            </a:r>
            <a:r>
              <a:rPr lang="en-US" altLang="x-none" i="0"/>
              <a:t> simplified.</a:t>
            </a:r>
          </a:p>
        </p:txBody>
      </p:sp>
      <p:pic>
        <p:nvPicPr>
          <p:cNvPr id="571399" name="Picture 7" descr="capture1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116013"/>
            <a:ext cx="8620125" cy="3913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71400" name="Rectangle 8"/>
          <p:cNvSpPr>
            <a:spLocks noChangeArrowheads="1"/>
          </p:cNvSpPr>
          <p:nvPr/>
        </p:nvSpPr>
        <p:spPr bwMode="auto">
          <a:xfrm>
            <a:off x="381000" y="1219200"/>
            <a:ext cx="2362200" cy="1752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pic>
        <p:nvPicPr>
          <p:cNvPr id="571401" name="Picture 9" descr="capture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100" y="4800600"/>
            <a:ext cx="2578100" cy="20177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71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1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1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71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81" name="Picture 41" descr="captur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6200"/>
            <a:ext cx="7734300" cy="4876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44" name="Picture 4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200" y="2584450"/>
            <a:ext cx="3260725" cy="4273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5080" name="Group 40"/>
          <p:cNvGrpSpPr>
            <a:grpSpLocks/>
          </p:cNvGrpSpPr>
          <p:nvPr/>
        </p:nvGrpSpPr>
        <p:grpSpPr bwMode="auto">
          <a:xfrm>
            <a:off x="3332163" y="2514600"/>
            <a:ext cx="5811837" cy="4337050"/>
            <a:chOff x="2099" y="1584"/>
            <a:chExt cx="3661" cy="2732"/>
          </a:xfrm>
        </p:grpSpPr>
        <p:pic>
          <p:nvPicPr>
            <p:cNvPr id="215045" name="Picture 5" descr="capture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9" y="3024"/>
              <a:ext cx="1562" cy="12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15047" name="Group 7"/>
            <p:cNvGrpSpPr>
              <a:grpSpLocks/>
            </p:cNvGrpSpPr>
            <p:nvPr/>
          </p:nvGrpSpPr>
          <p:grpSpPr bwMode="auto">
            <a:xfrm flipH="1">
              <a:off x="3696" y="1584"/>
              <a:ext cx="240" cy="626"/>
              <a:chOff x="2308" y="1513"/>
              <a:chExt cx="1162" cy="2570"/>
            </a:xfrm>
          </p:grpSpPr>
          <p:grpSp>
            <p:nvGrpSpPr>
              <p:cNvPr id="215048" name="Group 8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15049" name="Freeform 9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0" name="Freeform 10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1" name="Freeform 11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2" name="Freeform 12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3" name="Freeform 13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54" name="Freeform 14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5055" name="Freeform 15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056" name="Freeform 16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057" name="Oval 17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58" name="Oval 18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59" name="Oval 19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60" name="Oval 20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61" name="Oval 21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grpSp>
          <p:nvGrpSpPr>
            <p:cNvPr id="215062" name="Group 22"/>
            <p:cNvGrpSpPr>
              <a:grpSpLocks/>
            </p:cNvGrpSpPr>
            <p:nvPr/>
          </p:nvGrpSpPr>
          <p:grpSpPr bwMode="auto">
            <a:xfrm flipH="1">
              <a:off x="3744" y="2926"/>
              <a:ext cx="240" cy="626"/>
              <a:chOff x="2308" y="1513"/>
              <a:chExt cx="1162" cy="2570"/>
            </a:xfrm>
          </p:grpSpPr>
          <p:grpSp>
            <p:nvGrpSpPr>
              <p:cNvPr id="215063" name="Group 23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15064" name="Freeform 24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65" name="Freeform 25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66" name="Freeform 26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67" name="Freeform 27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68" name="Freeform 28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69" name="Freeform 29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5070" name="Freeform 30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071" name="Freeform 31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072" name="Oval 32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73" name="Oval 33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74" name="Oval 34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75" name="Oval 35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5076" name="Oval 36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215078" name="Rectangle 38"/>
            <p:cNvSpPr>
              <a:spLocks noChangeArrowheads="1"/>
            </p:cNvSpPr>
            <p:nvPr/>
          </p:nvSpPr>
          <p:spPr bwMode="auto">
            <a:xfrm>
              <a:off x="4032" y="1776"/>
              <a:ext cx="576" cy="336"/>
            </a:xfrm>
            <a:prstGeom prst="rect">
              <a:avLst/>
            </a:prstGeom>
            <a:noFill/>
            <a:ln w="38100">
              <a:solidFill>
                <a:srgbClr val="FF9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079" name="Rectangle 39"/>
            <p:cNvSpPr>
              <a:spLocks noChangeArrowheads="1"/>
            </p:cNvSpPr>
            <p:nvPr/>
          </p:nvSpPr>
          <p:spPr bwMode="auto">
            <a:xfrm>
              <a:off x="4032" y="2208"/>
              <a:ext cx="1728" cy="2108"/>
            </a:xfrm>
            <a:prstGeom prst="rect">
              <a:avLst/>
            </a:prstGeom>
            <a:noFill/>
            <a:ln w="38100">
              <a:solidFill>
                <a:srgbClr val="FF9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5083" name="Text Box 43"/>
          <p:cNvSpPr txBox="1">
            <a:spLocks noChangeArrowheads="1"/>
          </p:cNvSpPr>
          <p:nvPr/>
        </p:nvSpPr>
        <p:spPr bwMode="auto">
          <a:xfrm>
            <a:off x="3275013" y="-31750"/>
            <a:ext cx="1784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600" i="0">
                <a:solidFill>
                  <a:schemeClr val="tx2"/>
                </a:solidFill>
              </a:rPr>
              <a:t>Simplify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5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5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5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242735" name="Picture 47" descr="printing_a_tre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5825" y="914400"/>
            <a:ext cx="4371975" cy="586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2736" name="Text Box 48"/>
          <p:cNvSpPr txBox="1">
            <a:spLocks noChangeArrowheads="1"/>
          </p:cNvSpPr>
          <p:nvPr/>
        </p:nvSpPr>
        <p:spPr bwMode="auto">
          <a:xfrm>
            <a:off x="212725" y="933450"/>
            <a:ext cx="26209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Printing a Tree</a:t>
            </a:r>
          </a:p>
        </p:txBody>
      </p:sp>
      <p:sp>
        <p:nvSpPr>
          <p:cNvPr id="242737" name="Text Box 49"/>
          <p:cNvSpPr txBox="1">
            <a:spLocks noChangeArrowheads="1"/>
          </p:cNvSpPr>
          <p:nvPr/>
        </p:nvSpPr>
        <p:spPr bwMode="auto">
          <a:xfrm>
            <a:off x="173038" y="1847850"/>
            <a:ext cx="3636962" cy="204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When I taught this </a:t>
            </a:r>
            <a:br>
              <a:rPr lang="en-US" altLang="x-none" sz="3200" i="0"/>
            </a:br>
            <a:r>
              <a:rPr lang="en-US" altLang="x-none" sz="3200" i="0"/>
              <a:t>one year, a student </a:t>
            </a:r>
            <a:br>
              <a:rPr lang="en-US" altLang="x-none" sz="3200" i="0"/>
            </a:br>
            <a:r>
              <a:rPr lang="en-US" altLang="x-none" sz="3200" i="0"/>
              <a:t>needed just this </a:t>
            </a:r>
            <a:br>
              <a:rPr lang="en-US" altLang="x-none" sz="3200" i="0"/>
            </a:br>
            <a:r>
              <a:rPr lang="en-US" altLang="x-none" sz="3200" i="0"/>
              <a:t>algorithm for his job.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335875" name="Picture 3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2763" y="838200"/>
            <a:ext cx="4592637" cy="601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5876" name="Text Box 4"/>
          <p:cNvSpPr txBox="1">
            <a:spLocks noChangeArrowheads="1"/>
          </p:cNvSpPr>
          <p:nvPr/>
        </p:nvSpPr>
        <p:spPr bwMode="auto">
          <a:xfrm>
            <a:off x="365125" y="1390650"/>
            <a:ext cx="34686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Typing line by line?</a:t>
            </a:r>
          </a:p>
        </p:txBody>
      </p:sp>
      <p:grpSp>
        <p:nvGrpSpPr>
          <p:cNvPr id="335877" name="Group 5"/>
          <p:cNvGrpSpPr>
            <a:grpSpLocks/>
          </p:cNvGrpSpPr>
          <p:nvPr/>
        </p:nvGrpSpPr>
        <p:grpSpPr bwMode="auto">
          <a:xfrm>
            <a:off x="304800" y="914400"/>
            <a:ext cx="8610600" cy="5943600"/>
            <a:chOff x="192" y="576"/>
            <a:chExt cx="5424" cy="3744"/>
          </a:xfrm>
        </p:grpSpPr>
        <p:grpSp>
          <p:nvGrpSpPr>
            <p:cNvPr id="335878" name="Group 6"/>
            <p:cNvGrpSpPr>
              <a:grpSpLocks/>
            </p:cNvGrpSpPr>
            <p:nvPr/>
          </p:nvGrpSpPr>
          <p:grpSpPr bwMode="auto">
            <a:xfrm flipH="1">
              <a:off x="2736" y="576"/>
              <a:ext cx="240" cy="626"/>
              <a:chOff x="2308" y="1513"/>
              <a:chExt cx="1162" cy="2570"/>
            </a:xfrm>
          </p:grpSpPr>
          <p:grpSp>
            <p:nvGrpSpPr>
              <p:cNvPr id="335879" name="Group 7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335880" name="Freeform 8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81" name="Freeform 9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82" name="Freeform 10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83" name="Freeform 11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84" name="Freeform 12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85" name="Freeform 13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35886" name="Freeform 14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87" name="Freeform 15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88" name="Oval 16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5889" name="Oval 17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5890" name="Oval 18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5891" name="Oval 19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5892" name="Oval 20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grpSp>
          <p:nvGrpSpPr>
            <p:cNvPr id="335893" name="Group 21"/>
            <p:cNvGrpSpPr>
              <a:grpSpLocks/>
            </p:cNvGrpSpPr>
            <p:nvPr/>
          </p:nvGrpSpPr>
          <p:grpSpPr bwMode="auto">
            <a:xfrm flipH="1">
              <a:off x="2784" y="1918"/>
              <a:ext cx="240" cy="626"/>
              <a:chOff x="2308" y="1513"/>
              <a:chExt cx="1162" cy="2570"/>
            </a:xfrm>
          </p:grpSpPr>
          <p:grpSp>
            <p:nvGrpSpPr>
              <p:cNvPr id="335894" name="Group 22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335895" name="Freeform 23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96" name="Freeform 24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97" name="Freeform 25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98" name="Freeform 26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99" name="Freeform 27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00" name="Freeform 28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35901" name="Freeform 29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02" name="Freeform 30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03" name="Oval 31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5904" name="Oval 32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5905" name="Oval 33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5906" name="Oval 34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335907" name="Oval 35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335908" name="Text Box 36"/>
            <p:cNvSpPr txBox="1">
              <a:spLocks noChangeArrowheads="1"/>
            </p:cNvSpPr>
            <p:nvPr/>
          </p:nvSpPr>
          <p:spPr bwMode="auto">
            <a:xfrm>
              <a:off x="192" y="1363"/>
              <a:ext cx="2327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help from friends</a:t>
              </a:r>
            </a:p>
          </p:txBody>
        </p:sp>
        <p:sp>
          <p:nvSpPr>
            <p:cNvPr id="335909" name="Rectangle 37"/>
            <p:cNvSpPr>
              <a:spLocks noChangeArrowheads="1"/>
            </p:cNvSpPr>
            <p:nvPr/>
          </p:nvSpPr>
          <p:spPr bwMode="auto">
            <a:xfrm>
              <a:off x="3120" y="720"/>
              <a:ext cx="960" cy="480"/>
            </a:xfrm>
            <a:prstGeom prst="rect">
              <a:avLst/>
            </a:prstGeom>
            <a:noFill/>
            <a:ln w="38100">
              <a:solidFill>
                <a:srgbClr val="FF9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5910" name="Rectangle 38"/>
            <p:cNvSpPr>
              <a:spLocks noChangeArrowheads="1"/>
            </p:cNvSpPr>
            <p:nvPr/>
          </p:nvSpPr>
          <p:spPr bwMode="auto">
            <a:xfrm>
              <a:off x="3120" y="1344"/>
              <a:ext cx="2496" cy="2976"/>
            </a:xfrm>
            <a:prstGeom prst="rect">
              <a:avLst/>
            </a:prstGeom>
            <a:noFill/>
            <a:ln w="38100">
              <a:solidFill>
                <a:srgbClr val="FF9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35911" name="Group 39"/>
          <p:cNvGrpSpPr>
            <a:grpSpLocks/>
          </p:cNvGrpSpPr>
          <p:nvPr/>
        </p:nvGrpSpPr>
        <p:grpSpPr bwMode="auto">
          <a:xfrm>
            <a:off x="3886200" y="1597025"/>
            <a:ext cx="457200" cy="914400"/>
            <a:chOff x="2432" y="1328"/>
            <a:chExt cx="906" cy="2075"/>
          </a:xfrm>
        </p:grpSpPr>
        <p:sp>
          <p:nvSpPr>
            <p:cNvPr id="335912" name="Freeform 4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13" name="Freeform 4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14" name="Freeform 4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15" name="Freeform 4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16" name="Freeform 4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17" name="Freeform 4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5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5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243715" name="Picture 3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2763" y="838200"/>
            <a:ext cx="4592637" cy="601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3716" name="Text Box 4"/>
          <p:cNvSpPr txBox="1">
            <a:spLocks noChangeArrowheads="1"/>
          </p:cNvSpPr>
          <p:nvPr/>
        </p:nvSpPr>
        <p:spPr bwMode="auto">
          <a:xfrm>
            <a:off x="152400" y="1390650"/>
            <a:ext cx="39893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One stack frame prints:</a:t>
            </a:r>
          </a:p>
        </p:txBody>
      </p:sp>
      <p:grpSp>
        <p:nvGrpSpPr>
          <p:cNvPr id="243717" name="Group 5"/>
          <p:cNvGrpSpPr>
            <a:grpSpLocks/>
          </p:cNvGrpSpPr>
          <p:nvPr/>
        </p:nvGrpSpPr>
        <p:grpSpPr bwMode="auto">
          <a:xfrm>
            <a:off x="3733800" y="2209800"/>
            <a:ext cx="457200" cy="914400"/>
            <a:chOff x="2432" y="1328"/>
            <a:chExt cx="906" cy="2075"/>
          </a:xfrm>
        </p:grpSpPr>
        <p:sp>
          <p:nvSpPr>
            <p:cNvPr id="243718" name="Freeform 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19" name="Freeform 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20" name="Freeform 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21" name="Freeform 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22" name="Freeform 1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23" name="Freeform 1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3740" name="Text Box 28"/>
          <p:cNvSpPr txBox="1">
            <a:spLocks noChangeArrowheads="1"/>
          </p:cNvSpPr>
          <p:nvPr/>
        </p:nvSpPr>
        <p:spPr bwMode="auto">
          <a:xfrm>
            <a:off x="212725" y="1905000"/>
            <a:ext cx="27590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His input gives:</a:t>
            </a:r>
          </a:p>
        </p:txBody>
      </p:sp>
      <p:sp>
        <p:nvSpPr>
          <p:cNvPr id="243762" name="Line 50"/>
          <p:cNvSpPr>
            <a:spLocks noChangeShapeType="1"/>
          </p:cNvSpPr>
          <p:nvPr/>
        </p:nvSpPr>
        <p:spPr bwMode="auto">
          <a:xfrm>
            <a:off x="3962400" y="2133600"/>
            <a:ext cx="5181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63" name="Line 51"/>
          <p:cNvSpPr>
            <a:spLocks noChangeShapeType="1"/>
          </p:cNvSpPr>
          <p:nvPr/>
        </p:nvSpPr>
        <p:spPr bwMode="auto">
          <a:xfrm>
            <a:off x="3975100" y="3429000"/>
            <a:ext cx="5181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3768" name="Group 56"/>
          <p:cNvGrpSpPr>
            <a:grpSpLocks/>
          </p:cNvGrpSpPr>
          <p:nvPr/>
        </p:nvGrpSpPr>
        <p:grpSpPr bwMode="auto">
          <a:xfrm>
            <a:off x="593725" y="2197100"/>
            <a:ext cx="7635875" cy="1155700"/>
            <a:chOff x="374" y="1384"/>
            <a:chExt cx="4810" cy="728"/>
          </a:xfrm>
        </p:grpSpPr>
        <p:sp>
          <p:nvSpPr>
            <p:cNvPr id="243758" name="Rectangle 46"/>
            <p:cNvSpPr>
              <a:spLocks noChangeArrowheads="1"/>
            </p:cNvSpPr>
            <p:nvPr/>
          </p:nvSpPr>
          <p:spPr bwMode="auto">
            <a:xfrm>
              <a:off x="3696" y="1384"/>
              <a:ext cx="1488" cy="728"/>
            </a:xfrm>
            <a:prstGeom prst="rect">
              <a:avLst/>
            </a:prstGeom>
            <a:noFill/>
            <a:ln w="38100">
              <a:solidFill>
                <a:srgbClr val="FF9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  <p:sp>
          <p:nvSpPr>
            <p:cNvPr id="243765" name="Text Box 53"/>
            <p:cNvSpPr txBox="1">
              <a:spLocks noChangeArrowheads="1"/>
            </p:cNvSpPr>
            <p:nvPr/>
          </p:nvSpPr>
          <p:spPr bwMode="auto">
            <a:xfrm>
              <a:off x="374" y="1507"/>
              <a:ext cx="86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his tree</a:t>
              </a:r>
            </a:p>
          </p:txBody>
        </p:sp>
      </p:grpSp>
      <p:grpSp>
        <p:nvGrpSpPr>
          <p:cNvPr id="243769" name="Group 57"/>
          <p:cNvGrpSpPr>
            <a:grpSpLocks/>
          </p:cNvGrpSpPr>
          <p:nvPr/>
        </p:nvGrpSpPr>
        <p:grpSpPr bwMode="auto">
          <a:xfrm>
            <a:off x="611188" y="2159000"/>
            <a:ext cx="5205412" cy="1219200"/>
            <a:chOff x="385" y="1360"/>
            <a:chExt cx="3279" cy="768"/>
          </a:xfrm>
        </p:grpSpPr>
        <p:sp>
          <p:nvSpPr>
            <p:cNvPr id="243764" name="Rectangle 52"/>
            <p:cNvSpPr>
              <a:spLocks noChangeArrowheads="1"/>
            </p:cNvSpPr>
            <p:nvPr/>
          </p:nvSpPr>
          <p:spPr bwMode="auto">
            <a:xfrm>
              <a:off x="3568" y="1360"/>
              <a:ext cx="96" cy="768"/>
            </a:xfrm>
            <a:prstGeom prst="rect">
              <a:avLst/>
            </a:prstGeom>
            <a:noFill/>
            <a:ln w="38100">
              <a:solidFill>
                <a:srgbClr val="00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766" name="Text Box 54"/>
            <p:cNvSpPr txBox="1">
              <a:spLocks noChangeArrowheads="1"/>
            </p:cNvSpPr>
            <p:nvPr/>
          </p:nvSpPr>
          <p:spPr bwMode="auto">
            <a:xfrm>
              <a:off x="385" y="1747"/>
              <a:ext cx="21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33CC33"/>
                  </a:solidFill>
                </a:rPr>
                <a:t>whether left or right</a:t>
              </a:r>
            </a:p>
          </p:txBody>
        </p:sp>
      </p:grpSp>
      <p:grpSp>
        <p:nvGrpSpPr>
          <p:cNvPr id="243770" name="Group 58"/>
          <p:cNvGrpSpPr>
            <a:grpSpLocks/>
          </p:cNvGrpSpPr>
          <p:nvPr/>
        </p:nvGrpSpPr>
        <p:grpSpPr bwMode="auto">
          <a:xfrm>
            <a:off x="609600" y="2197100"/>
            <a:ext cx="4953000" cy="1612900"/>
            <a:chOff x="384" y="1384"/>
            <a:chExt cx="3120" cy="1016"/>
          </a:xfrm>
        </p:grpSpPr>
        <p:sp>
          <p:nvSpPr>
            <p:cNvPr id="243760" name="Rectangle 48"/>
            <p:cNvSpPr>
              <a:spLocks noChangeArrowheads="1"/>
            </p:cNvSpPr>
            <p:nvPr/>
          </p:nvSpPr>
          <p:spPr bwMode="auto">
            <a:xfrm>
              <a:off x="2736" y="1384"/>
              <a:ext cx="768" cy="744"/>
            </a:xfrm>
            <a:prstGeom prst="rect">
              <a:avLst/>
            </a:prstGeom>
            <a:noFill/>
            <a:ln w="38100">
              <a:solidFill>
                <a:srgbClr val="FFCC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  <p:sp>
          <p:nvSpPr>
            <p:cNvPr id="243767" name="Text Box 55"/>
            <p:cNvSpPr txBox="1">
              <a:spLocks noChangeArrowheads="1"/>
            </p:cNvSpPr>
            <p:nvPr/>
          </p:nvSpPr>
          <p:spPr bwMode="auto">
            <a:xfrm>
              <a:off x="384" y="2035"/>
              <a:ext cx="1958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accent1"/>
                  </a:solidFill>
                </a:rPr>
                <a:t>sting for each line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37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37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37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37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37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37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3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3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740" grpId="0" autoUpdateAnimBg="0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Text Box 2"/>
          <p:cNvSpPr txBox="1">
            <a:spLocks noChangeArrowheads="1"/>
          </p:cNvSpPr>
          <p:nvPr/>
        </p:nvSpPr>
        <p:spPr bwMode="auto">
          <a:xfrm>
            <a:off x="2638425" y="58738"/>
            <a:ext cx="452755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Recursion on Trees</a:t>
            </a:r>
          </a:p>
        </p:txBody>
      </p:sp>
      <p:pic>
        <p:nvPicPr>
          <p:cNvPr id="245763" name="Picture 3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2763" y="838200"/>
            <a:ext cx="4592637" cy="601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45765" name="Group 5"/>
          <p:cNvGrpSpPr>
            <a:grpSpLocks/>
          </p:cNvGrpSpPr>
          <p:nvPr/>
        </p:nvGrpSpPr>
        <p:grpSpPr bwMode="auto">
          <a:xfrm>
            <a:off x="3733800" y="2209800"/>
            <a:ext cx="457200" cy="914400"/>
            <a:chOff x="2432" y="1328"/>
            <a:chExt cx="906" cy="2075"/>
          </a:xfrm>
        </p:grpSpPr>
        <p:sp>
          <p:nvSpPr>
            <p:cNvPr id="245766" name="Freeform 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67" name="Freeform 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68" name="Freeform 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69" name="Freeform 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70" name="Freeform 1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71" name="Freeform 1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45772" name="Group 12"/>
          <p:cNvGrpSpPr>
            <a:grpSpLocks/>
          </p:cNvGrpSpPr>
          <p:nvPr/>
        </p:nvGrpSpPr>
        <p:grpSpPr bwMode="auto">
          <a:xfrm>
            <a:off x="8077200" y="2819400"/>
            <a:ext cx="381000" cy="993775"/>
            <a:chOff x="2308" y="1513"/>
            <a:chExt cx="1162" cy="2570"/>
          </a:xfrm>
        </p:grpSpPr>
        <p:grpSp>
          <p:nvGrpSpPr>
            <p:cNvPr id="245773" name="Group 13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5774" name="Freeform 14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75" name="Freeform 15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76" name="Freeform 16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77" name="Freeform 17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78" name="Freeform 18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79" name="Freeform 19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5780" name="Freeform 20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81" name="Freeform 21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82" name="Oval 22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5783" name="Oval 23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5784" name="Oval 24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5785" name="Oval 25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5786" name="Oval 26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45787" name="Text Box 27"/>
          <p:cNvSpPr txBox="1">
            <a:spLocks noChangeArrowheads="1"/>
          </p:cNvSpPr>
          <p:nvPr/>
        </p:nvSpPr>
        <p:spPr bwMode="auto">
          <a:xfrm>
            <a:off x="212725" y="1905000"/>
            <a:ext cx="35385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He gives his friends:</a:t>
            </a:r>
          </a:p>
        </p:txBody>
      </p:sp>
      <p:grpSp>
        <p:nvGrpSpPr>
          <p:cNvPr id="245788" name="Group 28"/>
          <p:cNvGrpSpPr>
            <a:grpSpLocks/>
          </p:cNvGrpSpPr>
          <p:nvPr/>
        </p:nvGrpSpPr>
        <p:grpSpPr bwMode="auto">
          <a:xfrm>
            <a:off x="8077200" y="1673225"/>
            <a:ext cx="381000" cy="993775"/>
            <a:chOff x="2308" y="1513"/>
            <a:chExt cx="1162" cy="2570"/>
          </a:xfrm>
        </p:grpSpPr>
        <p:grpSp>
          <p:nvGrpSpPr>
            <p:cNvPr id="245789" name="Group 29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5790" name="Freeform 30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91" name="Freeform 31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92" name="Freeform 32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93" name="Freeform 33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94" name="Freeform 34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795" name="Freeform 35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5796" name="Freeform 36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97" name="Freeform 37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798" name="Oval 38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5799" name="Oval 39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5800" name="Oval 40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5801" name="Oval 41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5802" name="Oval 42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45803" name="Line 43"/>
          <p:cNvSpPr>
            <a:spLocks noChangeShapeType="1"/>
          </p:cNvSpPr>
          <p:nvPr/>
        </p:nvSpPr>
        <p:spPr bwMode="auto">
          <a:xfrm>
            <a:off x="3962400" y="2133600"/>
            <a:ext cx="5181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5823" name="Group 63"/>
          <p:cNvGrpSpPr>
            <a:grpSpLocks/>
          </p:cNvGrpSpPr>
          <p:nvPr/>
        </p:nvGrpSpPr>
        <p:grpSpPr bwMode="auto">
          <a:xfrm>
            <a:off x="593725" y="2133600"/>
            <a:ext cx="7419975" cy="1219200"/>
            <a:chOff x="374" y="1344"/>
            <a:chExt cx="4674" cy="768"/>
          </a:xfrm>
        </p:grpSpPr>
        <p:sp>
          <p:nvSpPr>
            <p:cNvPr id="245807" name="Text Box 47"/>
            <p:cNvSpPr txBox="1">
              <a:spLocks noChangeArrowheads="1"/>
            </p:cNvSpPr>
            <p:nvPr/>
          </p:nvSpPr>
          <p:spPr bwMode="auto">
            <a:xfrm>
              <a:off x="374" y="1507"/>
              <a:ext cx="113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FF99FF"/>
                  </a:solidFill>
                </a:rPr>
                <a:t>their trees</a:t>
              </a:r>
            </a:p>
          </p:txBody>
        </p:sp>
        <p:sp>
          <p:nvSpPr>
            <p:cNvPr id="245814" name="Rectangle 54"/>
            <p:cNvSpPr>
              <a:spLocks noChangeArrowheads="1"/>
            </p:cNvSpPr>
            <p:nvPr/>
          </p:nvSpPr>
          <p:spPr bwMode="auto">
            <a:xfrm>
              <a:off x="4077" y="1344"/>
              <a:ext cx="947" cy="192"/>
            </a:xfrm>
            <a:prstGeom prst="rect">
              <a:avLst/>
            </a:prstGeom>
            <a:noFill/>
            <a:ln w="38100">
              <a:solidFill>
                <a:srgbClr val="FF9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15" name="Rectangle 55"/>
            <p:cNvSpPr>
              <a:spLocks noChangeArrowheads="1"/>
            </p:cNvSpPr>
            <p:nvPr/>
          </p:nvSpPr>
          <p:spPr bwMode="auto">
            <a:xfrm>
              <a:off x="4088" y="1680"/>
              <a:ext cx="960" cy="432"/>
            </a:xfrm>
            <a:prstGeom prst="rect">
              <a:avLst/>
            </a:prstGeom>
            <a:noFill/>
            <a:ln w="38100">
              <a:solidFill>
                <a:srgbClr val="FF99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5819" name="Line 59"/>
          <p:cNvSpPr>
            <a:spLocks noChangeShapeType="1"/>
          </p:cNvSpPr>
          <p:nvPr/>
        </p:nvSpPr>
        <p:spPr bwMode="auto">
          <a:xfrm>
            <a:off x="3975100" y="3429000"/>
            <a:ext cx="5181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5824" name="Group 64"/>
          <p:cNvGrpSpPr>
            <a:grpSpLocks/>
          </p:cNvGrpSpPr>
          <p:nvPr/>
        </p:nvGrpSpPr>
        <p:grpSpPr bwMode="auto">
          <a:xfrm>
            <a:off x="611188" y="2133600"/>
            <a:ext cx="5865812" cy="1244600"/>
            <a:chOff x="385" y="1344"/>
            <a:chExt cx="3695" cy="784"/>
          </a:xfrm>
        </p:grpSpPr>
        <p:sp>
          <p:nvSpPr>
            <p:cNvPr id="245809" name="Rectangle 49"/>
            <p:cNvSpPr>
              <a:spLocks noChangeArrowheads="1"/>
            </p:cNvSpPr>
            <p:nvPr/>
          </p:nvSpPr>
          <p:spPr bwMode="auto">
            <a:xfrm>
              <a:off x="3976" y="1680"/>
              <a:ext cx="96" cy="448"/>
            </a:xfrm>
            <a:prstGeom prst="rect">
              <a:avLst/>
            </a:prstGeom>
            <a:noFill/>
            <a:ln w="38100">
              <a:solidFill>
                <a:srgbClr val="00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10" name="Text Box 50"/>
            <p:cNvSpPr txBox="1">
              <a:spLocks noChangeArrowheads="1"/>
            </p:cNvSpPr>
            <p:nvPr/>
          </p:nvSpPr>
          <p:spPr bwMode="auto">
            <a:xfrm>
              <a:off x="385" y="1747"/>
              <a:ext cx="2170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rgbClr val="33CC33"/>
                  </a:solidFill>
                </a:rPr>
                <a:t>whether left or right</a:t>
              </a:r>
            </a:p>
          </p:txBody>
        </p:sp>
        <p:sp>
          <p:nvSpPr>
            <p:cNvPr id="245821" name="Rectangle 61"/>
            <p:cNvSpPr>
              <a:spLocks noChangeArrowheads="1"/>
            </p:cNvSpPr>
            <p:nvPr/>
          </p:nvSpPr>
          <p:spPr bwMode="auto">
            <a:xfrm>
              <a:off x="3976" y="1344"/>
              <a:ext cx="104" cy="176"/>
            </a:xfrm>
            <a:prstGeom prst="rect">
              <a:avLst/>
            </a:prstGeom>
            <a:noFill/>
            <a:ln w="38100">
              <a:solidFill>
                <a:srgbClr val="00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45825" name="Group 65"/>
          <p:cNvGrpSpPr>
            <a:grpSpLocks/>
          </p:cNvGrpSpPr>
          <p:nvPr/>
        </p:nvGrpSpPr>
        <p:grpSpPr bwMode="auto">
          <a:xfrm>
            <a:off x="609600" y="2184400"/>
            <a:ext cx="5638800" cy="1625600"/>
            <a:chOff x="384" y="1376"/>
            <a:chExt cx="3552" cy="1024"/>
          </a:xfrm>
        </p:grpSpPr>
        <p:sp>
          <p:nvSpPr>
            <p:cNvPr id="245812" name="Rectangle 52"/>
            <p:cNvSpPr>
              <a:spLocks noChangeArrowheads="1"/>
            </p:cNvSpPr>
            <p:nvPr/>
          </p:nvSpPr>
          <p:spPr bwMode="auto">
            <a:xfrm>
              <a:off x="2736" y="1680"/>
              <a:ext cx="1200" cy="448"/>
            </a:xfrm>
            <a:prstGeom prst="rect">
              <a:avLst/>
            </a:prstGeom>
            <a:noFill/>
            <a:ln w="38100">
              <a:solidFill>
                <a:srgbClr val="FFCC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  <p:sp>
          <p:nvSpPr>
            <p:cNvPr id="245813" name="Text Box 53"/>
            <p:cNvSpPr txBox="1">
              <a:spLocks noChangeArrowheads="1"/>
            </p:cNvSpPr>
            <p:nvPr/>
          </p:nvSpPr>
          <p:spPr bwMode="auto">
            <a:xfrm>
              <a:off x="384" y="2035"/>
              <a:ext cx="2043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accent1"/>
                  </a:solidFill>
                </a:rPr>
                <a:t>string for each line</a:t>
              </a:r>
            </a:p>
          </p:txBody>
        </p:sp>
        <p:sp>
          <p:nvSpPr>
            <p:cNvPr id="245822" name="Rectangle 62"/>
            <p:cNvSpPr>
              <a:spLocks noChangeArrowheads="1"/>
            </p:cNvSpPr>
            <p:nvPr/>
          </p:nvSpPr>
          <p:spPr bwMode="auto">
            <a:xfrm>
              <a:off x="2736" y="1376"/>
              <a:ext cx="1200" cy="144"/>
            </a:xfrm>
            <a:prstGeom prst="rect">
              <a:avLst/>
            </a:prstGeom>
            <a:noFill/>
            <a:ln w="38100">
              <a:solidFill>
                <a:srgbClr val="FFCC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5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5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5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5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45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5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2386" name="Picture 2" descr="capture1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57175"/>
            <a:ext cx="6138863" cy="6296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410" name="Picture 2" descr="capture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925" y="381000"/>
            <a:ext cx="7305675" cy="6094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6627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628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2133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2312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483</a:t>
              </a:r>
              <a:endParaRPr lang="en-US" altLang="x-none" sz="2000" i="0"/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26629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26630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631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33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12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</a:t>
              </a:r>
            </a:p>
          </p:txBody>
        </p:sp>
      </p:grpSp>
      <p:grpSp>
        <p:nvGrpSpPr>
          <p:cNvPr id="26632" name="Group 8"/>
          <p:cNvGrpSpPr>
            <a:grpSpLocks/>
          </p:cNvGrpSpPr>
          <p:nvPr/>
        </p:nvGrpSpPr>
        <p:grpSpPr bwMode="auto">
          <a:xfrm>
            <a:off x="3657600" y="4343400"/>
            <a:ext cx="1676400" cy="838200"/>
            <a:chOff x="2304" y="2736"/>
            <a:chExt cx="1056" cy="528"/>
          </a:xfrm>
        </p:grpSpPr>
        <p:sp>
          <p:nvSpPr>
            <p:cNvPr id="26633" name="Rectangle 9"/>
            <p:cNvSpPr>
              <a:spLocks noChangeArrowheads="1"/>
            </p:cNvSpPr>
            <p:nvPr/>
          </p:nvSpPr>
          <p:spPr bwMode="auto">
            <a:xfrm>
              <a:off x="2304" y="2736"/>
              <a:ext cx="1056" cy="528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634" name="Text Box 10"/>
            <p:cNvSpPr txBox="1">
              <a:spLocks noChangeArrowheads="1"/>
            </p:cNvSpPr>
            <p:nvPr/>
          </p:nvSpPr>
          <p:spPr bwMode="auto">
            <a:xfrm>
              <a:off x="2352" y="2736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1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3</a:t>
              </a:r>
            </a:p>
          </p:txBody>
        </p:sp>
      </p:grpSp>
      <p:sp>
        <p:nvSpPr>
          <p:cNvPr id="26636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6637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4434" name="Picture 2" descr="capture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500" y="533400"/>
            <a:ext cx="7708900" cy="58118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458" name="Picture 2" descr="capture1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1143000"/>
            <a:ext cx="7904162" cy="4989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23" name="Text Box 7"/>
          <p:cNvSpPr txBox="1">
            <a:spLocks noChangeArrowheads="1"/>
          </p:cNvSpPr>
          <p:nvPr/>
        </p:nvSpPr>
        <p:spPr bwMode="auto">
          <a:xfrm>
            <a:off x="76200" y="857250"/>
            <a:ext cx="11541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Input:</a:t>
            </a:r>
          </a:p>
        </p:txBody>
      </p:sp>
      <p:sp>
        <p:nvSpPr>
          <p:cNvPr id="393224" name="Text Box 8"/>
          <p:cNvSpPr txBox="1">
            <a:spLocks noChangeArrowheads="1"/>
          </p:cNvSpPr>
          <p:nvPr/>
        </p:nvSpPr>
        <p:spPr bwMode="auto">
          <a:xfrm>
            <a:off x="76200" y="2057400"/>
            <a:ext cx="14255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Output:</a:t>
            </a:r>
          </a:p>
        </p:txBody>
      </p:sp>
      <p:grpSp>
        <p:nvGrpSpPr>
          <p:cNvPr id="393231" name="Group 15"/>
          <p:cNvGrpSpPr>
            <a:grpSpLocks/>
          </p:cNvGrpSpPr>
          <p:nvPr/>
        </p:nvGrpSpPr>
        <p:grpSpPr bwMode="auto">
          <a:xfrm>
            <a:off x="76200" y="2879725"/>
            <a:ext cx="9067800" cy="2682875"/>
            <a:chOff x="48" y="1814"/>
            <a:chExt cx="5712" cy="1690"/>
          </a:xfrm>
        </p:grpSpPr>
        <p:sp>
          <p:nvSpPr>
            <p:cNvPr id="393230" name="Rectangle 14"/>
            <p:cNvSpPr>
              <a:spLocks noChangeArrowheads="1"/>
            </p:cNvSpPr>
            <p:nvPr/>
          </p:nvSpPr>
          <p:spPr bwMode="auto">
            <a:xfrm>
              <a:off x="48" y="1824"/>
              <a:ext cx="5712" cy="168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393228" name="Picture 12" descr="parse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" y="1814"/>
              <a:ext cx="5616" cy="1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80808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393232" name="Text Box 16"/>
          <p:cNvSpPr txBox="1">
            <a:spLocks noChangeArrowheads="1"/>
          </p:cNvSpPr>
          <p:nvPr/>
        </p:nvSpPr>
        <p:spPr bwMode="auto">
          <a:xfrm>
            <a:off x="1371600" y="882650"/>
            <a:ext cx="65039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/>
              <a:t>s</a:t>
            </a:r>
            <a:r>
              <a:rPr lang="en-US" altLang="x-none" i="0"/>
              <a:t>=6*8+((2+42)*(5+12)+987*7*123+15*54)</a:t>
            </a:r>
          </a:p>
        </p:txBody>
      </p:sp>
      <p:sp>
        <p:nvSpPr>
          <p:cNvPr id="393234" name="Rectangle 18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  <a:noFill/>
          <a:ln/>
        </p:spPr>
        <p:txBody>
          <a:bodyPr/>
          <a:lstStyle/>
          <a:p>
            <a:r>
              <a:rPr lang="en-US" altLang="x-none"/>
              <a:t>Parsing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Parsing</a:t>
            </a:r>
          </a:p>
        </p:txBody>
      </p:sp>
      <p:pic>
        <p:nvPicPr>
          <p:cNvPr id="300042" name="Picture 10" descr="capture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00200"/>
            <a:ext cx="8839200" cy="38496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Parsing</a:t>
            </a:r>
          </a:p>
        </p:txBody>
      </p:sp>
      <p:pic>
        <p:nvPicPr>
          <p:cNvPr id="301060" name="Picture 4" descr="capture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833563"/>
            <a:ext cx="8986838" cy="3768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Parsing</a:t>
            </a:r>
          </a:p>
        </p:txBody>
      </p:sp>
      <p:sp>
        <p:nvSpPr>
          <p:cNvPr id="304134" name="Text Box 6"/>
          <p:cNvSpPr txBox="1">
            <a:spLocks noChangeArrowheads="1"/>
          </p:cNvSpPr>
          <p:nvPr/>
        </p:nvSpPr>
        <p:spPr bwMode="auto">
          <a:xfrm>
            <a:off x="76200" y="1905000"/>
            <a:ext cx="8915400" cy="252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rgbClr val="00FFFF"/>
                </a:solidFill>
              </a:rPr>
              <a:t>GetExp</a:t>
            </a:r>
            <a:r>
              <a:rPr lang="en-US" altLang="x-none" sz="3200" i="0">
                <a:solidFill>
                  <a:schemeClr val="accent2"/>
                </a:solidFill>
              </a:rPr>
              <a:t>(</a:t>
            </a:r>
            <a:r>
              <a:rPr lang="en-US" altLang="x-none" sz="3200" i="0"/>
              <a:t>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accent2"/>
                </a:solidFill>
              </a:rPr>
              <a:t>, </a:t>
            </a:r>
            <a:r>
              <a:rPr lang="en-US" altLang="x-none" sz="3200">
                <a:solidFill>
                  <a:schemeClr val="accent2"/>
                </a:solidFill>
              </a:rPr>
              <a:t>i</a:t>
            </a:r>
            <a:r>
              <a:rPr lang="en-US" altLang="x-none" sz="3200" i="0"/>
              <a:t> </a:t>
            </a:r>
            <a:r>
              <a:rPr lang="en-US" altLang="x-none" sz="3200" i="0">
                <a:solidFill>
                  <a:schemeClr val="accent2"/>
                </a:solidFill>
              </a:rPr>
              <a:t>)</a:t>
            </a:r>
          </a:p>
          <a:p>
            <a:pPr algn="l"/>
            <a:r>
              <a:rPr lang="en-US" altLang="x-none" sz="3200" i="0"/>
              <a:t>Input:   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/>
              <a:t> is a string of tokens </a:t>
            </a:r>
            <a:br>
              <a:rPr lang="en-US" altLang="x-none" sz="3200" i="0"/>
            </a:br>
            <a:r>
              <a:rPr lang="en-US" altLang="x-none" sz="3200" i="0"/>
              <a:t>              </a:t>
            </a:r>
            <a:r>
              <a:rPr lang="en-US" altLang="x-none" sz="3200">
                <a:solidFill>
                  <a:schemeClr val="accent2"/>
                </a:solidFill>
              </a:rPr>
              <a:t>i</a:t>
            </a:r>
            <a:r>
              <a:rPr lang="en-US" altLang="x-none" sz="3200" i="0"/>
              <a:t> is a start index</a:t>
            </a:r>
          </a:p>
          <a:p>
            <a:pPr algn="l"/>
            <a:r>
              <a:rPr lang="en-US" altLang="x-none" sz="3200" i="0"/>
              <a:t>Output: </a:t>
            </a:r>
            <a:r>
              <a:rPr lang="en-US" altLang="x-none" sz="3200">
                <a:solidFill>
                  <a:schemeClr val="accent2"/>
                </a:solidFill>
              </a:rPr>
              <a:t>p</a:t>
            </a:r>
            <a:r>
              <a:rPr lang="en-US" altLang="x-none" sz="3200" i="0"/>
              <a:t> is a parsing of the longest valid </a:t>
            </a:r>
            <a:r>
              <a:rPr lang="en-US" altLang="x-none" sz="3200" i="0">
                <a:solidFill>
                  <a:schemeClr val="accent2"/>
                </a:solidFill>
              </a:rPr>
              <a:t>expression</a:t>
            </a:r>
            <a:r>
              <a:rPr lang="en-US" altLang="x-none" sz="3200" i="0"/>
              <a:t> </a:t>
            </a:r>
            <a:r>
              <a:rPr lang="en-US" altLang="x-none" sz="3200"/>
              <a:t/>
            </a:r>
            <a:br>
              <a:rPr lang="en-US" altLang="x-none" sz="3200"/>
            </a:br>
            <a:r>
              <a:rPr lang="en-US" altLang="x-none" sz="3200"/>
              <a:t>              </a:t>
            </a:r>
            <a:r>
              <a:rPr lang="en-US" altLang="x-none" sz="3200">
                <a:solidFill>
                  <a:schemeClr val="accent2"/>
                </a:solidFill>
              </a:rPr>
              <a:t>j</a:t>
            </a:r>
            <a:r>
              <a:rPr lang="en-US" altLang="x-none" sz="3200" i="0"/>
              <a:t> is the end index </a:t>
            </a:r>
          </a:p>
        </p:txBody>
      </p:sp>
      <p:pic>
        <p:nvPicPr>
          <p:cNvPr id="304136" name="Picture 8" descr="captur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838200"/>
            <a:ext cx="6048375" cy="723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4139" name="Text Box 11"/>
          <p:cNvSpPr txBox="1">
            <a:spLocks noChangeArrowheads="1"/>
          </p:cNvSpPr>
          <p:nvPr/>
        </p:nvSpPr>
        <p:spPr bwMode="auto">
          <a:xfrm>
            <a:off x="990600" y="4856163"/>
            <a:ext cx="65039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>
                <a:solidFill>
                  <a:schemeClr val="tx2"/>
                </a:solidFill>
              </a:rPr>
              <a:t>s</a:t>
            </a:r>
            <a:r>
              <a:rPr lang="en-US" altLang="x-none" i="0">
                <a:solidFill>
                  <a:schemeClr val="tx2"/>
                </a:solidFill>
              </a:rPr>
              <a:t>=6*8+((2+42)*(5+12)+987*7*123+15*54)</a:t>
            </a:r>
          </a:p>
        </p:txBody>
      </p:sp>
      <p:sp>
        <p:nvSpPr>
          <p:cNvPr id="304140" name="Line 12"/>
          <p:cNvSpPr>
            <a:spLocks noChangeShapeType="1"/>
          </p:cNvSpPr>
          <p:nvPr/>
        </p:nvSpPr>
        <p:spPr bwMode="auto">
          <a:xfrm>
            <a:off x="2286000" y="4648200"/>
            <a:ext cx="0" cy="1066800"/>
          </a:xfrm>
          <a:prstGeom prst="line">
            <a:avLst/>
          </a:prstGeom>
          <a:noFill/>
          <a:ln w="254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4141" name="Rectangle 13"/>
          <p:cNvSpPr>
            <a:spLocks noChangeArrowheads="1"/>
          </p:cNvSpPr>
          <p:nvPr/>
        </p:nvSpPr>
        <p:spPr bwMode="auto">
          <a:xfrm>
            <a:off x="2286000" y="4876800"/>
            <a:ext cx="5029200" cy="533400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04142" name="Line 14"/>
          <p:cNvSpPr>
            <a:spLocks noChangeShapeType="1"/>
          </p:cNvSpPr>
          <p:nvPr/>
        </p:nvSpPr>
        <p:spPr bwMode="auto">
          <a:xfrm>
            <a:off x="2386013" y="4648200"/>
            <a:ext cx="0" cy="1066800"/>
          </a:xfrm>
          <a:prstGeom prst="line">
            <a:avLst/>
          </a:prstGeom>
          <a:noFill/>
          <a:ln w="254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4143" name="Rectangle 15"/>
          <p:cNvSpPr>
            <a:spLocks noChangeArrowheads="1"/>
          </p:cNvSpPr>
          <p:nvPr/>
        </p:nvSpPr>
        <p:spPr bwMode="auto">
          <a:xfrm>
            <a:off x="2378075" y="4876800"/>
            <a:ext cx="746125" cy="533400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>
              <a:solidFill>
                <a:schemeClr val="tx2"/>
              </a:solidFill>
            </a:endParaRPr>
          </a:p>
        </p:txBody>
      </p:sp>
      <p:sp>
        <p:nvSpPr>
          <p:cNvPr id="304144" name="Line 16"/>
          <p:cNvSpPr>
            <a:spLocks noChangeShapeType="1"/>
          </p:cNvSpPr>
          <p:nvPr/>
        </p:nvSpPr>
        <p:spPr bwMode="auto">
          <a:xfrm>
            <a:off x="1439863" y="4648200"/>
            <a:ext cx="14287" cy="1066800"/>
          </a:xfrm>
          <a:prstGeom prst="line">
            <a:avLst/>
          </a:prstGeom>
          <a:noFill/>
          <a:ln w="254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4145" name="Rectangle 17"/>
          <p:cNvSpPr>
            <a:spLocks noChangeArrowheads="1"/>
          </p:cNvSpPr>
          <p:nvPr/>
        </p:nvSpPr>
        <p:spPr bwMode="auto">
          <a:xfrm>
            <a:off x="1439863" y="4876800"/>
            <a:ext cx="6027737" cy="533400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04146" name="Line 18"/>
          <p:cNvSpPr>
            <a:spLocks noChangeShapeType="1"/>
          </p:cNvSpPr>
          <p:nvPr/>
        </p:nvSpPr>
        <p:spPr bwMode="auto">
          <a:xfrm>
            <a:off x="3116263" y="4648200"/>
            <a:ext cx="3175" cy="1066800"/>
          </a:xfrm>
          <a:prstGeom prst="line">
            <a:avLst/>
          </a:prstGeom>
          <a:noFill/>
          <a:ln w="254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4147" name="Rectangle 19"/>
          <p:cNvSpPr>
            <a:spLocks noChangeArrowheads="1"/>
          </p:cNvSpPr>
          <p:nvPr/>
        </p:nvSpPr>
        <p:spPr bwMode="auto">
          <a:xfrm>
            <a:off x="3116263" y="4876800"/>
            <a:ext cx="84137" cy="533400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>
              <a:solidFill>
                <a:schemeClr val="tx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4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4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4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4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4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4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4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4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4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4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4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4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4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4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4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4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04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04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39" grpId="0"/>
      <p:bldP spid="304140" grpId="0" animBg="1"/>
      <p:bldP spid="304140" grpId="1" animBg="1"/>
      <p:bldP spid="304141" grpId="0" animBg="1"/>
      <p:bldP spid="304141" grpId="1" animBg="1"/>
      <p:bldP spid="304142" grpId="0" animBg="1"/>
      <p:bldP spid="304142" grpId="1" animBg="1"/>
      <p:bldP spid="304143" grpId="0" animBg="1"/>
      <p:bldP spid="304143" grpId="1" animBg="1"/>
      <p:bldP spid="304144" grpId="0" animBg="1"/>
      <p:bldP spid="304144" grpId="1" animBg="1"/>
      <p:bldP spid="304145" grpId="0" animBg="1"/>
      <p:bldP spid="304145" grpId="1" animBg="1"/>
      <p:bldP spid="304146" grpId="0" animBg="1"/>
      <p:bldP spid="304147" grpId="0" animBg="1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Parsing</a:t>
            </a:r>
          </a:p>
        </p:txBody>
      </p:sp>
      <p:sp>
        <p:nvSpPr>
          <p:cNvPr id="398339" name="Text Box 3"/>
          <p:cNvSpPr txBox="1">
            <a:spLocks noChangeArrowheads="1"/>
          </p:cNvSpPr>
          <p:nvPr/>
        </p:nvSpPr>
        <p:spPr bwMode="auto">
          <a:xfrm>
            <a:off x="76200" y="1905000"/>
            <a:ext cx="8915400" cy="252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chemeClr val="accent1"/>
                </a:solidFill>
              </a:rPr>
              <a:t>GetTerm(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accent1"/>
                </a:solidFill>
              </a:rPr>
              <a:t>, </a:t>
            </a:r>
            <a:r>
              <a:rPr lang="en-US" altLang="x-none" sz="3200">
                <a:solidFill>
                  <a:schemeClr val="accent1"/>
                </a:solidFill>
              </a:rPr>
              <a:t>i</a:t>
            </a:r>
            <a:r>
              <a:rPr lang="en-US" altLang="x-none" sz="3200" i="0">
                <a:solidFill>
                  <a:schemeClr val="accent1"/>
                </a:solidFill>
              </a:rPr>
              <a:t> )</a:t>
            </a:r>
          </a:p>
          <a:p>
            <a:pPr algn="l"/>
            <a:r>
              <a:rPr lang="en-US" altLang="x-none" sz="3200" i="0"/>
              <a:t>Input:   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/>
              <a:t> is a string of tokens </a:t>
            </a:r>
            <a:br>
              <a:rPr lang="en-US" altLang="x-none" sz="3200" i="0"/>
            </a:br>
            <a:r>
              <a:rPr lang="en-US" altLang="x-none" sz="3200" i="0"/>
              <a:t>              </a:t>
            </a:r>
            <a:r>
              <a:rPr lang="en-US" altLang="x-none" sz="3200">
                <a:solidFill>
                  <a:schemeClr val="accent1"/>
                </a:solidFill>
              </a:rPr>
              <a:t>i</a:t>
            </a:r>
            <a:r>
              <a:rPr lang="en-US" altLang="x-none" sz="3200" i="0">
                <a:solidFill>
                  <a:schemeClr val="accent1"/>
                </a:solidFill>
              </a:rPr>
              <a:t> </a:t>
            </a:r>
            <a:r>
              <a:rPr lang="en-US" altLang="x-none" sz="3200" i="0"/>
              <a:t>is a start index</a:t>
            </a:r>
          </a:p>
          <a:p>
            <a:pPr algn="l"/>
            <a:r>
              <a:rPr lang="en-US" altLang="x-none" sz="3200" i="0"/>
              <a:t>Output: </a:t>
            </a:r>
            <a:r>
              <a:rPr lang="en-US" altLang="x-none" sz="3200">
                <a:solidFill>
                  <a:schemeClr val="accent1"/>
                </a:solidFill>
              </a:rPr>
              <a:t>p</a:t>
            </a:r>
            <a:r>
              <a:rPr lang="en-US" altLang="x-none" sz="3200" i="0"/>
              <a:t> is a parsing of the longest valid </a:t>
            </a:r>
            <a:r>
              <a:rPr lang="en-US" altLang="x-none" sz="3200" i="0">
                <a:solidFill>
                  <a:schemeClr val="accent1"/>
                </a:solidFill>
              </a:rPr>
              <a:t>term</a:t>
            </a:r>
            <a:r>
              <a:rPr lang="en-US" altLang="x-none" sz="3200" i="0"/>
              <a:t> </a:t>
            </a:r>
            <a:br>
              <a:rPr lang="en-US" altLang="x-none" sz="3200" i="0"/>
            </a:br>
            <a:r>
              <a:rPr lang="en-US" altLang="x-none" sz="3200" i="0"/>
              <a:t>              </a:t>
            </a:r>
            <a:r>
              <a:rPr lang="en-US" altLang="x-none" sz="3200">
                <a:solidFill>
                  <a:schemeClr val="accent1"/>
                </a:solidFill>
              </a:rPr>
              <a:t>j</a:t>
            </a:r>
            <a:r>
              <a:rPr lang="en-US" altLang="x-none" sz="3200" i="0"/>
              <a:t> is the end index </a:t>
            </a:r>
          </a:p>
        </p:txBody>
      </p:sp>
      <p:pic>
        <p:nvPicPr>
          <p:cNvPr id="398343" name="Picture 7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990600"/>
            <a:ext cx="5867400" cy="771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8344" name="Text Box 8"/>
          <p:cNvSpPr txBox="1">
            <a:spLocks noChangeArrowheads="1"/>
          </p:cNvSpPr>
          <p:nvPr/>
        </p:nvSpPr>
        <p:spPr bwMode="auto">
          <a:xfrm>
            <a:off x="990600" y="4856163"/>
            <a:ext cx="65039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>
                <a:solidFill>
                  <a:schemeClr val="tx2"/>
                </a:solidFill>
              </a:rPr>
              <a:t>s</a:t>
            </a:r>
            <a:r>
              <a:rPr lang="en-US" altLang="x-none" i="0">
                <a:solidFill>
                  <a:schemeClr val="tx2"/>
                </a:solidFill>
              </a:rPr>
              <a:t>=6*8+((2+42)*(5+12)+987*7*123+15*54)</a:t>
            </a:r>
          </a:p>
        </p:txBody>
      </p:sp>
      <p:sp>
        <p:nvSpPr>
          <p:cNvPr id="398345" name="Line 9"/>
          <p:cNvSpPr>
            <a:spLocks noChangeShapeType="1"/>
          </p:cNvSpPr>
          <p:nvPr/>
        </p:nvSpPr>
        <p:spPr bwMode="auto">
          <a:xfrm>
            <a:off x="2286000" y="4648200"/>
            <a:ext cx="0" cy="10668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8346" name="Rectangle 10"/>
          <p:cNvSpPr>
            <a:spLocks noChangeArrowheads="1"/>
          </p:cNvSpPr>
          <p:nvPr/>
        </p:nvSpPr>
        <p:spPr bwMode="auto">
          <a:xfrm>
            <a:off x="2286000" y="4876800"/>
            <a:ext cx="2133600" cy="5334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8347" name="Line 11"/>
          <p:cNvSpPr>
            <a:spLocks noChangeShapeType="1"/>
          </p:cNvSpPr>
          <p:nvPr/>
        </p:nvSpPr>
        <p:spPr bwMode="auto">
          <a:xfrm>
            <a:off x="2386013" y="4648200"/>
            <a:ext cx="0" cy="10668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8348" name="Rectangle 12"/>
          <p:cNvSpPr>
            <a:spLocks noChangeArrowheads="1"/>
          </p:cNvSpPr>
          <p:nvPr/>
        </p:nvSpPr>
        <p:spPr bwMode="auto">
          <a:xfrm>
            <a:off x="2378075" y="4876800"/>
            <a:ext cx="212725" cy="5334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8349" name="Line 13"/>
          <p:cNvSpPr>
            <a:spLocks noChangeShapeType="1"/>
          </p:cNvSpPr>
          <p:nvPr/>
        </p:nvSpPr>
        <p:spPr bwMode="auto">
          <a:xfrm>
            <a:off x="1439863" y="4648200"/>
            <a:ext cx="14287" cy="10668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8350" name="Rectangle 14"/>
          <p:cNvSpPr>
            <a:spLocks noChangeArrowheads="1"/>
          </p:cNvSpPr>
          <p:nvPr/>
        </p:nvSpPr>
        <p:spPr bwMode="auto">
          <a:xfrm>
            <a:off x="1439863" y="4876800"/>
            <a:ext cx="541337" cy="5334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8351" name="Line 15"/>
          <p:cNvSpPr>
            <a:spLocks noChangeShapeType="1"/>
          </p:cNvSpPr>
          <p:nvPr/>
        </p:nvSpPr>
        <p:spPr bwMode="auto">
          <a:xfrm>
            <a:off x="3116263" y="4648200"/>
            <a:ext cx="3175" cy="10668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8352" name="Rectangle 16"/>
          <p:cNvSpPr>
            <a:spLocks noChangeArrowheads="1"/>
          </p:cNvSpPr>
          <p:nvPr/>
        </p:nvSpPr>
        <p:spPr bwMode="auto">
          <a:xfrm>
            <a:off x="3116263" y="4876800"/>
            <a:ext cx="84137" cy="5334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8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8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8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8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8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8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8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8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8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8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8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8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8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8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8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8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98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98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8344" grpId="0"/>
      <p:bldP spid="398345" grpId="0" animBg="1"/>
      <p:bldP spid="398345" grpId="1" animBg="1"/>
      <p:bldP spid="398346" grpId="0" animBg="1"/>
      <p:bldP spid="398346" grpId="1" animBg="1"/>
      <p:bldP spid="398347" grpId="0" animBg="1"/>
      <p:bldP spid="398347" grpId="1" animBg="1"/>
      <p:bldP spid="398348" grpId="0" animBg="1"/>
      <p:bldP spid="398348" grpId="1" animBg="1"/>
      <p:bldP spid="398349" grpId="0" animBg="1"/>
      <p:bldP spid="398349" grpId="1" animBg="1"/>
      <p:bldP spid="398350" grpId="0" animBg="1"/>
      <p:bldP spid="398350" grpId="1" animBg="1"/>
      <p:bldP spid="398351" grpId="0" animBg="1"/>
      <p:bldP spid="398352" grpId="0" animBg="1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Parsing</a:t>
            </a:r>
          </a:p>
        </p:txBody>
      </p:sp>
      <p:sp>
        <p:nvSpPr>
          <p:cNvPr id="399363" name="Text Box 3"/>
          <p:cNvSpPr txBox="1">
            <a:spLocks noChangeArrowheads="1"/>
          </p:cNvSpPr>
          <p:nvPr/>
        </p:nvSpPr>
        <p:spPr bwMode="auto">
          <a:xfrm>
            <a:off x="76200" y="1905000"/>
            <a:ext cx="8915400" cy="2528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chemeClr val="hlink"/>
                </a:solidFill>
              </a:rPr>
              <a:t>GetFact(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hlink"/>
                </a:solidFill>
              </a:rPr>
              <a:t>, </a:t>
            </a:r>
            <a:r>
              <a:rPr lang="en-US" altLang="x-none" sz="3200">
                <a:solidFill>
                  <a:schemeClr val="hlink"/>
                </a:solidFill>
              </a:rPr>
              <a:t>i</a:t>
            </a:r>
            <a:r>
              <a:rPr lang="en-US" altLang="x-none" sz="3200" i="0">
                <a:solidFill>
                  <a:schemeClr val="hlink"/>
                </a:solidFill>
              </a:rPr>
              <a:t> )</a:t>
            </a:r>
          </a:p>
          <a:p>
            <a:pPr algn="l"/>
            <a:r>
              <a:rPr lang="en-US" altLang="x-none" sz="3200" i="0"/>
              <a:t>Input:   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/>
              <a:t> is a string of tokens </a:t>
            </a:r>
            <a:br>
              <a:rPr lang="en-US" altLang="x-none" sz="3200" i="0"/>
            </a:br>
            <a:r>
              <a:rPr lang="en-US" altLang="x-none" sz="3200" i="0"/>
              <a:t>              </a:t>
            </a:r>
            <a:r>
              <a:rPr lang="en-US" altLang="x-none" sz="3200">
                <a:solidFill>
                  <a:schemeClr val="hlink"/>
                </a:solidFill>
              </a:rPr>
              <a:t>i</a:t>
            </a:r>
            <a:r>
              <a:rPr lang="en-US" altLang="x-none" sz="3200" i="0"/>
              <a:t> is a start index</a:t>
            </a:r>
          </a:p>
          <a:p>
            <a:pPr algn="l"/>
            <a:r>
              <a:rPr lang="en-US" altLang="x-none" sz="3200" i="0"/>
              <a:t>Output: </a:t>
            </a:r>
            <a:r>
              <a:rPr lang="en-US" altLang="x-none" sz="3200">
                <a:solidFill>
                  <a:schemeClr val="hlink"/>
                </a:solidFill>
              </a:rPr>
              <a:t>p</a:t>
            </a:r>
            <a:r>
              <a:rPr lang="en-US" altLang="x-none" sz="3200" i="0"/>
              <a:t> is a parsing of the longest valid </a:t>
            </a:r>
            <a:r>
              <a:rPr lang="en-US" altLang="x-none" sz="3200" i="0">
                <a:solidFill>
                  <a:schemeClr val="hlink"/>
                </a:solidFill>
              </a:rPr>
              <a:t>factor</a:t>
            </a:r>
            <a:r>
              <a:rPr lang="en-US" altLang="x-none" sz="3200" i="0"/>
              <a:t> </a:t>
            </a:r>
            <a:br>
              <a:rPr lang="en-US" altLang="x-none" sz="3200" i="0"/>
            </a:br>
            <a:r>
              <a:rPr lang="en-US" altLang="x-none" sz="3200" i="0"/>
              <a:t>              </a:t>
            </a:r>
            <a:r>
              <a:rPr lang="en-US" altLang="x-none" sz="3200">
                <a:solidFill>
                  <a:schemeClr val="hlink"/>
                </a:solidFill>
              </a:rPr>
              <a:t>j</a:t>
            </a:r>
            <a:r>
              <a:rPr lang="en-US" altLang="x-none" sz="3200" i="0"/>
              <a:t> is the end index </a:t>
            </a:r>
          </a:p>
        </p:txBody>
      </p:sp>
      <p:pic>
        <p:nvPicPr>
          <p:cNvPr id="399367" name="Picture 7" descr="captur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6888" y="838200"/>
            <a:ext cx="5610225" cy="1057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9369" name="Line 9"/>
          <p:cNvSpPr>
            <a:spLocks noChangeShapeType="1"/>
          </p:cNvSpPr>
          <p:nvPr/>
        </p:nvSpPr>
        <p:spPr bwMode="auto">
          <a:xfrm>
            <a:off x="2286000" y="4648200"/>
            <a:ext cx="0" cy="1066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70" name="Rectangle 10"/>
          <p:cNvSpPr>
            <a:spLocks noChangeArrowheads="1"/>
          </p:cNvSpPr>
          <p:nvPr/>
        </p:nvSpPr>
        <p:spPr bwMode="auto">
          <a:xfrm>
            <a:off x="2286000" y="4876800"/>
            <a:ext cx="990600" cy="5334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9371" name="Line 11"/>
          <p:cNvSpPr>
            <a:spLocks noChangeShapeType="1"/>
          </p:cNvSpPr>
          <p:nvPr/>
        </p:nvSpPr>
        <p:spPr bwMode="auto">
          <a:xfrm>
            <a:off x="2386013" y="4648200"/>
            <a:ext cx="0" cy="1066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72" name="Rectangle 12"/>
          <p:cNvSpPr>
            <a:spLocks noChangeArrowheads="1"/>
          </p:cNvSpPr>
          <p:nvPr/>
        </p:nvSpPr>
        <p:spPr bwMode="auto">
          <a:xfrm>
            <a:off x="2378075" y="4876800"/>
            <a:ext cx="212725" cy="5334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9373" name="Line 13"/>
          <p:cNvSpPr>
            <a:spLocks noChangeShapeType="1"/>
          </p:cNvSpPr>
          <p:nvPr/>
        </p:nvSpPr>
        <p:spPr bwMode="auto">
          <a:xfrm>
            <a:off x="1439863" y="4648200"/>
            <a:ext cx="14287" cy="1066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74" name="Rectangle 14"/>
          <p:cNvSpPr>
            <a:spLocks noChangeArrowheads="1"/>
          </p:cNvSpPr>
          <p:nvPr/>
        </p:nvSpPr>
        <p:spPr bwMode="auto">
          <a:xfrm>
            <a:off x="1439863" y="4876800"/>
            <a:ext cx="160337" cy="5334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9375" name="Line 15"/>
          <p:cNvSpPr>
            <a:spLocks noChangeShapeType="1"/>
          </p:cNvSpPr>
          <p:nvPr/>
        </p:nvSpPr>
        <p:spPr bwMode="auto">
          <a:xfrm>
            <a:off x="3116263" y="4648200"/>
            <a:ext cx="3175" cy="1066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76" name="Rectangle 16"/>
          <p:cNvSpPr>
            <a:spLocks noChangeArrowheads="1"/>
          </p:cNvSpPr>
          <p:nvPr/>
        </p:nvSpPr>
        <p:spPr bwMode="auto">
          <a:xfrm>
            <a:off x="3116263" y="4876800"/>
            <a:ext cx="84137" cy="5334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9377" name="Line 17"/>
          <p:cNvSpPr>
            <a:spLocks noChangeShapeType="1"/>
          </p:cNvSpPr>
          <p:nvPr/>
        </p:nvSpPr>
        <p:spPr bwMode="auto">
          <a:xfrm>
            <a:off x="2141538" y="4648200"/>
            <a:ext cx="0" cy="1066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378" name="Rectangle 18"/>
          <p:cNvSpPr>
            <a:spLocks noChangeArrowheads="1"/>
          </p:cNvSpPr>
          <p:nvPr/>
        </p:nvSpPr>
        <p:spPr bwMode="auto">
          <a:xfrm>
            <a:off x="2133600" y="4876800"/>
            <a:ext cx="5334000" cy="5334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9379" name="Text Box 19"/>
          <p:cNvSpPr txBox="1">
            <a:spLocks noChangeArrowheads="1"/>
          </p:cNvSpPr>
          <p:nvPr/>
        </p:nvSpPr>
        <p:spPr bwMode="auto">
          <a:xfrm>
            <a:off x="990600" y="4856163"/>
            <a:ext cx="65039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>
                <a:solidFill>
                  <a:schemeClr val="tx2"/>
                </a:solidFill>
              </a:rPr>
              <a:t>s</a:t>
            </a:r>
            <a:r>
              <a:rPr lang="en-US" altLang="x-none" i="0">
                <a:solidFill>
                  <a:schemeClr val="tx2"/>
                </a:solidFill>
              </a:rPr>
              <a:t>=6*8+((2+42)*(5+12)+987*7*123+15*54)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9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9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9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9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9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9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9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9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9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9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9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9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9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9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9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9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99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99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99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99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99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99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369" grpId="0" animBg="1"/>
      <p:bldP spid="399369" grpId="1" animBg="1"/>
      <p:bldP spid="399370" grpId="0" animBg="1"/>
      <p:bldP spid="399370" grpId="1" animBg="1"/>
      <p:bldP spid="399371" grpId="0" animBg="1"/>
      <p:bldP spid="399371" grpId="1" animBg="1"/>
      <p:bldP spid="399372" grpId="0" animBg="1"/>
      <p:bldP spid="399372" grpId="1" animBg="1"/>
      <p:bldP spid="399373" grpId="0" animBg="1"/>
      <p:bldP spid="399373" grpId="1" animBg="1"/>
      <p:bldP spid="399374" grpId="0" animBg="1"/>
      <p:bldP spid="399374" grpId="1" animBg="1"/>
      <p:bldP spid="399375" grpId="0" animBg="1"/>
      <p:bldP spid="399376" grpId="0" animBg="1"/>
      <p:bldP spid="399377" grpId="0" animBg="1"/>
      <p:bldP spid="399377" grpId="1" animBg="1"/>
      <p:bldP spid="399378" grpId="0" animBg="1"/>
      <p:bldP spid="399378" grpId="1" animBg="1"/>
      <p:bldP spid="399379" grpId="0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5268" name="Picture 4" descr="captur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114300"/>
            <a:ext cx="6048375" cy="723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5273" name="Picture 9" descr="capture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88" y="1270000"/>
            <a:ext cx="8201025" cy="381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5274" name="Rectangle 10"/>
          <p:cNvSpPr>
            <a:spLocks noChangeArrowheads="1"/>
          </p:cNvSpPr>
          <p:nvPr/>
        </p:nvSpPr>
        <p:spPr bwMode="auto">
          <a:xfrm>
            <a:off x="381000" y="762000"/>
            <a:ext cx="4279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rgbClr val="00FFFF"/>
                </a:solidFill>
              </a:rPr>
              <a:t>GetExp(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accent2"/>
                </a:solidFill>
              </a:rPr>
              <a:t>, i</a:t>
            </a:r>
            <a:r>
              <a:rPr lang="en-US" altLang="x-none" sz="3200" i="0">
                <a:solidFill>
                  <a:srgbClr val="00FFFF"/>
                </a:solidFill>
              </a:rPr>
              <a:t> )</a:t>
            </a:r>
          </a:p>
        </p:txBody>
      </p:sp>
      <p:sp>
        <p:nvSpPr>
          <p:cNvPr id="395275" name="Line 11"/>
          <p:cNvSpPr>
            <a:spLocks noChangeShapeType="1"/>
          </p:cNvSpPr>
          <p:nvPr/>
        </p:nvSpPr>
        <p:spPr bwMode="auto">
          <a:xfrm>
            <a:off x="2263775" y="5003800"/>
            <a:ext cx="0" cy="1066800"/>
          </a:xfrm>
          <a:prstGeom prst="line">
            <a:avLst/>
          </a:prstGeom>
          <a:noFill/>
          <a:ln w="254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76" name="Rectangle 12"/>
          <p:cNvSpPr>
            <a:spLocks noChangeArrowheads="1"/>
          </p:cNvSpPr>
          <p:nvPr/>
        </p:nvSpPr>
        <p:spPr bwMode="auto">
          <a:xfrm>
            <a:off x="2286000" y="5232400"/>
            <a:ext cx="2133600" cy="5334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278" name="Text Box 14"/>
          <p:cNvSpPr txBox="1">
            <a:spLocks noChangeArrowheads="1"/>
          </p:cNvSpPr>
          <p:nvPr/>
        </p:nvSpPr>
        <p:spPr bwMode="auto">
          <a:xfrm>
            <a:off x="990600" y="5232400"/>
            <a:ext cx="65039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>
                <a:solidFill>
                  <a:schemeClr val="tx2"/>
                </a:solidFill>
              </a:rPr>
              <a:t>s</a:t>
            </a:r>
            <a:r>
              <a:rPr lang="en-US" altLang="x-none" i="0">
                <a:solidFill>
                  <a:schemeClr val="tx2"/>
                </a:solidFill>
              </a:rPr>
              <a:t>=6*8+((2+42)*(5+12)+987*7*123+15*54)</a:t>
            </a:r>
          </a:p>
        </p:txBody>
      </p:sp>
      <p:sp>
        <p:nvSpPr>
          <p:cNvPr id="395279" name="Rectangle 15"/>
          <p:cNvSpPr>
            <a:spLocks noChangeArrowheads="1"/>
          </p:cNvSpPr>
          <p:nvPr/>
        </p:nvSpPr>
        <p:spPr bwMode="auto">
          <a:xfrm>
            <a:off x="3200400" y="1803400"/>
            <a:ext cx="1371600" cy="3048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285" name="Line 21"/>
          <p:cNvSpPr>
            <a:spLocks noChangeShapeType="1"/>
          </p:cNvSpPr>
          <p:nvPr/>
        </p:nvSpPr>
        <p:spPr bwMode="auto">
          <a:xfrm>
            <a:off x="2298700" y="5003800"/>
            <a:ext cx="0" cy="10668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86" name="Rectangle 22"/>
          <p:cNvSpPr>
            <a:spLocks noChangeArrowheads="1"/>
          </p:cNvSpPr>
          <p:nvPr/>
        </p:nvSpPr>
        <p:spPr bwMode="auto">
          <a:xfrm>
            <a:off x="2514600" y="2946400"/>
            <a:ext cx="1752600" cy="3302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287" name="Oval 23"/>
          <p:cNvSpPr>
            <a:spLocks noChangeArrowheads="1"/>
          </p:cNvSpPr>
          <p:nvPr/>
        </p:nvSpPr>
        <p:spPr bwMode="auto">
          <a:xfrm>
            <a:off x="4343400" y="5308600"/>
            <a:ext cx="304800" cy="381000"/>
          </a:xfrm>
          <a:prstGeom prst="ellips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288" name="Rectangle 24"/>
          <p:cNvSpPr>
            <a:spLocks noChangeArrowheads="1"/>
          </p:cNvSpPr>
          <p:nvPr/>
        </p:nvSpPr>
        <p:spPr bwMode="auto">
          <a:xfrm>
            <a:off x="4622800" y="5232400"/>
            <a:ext cx="1549400" cy="5334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289" name="Line 25"/>
          <p:cNvSpPr>
            <a:spLocks noChangeShapeType="1"/>
          </p:cNvSpPr>
          <p:nvPr/>
        </p:nvSpPr>
        <p:spPr bwMode="auto">
          <a:xfrm>
            <a:off x="4635500" y="5003800"/>
            <a:ext cx="0" cy="10668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90" name="Rectangle 26"/>
          <p:cNvSpPr>
            <a:spLocks noChangeArrowheads="1"/>
          </p:cNvSpPr>
          <p:nvPr/>
        </p:nvSpPr>
        <p:spPr bwMode="auto">
          <a:xfrm>
            <a:off x="4229100" y="3213100"/>
            <a:ext cx="2463800" cy="3556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291" name="Oval 27"/>
          <p:cNvSpPr>
            <a:spLocks noChangeArrowheads="1"/>
          </p:cNvSpPr>
          <p:nvPr/>
        </p:nvSpPr>
        <p:spPr bwMode="auto">
          <a:xfrm>
            <a:off x="6134100" y="5308600"/>
            <a:ext cx="304800" cy="381000"/>
          </a:xfrm>
          <a:prstGeom prst="ellips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293" name="Rectangle 29"/>
          <p:cNvSpPr>
            <a:spLocks noChangeArrowheads="1"/>
          </p:cNvSpPr>
          <p:nvPr/>
        </p:nvSpPr>
        <p:spPr bwMode="auto">
          <a:xfrm>
            <a:off x="6451600" y="5232400"/>
            <a:ext cx="863600" cy="5334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294" name="Line 30"/>
          <p:cNvSpPr>
            <a:spLocks noChangeShapeType="1"/>
          </p:cNvSpPr>
          <p:nvPr/>
        </p:nvSpPr>
        <p:spPr bwMode="auto">
          <a:xfrm>
            <a:off x="6464300" y="5003800"/>
            <a:ext cx="0" cy="10668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5295" name="Oval 31"/>
          <p:cNvSpPr>
            <a:spLocks noChangeArrowheads="1"/>
          </p:cNvSpPr>
          <p:nvPr/>
        </p:nvSpPr>
        <p:spPr bwMode="auto">
          <a:xfrm>
            <a:off x="7226300" y="5308600"/>
            <a:ext cx="304800" cy="381000"/>
          </a:xfrm>
          <a:prstGeom prst="ellips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298" name="Rectangle 34"/>
          <p:cNvSpPr>
            <a:spLocks noChangeArrowheads="1"/>
          </p:cNvSpPr>
          <p:nvPr/>
        </p:nvSpPr>
        <p:spPr bwMode="auto">
          <a:xfrm>
            <a:off x="2286000" y="5156200"/>
            <a:ext cx="5029200" cy="685800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395306" name="Group 42"/>
          <p:cNvGrpSpPr>
            <a:grpSpLocks/>
          </p:cNvGrpSpPr>
          <p:nvPr/>
        </p:nvGrpSpPr>
        <p:grpSpPr bwMode="auto">
          <a:xfrm>
            <a:off x="1600200" y="139700"/>
            <a:ext cx="1219200" cy="457200"/>
            <a:chOff x="1008" y="88"/>
            <a:chExt cx="768" cy="288"/>
          </a:xfrm>
        </p:grpSpPr>
        <p:sp>
          <p:nvSpPr>
            <p:cNvPr id="395304" name="Rectangle 40"/>
            <p:cNvSpPr>
              <a:spLocks noChangeArrowheads="1"/>
            </p:cNvSpPr>
            <p:nvPr/>
          </p:nvSpPr>
          <p:spPr bwMode="auto">
            <a:xfrm>
              <a:off x="1448" y="88"/>
              <a:ext cx="328" cy="288"/>
            </a:xfrm>
            <a:prstGeom prst="rect">
              <a:avLst/>
            </a:prstGeom>
            <a:noFill/>
            <a:ln w="25400">
              <a:solidFill>
                <a:schemeClr val="accent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395305" name="Rectangle 41"/>
            <p:cNvSpPr>
              <a:spLocks noChangeArrowheads="1"/>
            </p:cNvSpPr>
            <p:nvPr/>
          </p:nvSpPr>
          <p:spPr bwMode="auto">
            <a:xfrm>
              <a:off x="1008" y="88"/>
              <a:ext cx="240" cy="144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</p:grpSp>
      <p:sp>
        <p:nvSpPr>
          <p:cNvPr id="395308" name="Rectangle 44"/>
          <p:cNvSpPr>
            <a:spLocks noChangeArrowheads="1"/>
          </p:cNvSpPr>
          <p:nvPr/>
        </p:nvSpPr>
        <p:spPr bwMode="auto">
          <a:xfrm>
            <a:off x="2832100" y="139700"/>
            <a:ext cx="215900" cy="4572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5311" name="Rectangle 47"/>
          <p:cNvSpPr>
            <a:spLocks noChangeArrowheads="1"/>
          </p:cNvSpPr>
          <p:nvPr/>
        </p:nvSpPr>
        <p:spPr bwMode="auto">
          <a:xfrm>
            <a:off x="3048000" y="355600"/>
            <a:ext cx="444500" cy="2413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395317" name="Group 53"/>
          <p:cNvGrpSpPr>
            <a:grpSpLocks/>
          </p:cNvGrpSpPr>
          <p:nvPr/>
        </p:nvGrpSpPr>
        <p:grpSpPr bwMode="auto">
          <a:xfrm>
            <a:off x="914400" y="4013200"/>
            <a:ext cx="4343400" cy="381000"/>
            <a:chOff x="576" y="2688"/>
            <a:chExt cx="2736" cy="240"/>
          </a:xfrm>
        </p:grpSpPr>
        <p:grpSp>
          <p:nvGrpSpPr>
            <p:cNvPr id="395303" name="Group 39"/>
            <p:cNvGrpSpPr>
              <a:grpSpLocks/>
            </p:cNvGrpSpPr>
            <p:nvPr/>
          </p:nvGrpSpPr>
          <p:grpSpPr bwMode="auto">
            <a:xfrm>
              <a:off x="576" y="2688"/>
              <a:ext cx="2736" cy="240"/>
              <a:chOff x="576" y="2688"/>
              <a:chExt cx="2736" cy="240"/>
            </a:xfrm>
          </p:grpSpPr>
          <p:sp>
            <p:nvSpPr>
              <p:cNvPr id="395297" name="Rectangle 33"/>
              <p:cNvSpPr>
                <a:spLocks noChangeArrowheads="1"/>
              </p:cNvSpPr>
              <p:nvPr/>
            </p:nvSpPr>
            <p:spPr bwMode="auto">
              <a:xfrm>
                <a:off x="576" y="2688"/>
                <a:ext cx="2736" cy="240"/>
              </a:xfrm>
              <a:prstGeom prst="rect">
                <a:avLst/>
              </a:prstGeom>
              <a:noFill/>
              <a:ln w="25400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395299" name="Rectangle 35"/>
              <p:cNvSpPr>
                <a:spLocks noChangeArrowheads="1"/>
              </p:cNvSpPr>
              <p:nvPr/>
            </p:nvSpPr>
            <p:spPr bwMode="auto">
              <a:xfrm>
                <a:off x="1083" y="2736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395301" name="Rectangle 37"/>
              <p:cNvSpPr>
                <a:spLocks noChangeArrowheads="1"/>
              </p:cNvSpPr>
              <p:nvPr/>
            </p:nvSpPr>
            <p:spPr bwMode="auto">
              <a:xfrm>
                <a:off x="1735" y="2736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395302" name="Rectangle 38"/>
              <p:cNvSpPr>
                <a:spLocks noChangeArrowheads="1"/>
              </p:cNvSpPr>
              <p:nvPr/>
            </p:nvSpPr>
            <p:spPr bwMode="auto">
              <a:xfrm>
                <a:off x="2736" y="2736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</p:grpSp>
        <p:sp>
          <p:nvSpPr>
            <p:cNvPr id="395314" name="Oval 50"/>
            <p:cNvSpPr>
              <a:spLocks noChangeArrowheads="1"/>
            </p:cNvSpPr>
            <p:nvPr/>
          </p:nvSpPr>
          <p:spPr bwMode="auto">
            <a:xfrm>
              <a:off x="1592" y="2728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315" name="Oval 51"/>
            <p:cNvSpPr>
              <a:spLocks noChangeArrowheads="1"/>
            </p:cNvSpPr>
            <p:nvPr/>
          </p:nvSpPr>
          <p:spPr bwMode="auto">
            <a:xfrm>
              <a:off x="2264" y="2728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316" name="Oval 52"/>
            <p:cNvSpPr>
              <a:spLocks noChangeArrowheads="1"/>
            </p:cNvSpPr>
            <p:nvPr/>
          </p:nvSpPr>
          <p:spPr bwMode="auto">
            <a:xfrm>
              <a:off x="2584" y="2728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5318" name="Group 54"/>
          <p:cNvGrpSpPr>
            <a:grpSpLocks/>
          </p:cNvGrpSpPr>
          <p:nvPr/>
        </p:nvGrpSpPr>
        <p:grpSpPr bwMode="auto">
          <a:xfrm>
            <a:off x="2514600" y="5994400"/>
            <a:ext cx="1676400" cy="762000"/>
            <a:chOff x="960" y="3792"/>
            <a:chExt cx="1056" cy="480"/>
          </a:xfrm>
        </p:grpSpPr>
        <p:sp>
          <p:nvSpPr>
            <p:cNvPr id="395319" name="Text Box 55"/>
            <p:cNvSpPr txBox="1">
              <a:spLocks noChangeArrowheads="1"/>
            </p:cNvSpPr>
            <p:nvPr/>
          </p:nvSpPr>
          <p:spPr bwMode="auto">
            <a:xfrm>
              <a:off x="1119" y="3909"/>
              <a:ext cx="79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1"/>
                  </a:solidFill>
                </a:rPr>
                <a:t>p</a:t>
              </a:r>
              <a:r>
                <a:rPr lang="en-US" altLang="x-none" i="0" baseline="-25000">
                  <a:solidFill>
                    <a:schemeClr val="accent1"/>
                  </a:solidFill>
                </a:rPr>
                <a:t>&lt;term,1&gt;</a:t>
              </a:r>
            </a:p>
          </p:txBody>
        </p:sp>
        <p:sp>
          <p:nvSpPr>
            <p:cNvPr id="395320" name="AutoShape 56"/>
            <p:cNvSpPr>
              <a:spLocks noChangeArrowheads="1"/>
            </p:cNvSpPr>
            <p:nvPr/>
          </p:nvSpPr>
          <p:spPr bwMode="auto">
            <a:xfrm>
              <a:off x="960" y="3792"/>
              <a:ext cx="1056" cy="480"/>
            </a:xfrm>
            <a:prstGeom prst="flowChartExtract">
              <a:avLst/>
            </a:prstGeom>
            <a:noFill/>
            <a:ln w="25400">
              <a:solidFill>
                <a:schemeClr val="accent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5321" name="Group 57"/>
          <p:cNvGrpSpPr>
            <a:grpSpLocks/>
          </p:cNvGrpSpPr>
          <p:nvPr/>
        </p:nvGrpSpPr>
        <p:grpSpPr bwMode="auto">
          <a:xfrm>
            <a:off x="4343400" y="5994400"/>
            <a:ext cx="1676400" cy="762000"/>
            <a:chOff x="960" y="3792"/>
            <a:chExt cx="1056" cy="480"/>
          </a:xfrm>
        </p:grpSpPr>
        <p:sp>
          <p:nvSpPr>
            <p:cNvPr id="395322" name="Text Box 58"/>
            <p:cNvSpPr txBox="1">
              <a:spLocks noChangeArrowheads="1"/>
            </p:cNvSpPr>
            <p:nvPr/>
          </p:nvSpPr>
          <p:spPr bwMode="auto">
            <a:xfrm>
              <a:off x="1119" y="3909"/>
              <a:ext cx="79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1"/>
                  </a:solidFill>
                </a:rPr>
                <a:t>p</a:t>
              </a:r>
              <a:r>
                <a:rPr lang="en-US" altLang="x-none" i="0" baseline="-25000">
                  <a:solidFill>
                    <a:schemeClr val="accent1"/>
                  </a:solidFill>
                </a:rPr>
                <a:t>&lt;term,2&gt;</a:t>
              </a:r>
            </a:p>
          </p:txBody>
        </p:sp>
        <p:sp>
          <p:nvSpPr>
            <p:cNvPr id="395323" name="AutoShape 59"/>
            <p:cNvSpPr>
              <a:spLocks noChangeArrowheads="1"/>
            </p:cNvSpPr>
            <p:nvPr/>
          </p:nvSpPr>
          <p:spPr bwMode="auto">
            <a:xfrm>
              <a:off x="960" y="3792"/>
              <a:ext cx="1056" cy="480"/>
            </a:xfrm>
            <a:prstGeom prst="flowChartExtract">
              <a:avLst/>
            </a:prstGeom>
            <a:noFill/>
            <a:ln w="25400">
              <a:solidFill>
                <a:schemeClr val="accent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5324" name="Group 60"/>
          <p:cNvGrpSpPr>
            <a:grpSpLocks/>
          </p:cNvGrpSpPr>
          <p:nvPr/>
        </p:nvGrpSpPr>
        <p:grpSpPr bwMode="auto">
          <a:xfrm>
            <a:off x="6096000" y="5994400"/>
            <a:ext cx="1676400" cy="762000"/>
            <a:chOff x="960" y="3792"/>
            <a:chExt cx="1056" cy="480"/>
          </a:xfrm>
        </p:grpSpPr>
        <p:sp>
          <p:nvSpPr>
            <p:cNvPr id="395325" name="Text Box 61"/>
            <p:cNvSpPr txBox="1">
              <a:spLocks noChangeArrowheads="1"/>
            </p:cNvSpPr>
            <p:nvPr/>
          </p:nvSpPr>
          <p:spPr bwMode="auto">
            <a:xfrm>
              <a:off x="1119" y="3909"/>
              <a:ext cx="79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1"/>
                  </a:solidFill>
                </a:rPr>
                <a:t>p</a:t>
              </a:r>
              <a:r>
                <a:rPr lang="en-US" altLang="x-none" i="0" baseline="-25000">
                  <a:solidFill>
                    <a:schemeClr val="accent1"/>
                  </a:solidFill>
                </a:rPr>
                <a:t>&lt;term,3&gt;</a:t>
              </a:r>
            </a:p>
          </p:txBody>
        </p:sp>
        <p:sp>
          <p:nvSpPr>
            <p:cNvPr id="395326" name="AutoShape 62"/>
            <p:cNvSpPr>
              <a:spLocks noChangeArrowheads="1"/>
            </p:cNvSpPr>
            <p:nvPr/>
          </p:nvSpPr>
          <p:spPr bwMode="auto">
            <a:xfrm>
              <a:off x="960" y="3792"/>
              <a:ext cx="1056" cy="480"/>
            </a:xfrm>
            <a:prstGeom prst="flowChartExtract">
              <a:avLst/>
            </a:prstGeom>
            <a:noFill/>
            <a:ln w="25400">
              <a:solidFill>
                <a:schemeClr val="accent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5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5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5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5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5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5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5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5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95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5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5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5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5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5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95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5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5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95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95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95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95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95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95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95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95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95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95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95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5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95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95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95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95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95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95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95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95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395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395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95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95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395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95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275" grpId="0" animBg="1"/>
      <p:bldP spid="395276" grpId="0" animBg="1" autoUpdateAnimBg="0"/>
      <p:bldP spid="395278" grpId="0" autoUpdateAnimBg="0"/>
      <p:bldP spid="395279" grpId="0" animBg="1" autoUpdateAnimBg="0"/>
      <p:bldP spid="395279" grpId="1" animBg="1"/>
      <p:bldP spid="395285" grpId="0" animBg="1"/>
      <p:bldP spid="395286" grpId="0" animBg="1" autoUpdateAnimBg="0"/>
      <p:bldP spid="395286" grpId="1" animBg="1"/>
      <p:bldP spid="395287" grpId="0" animBg="1"/>
      <p:bldP spid="395288" grpId="0" animBg="1" autoUpdateAnimBg="0"/>
      <p:bldP spid="395289" grpId="0" animBg="1"/>
      <p:bldP spid="395290" grpId="0" animBg="1" autoUpdateAnimBg="0"/>
      <p:bldP spid="395291" grpId="0" animBg="1"/>
      <p:bldP spid="395293" grpId="0" animBg="1" autoUpdateAnimBg="0"/>
      <p:bldP spid="395294" grpId="0" animBg="1"/>
      <p:bldP spid="395295" grpId="0" animBg="1"/>
      <p:bldP spid="395295" grpId="1" animBg="1"/>
      <p:bldP spid="395298" grpId="0" animBg="1" autoUpdateAnimBg="0"/>
      <p:bldP spid="395308" grpId="0" animBg="1" autoUpdateAnimBg="0"/>
      <p:bldP spid="395311" grpId="1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8018" name="Picture 2" descr="captur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114300"/>
            <a:ext cx="6048375" cy="723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8019" name="Picture 3" descr="capture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488" y="1270000"/>
            <a:ext cx="8201025" cy="381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98020" name="Rectangle 4"/>
          <p:cNvSpPr>
            <a:spLocks noChangeArrowheads="1"/>
          </p:cNvSpPr>
          <p:nvPr/>
        </p:nvSpPr>
        <p:spPr bwMode="auto">
          <a:xfrm>
            <a:off x="381000" y="762000"/>
            <a:ext cx="4279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rgbClr val="00FFFF"/>
                </a:solidFill>
              </a:rPr>
              <a:t>GetExp(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accent2"/>
                </a:solidFill>
              </a:rPr>
              <a:t>, i</a:t>
            </a:r>
            <a:r>
              <a:rPr lang="en-US" altLang="x-none" sz="3200" i="0">
                <a:solidFill>
                  <a:srgbClr val="00FFFF"/>
                </a:solidFill>
              </a:rPr>
              <a:t> )</a:t>
            </a:r>
          </a:p>
        </p:txBody>
      </p:sp>
      <p:grpSp>
        <p:nvGrpSpPr>
          <p:cNvPr id="598036" name="Group 20"/>
          <p:cNvGrpSpPr>
            <a:grpSpLocks/>
          </p:cNvGrpSpPr>
          <p:nvPr/>
        </p:nvGrpSpPr>
        <p:grpSpPr bwMode="auto">
          <a:xfrm>
            <a:off x="1600200" y="139700"/>
            <a:ext cx="1219200" cy="457200"/>
            <a:chOff x="1008" y="88"/>
            <a:chExt cx="768" cy="288"/>
          </a:xfrm>
        </p:grpSpPr>
        <p:sp>
          <p:nvSpPr>
            <p:cNvPr id="598037" name="Rectangle 21"/>
            <p:cNvSpPr>
              <a:spLocks noChangeArrowheads="1"/>
            </p:cNvSpPr>
            <p:nvPr/>
          </p:nvSpPr>
          <p:spPr bwMode="auto">
            <a:xfrm>
              <a:off x="1448" y="88"/>
              <a:ext cx="328" cy="288"/>
            </a:xfrm>
            <a:prstGeom prst="rect">
              <a:avLst/>
            </a:prstGeom>
            <a:noFill/>
            <a:ln w="25400">
              <a:solidFill>
                <a:schemeClr val="accent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598038" name="Rectangle 22"/>
            <p:cNvSpPr>
              <a:spLocks noChangeArrowheads="1"/>
            </p:cNvSpPr>
            <p:nvPr/>
          </p:nvSpPr>
          <p:spPr bwMode="auto">
            <a:xfrm>
              <a:off x="1008" y="88"/>
              <a:ext cx="240" cy="144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</p:grpSp>
      <p:sp>
        <p:nvSpPr>
          <p:cNvPr id="598039" name="Rectangle 23"/>
          <p:cNvSpPr>
            <a:spLocks noChangeArrowheads="1"/>
          </p:cNvSpPr>
          <p:nvPr/>
        </p:nvSpPr>
        <p:spPr bwMode="auto">
          <a:xfrm>
            <a:off x="2832100" y="139700"/>
            <a:ext cx="215900" cy="4572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98040" name="Rectangle 24"/>
          <p:cNvSpPr>
            <a:spLocks noChangeArrowheads="1"/>
          </p:cNvSpPr>
          <p:nvPr/>
        </p:nvSpPr>
        <p:spPr bwMode="auto">
          <a:xfrm>
            <a:off x="3048000" y="355600"/>
            <a:ext cx="444500" cy="2413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598041" name="Group 25"/>
          <p:cNvGrpSpPr>
            <a:grpSpLocks/>
          </p:cNvGrpSpPr>
          <p:nvPr/>
        </p:nvGrpSpPr>
        <p:grpSpPr bwMode="auto">
          <a:xfrm>
            <a:off x="914400" y="4013200"/>
            <a:ext cx="4343400" cy="381000"/>
            <a:chOff x="576" y="2688"/>
            <a:chExt cx="2736" cy="240"/>
          </a:xfrm>
        </p:grpSpPr>
        <p:grpSp>
          <p:nvGrpSpPr>
            <p:cNvPr id="598042" name="Group 26"/>
            <p:cNvGrpSpPr>
              <a:grpSpLocks/>
            </p:cNvGrpSpPr>
            <p:nvPr/>
          </p:nvGrpSpPr>
          <p:grpSpPr bwMode="auto">
            <a:xfrm>
              <a:off x="576" y="2688"/>
              <a:ext cx="2736" cy="240"/>
              <a:chOff x="576" y="2688"/>
              <a:chExt cx="2736" cy="240"/>
            </a:xfrm>
          </p:grpSpPr>
          <p:sp>
            <p:nvSpPr>
              <p:cNvPr id="598043" name="Rectangle 27"/>
              <p:cNvSpPr>
                <a:spLocks noChangeArrowheads="1"/>
              </p:cNvSpPr>
              <p:nvPr/>
            </p:nvSpPr>
            <p:spPr bwMode="auto">
              <a:xfrm>
                <a:off x="576" y="2688"/>
                <a:ext cx="2736" cy="240"/>
              </a:xfrm>
              <a:prstGeom prst="rect">
                <a:avLst/>
              </a:prstGeom>
              <a:noFill/>
              <a:ln w="25400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598044" name="Rectangle 28"/>
              <p:cNvSpPr>
                <a:spLocks noChangeArrowheads="1"/>
              </p:cNvSpPr>
              <p:nvPr/>
            </p:nvSpPr>
            <p:spPr bwMode="auto">
              <a:xfrm>
                <a:off x="1083" y="2736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598045" name="Rectangle 29"/>
              <p:cNvSpPr>
                <a:spLocks noChangeArrowheads="1"/>
              </p:cNvSpPr>
              <p:nvPr/>
            </p:nvSpPr>
            <p:spPr bwMode="auto">
              <a:xfrm>
                <a:off x="1735" y="2736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598046" name="Rectangle 30"/>
              <p:cNvSpPr>
                <a:spLocks noChangeArrowheads="1"/>
              </p:cNvSpPr>
              <p:nvPr/>
            </p:nvSpPr>
            <p:spPr bwMode="auto">
              <a:xfrm>
                <a:off x="2736" y="2736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</p:grpSp>
        <p:sp>
          <p:nvSpPr>
            <p:cNvPr id="598047" name="Oval 31"/>
            <p:cNvSpPr>
              <a:spLocks noChangeArrowheads="1"/>
            </p:cNvSpPr>
            <p:nvPr/>
          </p:nvSpPr>
          <p:spPr bwMode="auto">
            <a:xfrm>
              <a:off x="1592" y="2728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8048" name="Oval 32"/>
            <p:cNvSpPr>
              <a:spLocks noChangeArrowheads="1"/>
            </p:cNvSpPr>
            <p:nvPr/>
          </p:nvSpPr>
          <p:spPr bwMode="auto">
            <a:xfrm>
              <a:off x="2264" y="2728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8049" name="Oval 33"/>
            <p:cNvSpPr>
              <a:spLocks noChangeArrowheads="1"/>
            </p:cNvSpPr>
            <p:nvPr/>
          </p:nvSpPr>
          <p:spPr bwMode="auto">
            <a:xfrm>
              <a:off x="2584" y="2728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8084" name="Group 68"/>
          <p:cNvGrpSpPr>
            <a:grpSpLocks/>
          </p:cNvGrpSpPr>
          <p:nvPr/>
        </p:nvGrpSpPr>
        <p:grpSpPr bwMode="auto">
          <a:xfrm>
            <a:off x="457200" y="4533900"/>
            <a:ext cx="8216900" cy="2324100"/>
            <a:chOff x="288" y="2856"/>
            <a:chExt cx="5176" cy="1464"/>
          </a:xfrm>
        </p:grpSpPr>
        <p:sp>
          <p:nvSpPr>
            <p:cNvPr id="598060" name="Rectangle 44"/>
            <p:cNvSpPr>
              <a:spLocks noChangeArrowheads="1"/>
            </p:cNvSpPr>
            <p:nvPr/>
          </p:nvSpPr>
          <p:spPr bwMode="auto">
            <a:xfrm>
              <a:off x="288" y="3168"/>
              <a:ext cx="5176" cy="115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8061" name="Text Box 45"/>
            <p:cNvSpPr txBox="1">
              <a:spLocks noChangeArrowheads="1"/>
            </p:cNvSpPr>
            <p:nvPr/>
          </p:nvSpPr>
          <p:spPr bwMode="auto">
            <a:xfrm>
              <a:off x="2915" y="2856"/>
              <a:ext cx="493" cy="343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Exp</a:t>
              </a:r>
            </a:p>
          </p:txBody>
        </p:sp>
        <p:sp>
          <p:nvSpPr>
            <p:cNvPr id="598062" name="Text Box 46"/>
            <p:cNvSpPr txBox="1">
              <a:spLocks noChangeArrowheads="1"/>
            </p:cNvSpPr>
            <p:nvPr/>
          </p:nvSpPr>
          <p:spPr bwMode="auto">
            <a:xfrm>
              <a:off x="3740" y="3727"/>
              <a:ext cx="340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1"/>
                  </a:solidFill>
                </a:rPr>
                <a:t>…</a:t>
              </a:r>
            </a:p>
          </p:txBody>
        </p:sp>
        <p:sp>
          <p:nvSpPr>
            <p:cNvPr id="598063" name="Line 47"/>
            <p:cNvSpPr>
              <a:spLocks noChangeShapeType="1"/>
            </p:cNvSpPr>
            <p:nvPr/>
          </p:nvSpPr>
          <p:spPr bwMode="auto">
            <a:xfrm flipH="1">
              <a:off x="1440" y="3199"/>
              <a:ext cx="1488" cy="480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064" name="Line 48"/>
            <p:cNvSpPr>
              <a:spLocks noChangeShapeType="1"/>
            </p:cNvSpPr>
            <p:nvPr/>
          </p:nvSpPr>
          <p:spPr bwMode="auto">
            <a:xfrm flipH="1">
              <a:off x="2880" y="3199"/>
              <a:ext cx="192" cy="480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065" name="Line 49"/>
            <p:cNvSpPr>
              <a:spLocks noChangeShapeType="1"/>
            </p:cNvSpPr>
            <p:nvPr/>
          </p:nvSpPr>
          <p:spPr bwMode="auto">
            <a:xfrm>
              <a:off x="3408" y="3199"/>
              <a:ext cx="1440" cy="480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8066" name="Group 50"/>
            <p:cNvGrpSpPr>
              <a:grpSpLocks/>
            </p:cNvGrpSpPr>
            <p:nvPr/>
          </p:nvGrpSpPr>
          <p:grpSpPr bwMode="auto">
            <a:xfrm>
              <a:off x="912" y="3679"/>
              <a:ext cx="1056" cy="480"/>
              <a:chOff x="960" y="3792"/>
              <a:chExt cx="1056" cy="480"/>
            </a:xfrm>
          </p:grpSpPr>
          <p:sp>
            <p:nvSpPr>
              <p:cNvPr id="598067" name="Text Box 51"/>
              <p:cNvSpPr txBox="1">
                <a:spLocks noChangeArrowheads="1"/>
              </p:cNvSpPr>
              <p:nvPr/>
            </p:nvSpPr>
            <p:spPr bwMode="auto">
              <a:xfrm>
                <a:off x="1119" y="3909"/>
                <a:ext cx="792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accent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accent1"/>
                    </a:solidFill>
                  </a:rPr>
                  <a:t>p</a:t>
                </a:r>
                <a:r>
                  <a:rPr lang="en-US" altLang="x-none" i="0" baseline="-25000">
                    <a:solidFill>
                      <a:schemeClr val="accent1"/>
                    </a:solidFill>
                  </a:rPr>
                  <a:t>&lt;term,1&gt;</a:t>
                </a:r>
              </a:p>
            </p:txBody>
          </p:sp>
          <p:sp>
            <p:nvSpPr>
              <p:cNvPr id="598068" name="AutoShape 52"/>
              <p:cNvSpPr>
                <a:spLocks noChangeArrowheads="1"/>
              </p:cNvSpPr>
              <p:nvPr/>
            </p:nvSpPr>
            <p:spPr bwMode="auto">
              <a:xfrm>
                <a:off x="960" y="3792"/>
                <a:ext cx="1056" cy="480"/>
              </a:xfrm>
              <a:prstGeom prst="flowChartExtra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8069" name="Group 53"/>
            <p:cNvGrpSpPr>
              <a:grpSpLocks/>
            </p:cNvGrpSpPr>
            <p:nvPr/>
          </p:nvGrpSpPr>
          <p:grpSpPr bwMode="auto">
            <a:xfrm>
              <a:off x="2331" y="3679"/>
              <a:ext cx="1056" cy="480"/>
              <a:chOff x="960" y="3792"/>
              <a:chExt cx="1056" cy="480"/>
            </a:xfrm>
          </p:grpSpPr>
          <p:sp>
            <p:nvSpPr>
              <p:cNvPr id="598070" name="Text Box 54"/>
              <p:cNvSpPr txBox="1">
                <a:spLocks noChangeArrowheads="1"/>
              </p:cNvSpPr>
              <p:nvPr/>
            </p:nvSpPr>
            <p:spPr bwMode="auto">
              <a:xfrm>
                <a:off x="1119" y="3909"/>
                <a:ext cx="792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accent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accent1"/>
                    </a:solidFill>
                  </a:rPr>
                  <a:t>p</a:t>
                </a:r>
                <a:r>
                  <a:rPr lang="en-US" altLang="x-none" i="0" baseline="-25000">
                    <a:solidFill>
                      <a:schemeClr val="accent1"/>
                    </a:solidFill>
                  </a:rPr>
                  <a:t>&lt;term,2&gt;</a:t>
                </a:r>
              </a:p>
            </p:txBody>
          </p:sp>
          <p:sp>
            <p:nvSpPr>
              <p:cNvPr id="598071" name="AutoShape 55"/>
              <p:cNvSpPr>
                <a:spLocks noChangeArrowheads="1"/>
              </p:cNvSpPr>
              <p:nvPr/>
            </p:nvSpPr>
            <p:spPr bwMode="auto">
              <a:xfrm>
                <a:off x="960" y="3792"/>
                <a:ext cx="1056" cy="480"/>
              </a:xfrm>
              <a:prstGeom prst="flowChartExtra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8072" name="Group 56"/>
            <p:cNvGrpSpPr>
              <a:grpSpLocks/>
            </p:cNvGrpSpPr>
            <p:nvPr/>
          </p:nvGrpSpPr>
          <p:grpSpPr bwMode="auto">
            <a:xfrm>
              <a:off x="4320" y="3679"/>
              <a:ext cx="1056" cy="480"/>
              <a:chOff x="960" y="3792"/>
              <a:chExt cx="1056" cy="480"/>
            </a:xfrm>
          </p:grpSpPr>
          <p:sp>
            <p:nvSpPr>
              <p:cNvPr id="598073" name="Text Box 57"/>
              <p:cNvSpPr txBox="1">
                <a:spLocks noChangeArrowheads="1"/>
              </p:cNvSpPr>
              <p:nvPr/>
            </p:nvSpPr>
            <p:spPr bwMode="auto">
              <a:xfrm>
                <a:off x="1119" y="3909"/>
                <a:ext cx="792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accent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accent1"/>
                    </a:solidFill>
                  </a:rPr>
                  <a:t>p</a:t>
                </a:r>
                <a:r>
                  <a:rPr lang="en-US" altLang="x-none" i="0" baseline="-25000">
                    <a:solidFill>
                      <a:schemeClr val="accent1"/>
                    </a:solidFill>
                  </a:rPr>
                  <a:t>&lt;term,k&gt;</a:t>
                </a:r>
              </a:p>
            </p:txBody>
          </p:sp>
          <p:sp>
            <p:nvSpPr>
              <p:cNvPr id="598074" name="AutoShape 58"/>
              <p:cNvSpPr>
                <a:spLocks noChangeArrowheads="1"/>
              </p:cNvSpPr>
              <p:nvPr/>
            </p:nvSpPr>
            <p:spPr bwMode="auto">
              <a:xfrm>
                <a:off x="960" y="3792"/>
                <a:ext cx="1056" cy="480"/>
              </a:xfrm>
              <a:prstGeom prst="flowChartExtra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98075" name="Line 59"/>
            <p:cNvSpPr>
              <a:spLocks noChangeShapeType="1"/>
            </p:cNvSpPr>
            <p:nvPr/>
          </p:nvSpPr>
          <p:spPr bwMode="auto">
            <a:xfrm>
              <a:off x="3312" y="3199"/>
              <a:ext cx="480" cy="192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076" name="Line 60"/>
            <p:cNvSpPr>
              <a:spLocks noChangeShapeType="1"/>
            </p:cNvSpPr>
            <p:nvPr/>
          </p:nvSpPr>
          <p:spPr bwMode="auto">
            <a:xfrm>
              <a:off x="3288" y="3199"/>
              <a:ext cx="480" cy="240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077" name="Line 61"/>
            <p:cNvSpPr>
              <a:spLocks noChangeShapeType="1"/>
            </p:cNvSpPr>
            <p:nvPr/>
          </p:nvSpPr>
          <p:spPr bwMode="auto">
            <a:xfrm>
              <a:off x="3264" y="3199"/>
              <a:ext cx="384" cy="240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078" name="Text Box 62"/>
            <p:cNvSpPr txBox="1">
              <a:spLocks noChangeArrowheads="1"/>
            </p:cNvSpPr>
            <p:nvPr/>
          </p:nvSpPr>
          <p:spPr bwMode="auto">
            <a:xfrm>
              <a:off x="2016" y="3816"/>
              <a:ext cx="258" cy="343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tx2"/>
                  </a:solidFill>
                </a:rPr>
                <a:t>+</a:t>
              </a:r>
            </a:p>
          </p:txBody>
        </p:sp>
        <p:sp>
          <p:nvSpPr>
            <p:cNvPr id="598079" name="Text Box 63"/>
            <p:cNvSpPr txBox="1">
              <a:spLocks noChangeArrowheads="1"/>
            </p:cNvSpPr>
            <p:nvPr/>
          </p:nvSpPr>
          <p:spPr bwMode="auto">
            <a:xfrm>
              <a:off x="3456" y="3823"/>
              <a:ext cx="258" cy="343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tx2"/>
                  </a:solidFill>
                </a:rPr>
                <a:t>+</a:t>
              </a:r>
            </a:p>
          </p:txBody>
        </p:sp>
        <p:sp>
          <p:nvSpPr>
            <p:cNvPr id="598080" name="Text Box 64"/>
            <p:cNvSpPr txBox="1">
              <a:spLocks noChangeArrowheads="1"/>
            </p:cNvSpPr>
            <p:nvPr/>
          </p:nvSpPr>
          <p:spPr bwMode="auto">
            <a:xfrm>
              <a:off x="4032" y="3830"/>
              <a:ext cx="258" cy="343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tx2"/>
                  </a:solidFill>
                </a:rPr>
                <a:t>+</a:t>
              </a:r>
            </a:p>
          </p:txBody>
        </p:sp>
        <p:sp>
          <p:nvSpPr>
            <p:cNvPr id="598081" name="Line 65"/>
            <p:cNvSpPr>
              <a:spLocks noChangeShapeType="1"/>
            </p:cNvSpPr>
            <p:nvPr/>
          </p:nvSpPr>
          <p:spPr bwMode="auto">
            <a:xfrm flipH="1">
              <a:off x="2160" y="3199"/>
              <a:ext cx="864" cy="624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082" name="Line 66"/>
            <p:cNvSpPr>
              <a:spLocks noChangeShapeType="1"/>
            </p:cNvSpPr>
            <p:nvPr/>
          </p:nvSpPr>
          <p:spPr bwMode="auto">
            <a:xfrm>
              <a:off x="3120" y="3199"/>
              <a:ext cx="480" cy="624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8083" name="Line 67"/>
            <p:cNvSpPr>
              <a:spLocks noChangeShapeType="1"/>
            </p:cNvSpPr>
            <p:nvPr/>
          </p:nvSpPr>
          <p:spPr bwMode="auto">
            <a:xfrm>
              <a:off x="3168" y="3199"/>
              <a:ext cx="984" cy="624"/>
            </a:xfrm>
            <a:prstGeom prst="line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80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80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0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7651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52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  <a:endParaRPr lang="en-US" altLang="x-none" sz="2000" i="0"/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27653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27654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55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33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27660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7661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6292" name="Picture 4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76200"/>
            <a:ext cx="5867400" cy="771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6294" name="Picture 6" descr="capture16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1371600"/>
            <a:ext cx="7639050" cy="382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6295" name="Rectangle 7"/>
          <p:cNvSpPr>
            <a:spLocks noChangeArrowheads="1"/>
          </p:cNvSpPr>
          <p:nvPr/>
        </p:nvSpPr>
        <p:spPr bwMode="auto">
          <a:xfrm>
            <a:off x="381000" y="792163"/>
            <a:ext cx="4505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chemeClr val="accent1"/>
                </a:solidFill>
              </a:rPr>
              <a:t>GetTerm(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accent1"/>
                </a:solidFill>
              </a:rPr>
              <a:t>, </a:t>
            </a:r>
            <a:r>
              <a:rPr lang="en-US" altLang="x-none" sz="3200">
                <a:solidFill>
                  <a:schemeClr val="accent1"/>
                </a:solidFill>
              </a:rPr>
              <a:t>i</a:t>
            </a:r>
            <a:r>
              <a:rPr lang="en-US" altLang="x-none" sz="3200" i="0">
                <a:solidFill>
                  <a:schemeClr val="accent1"/>
                </a:solidFill>
              </a:rPr>
              <a:t> )</a:t>
            </a:r>
          </a:p>
        </p:txBody>
      </p:sp>
      <p:sp>
        <p:nvSpPr>
          <p:cNvPr id="396297" name="Line 9"/>
          <p:cNvSpPr>
            <a:spLocks noChangeShapeType="1"/>
          </p:cNvSpPr>
          <p:nvPr/>
        </p:nvSpPr>
        <p:spPr bwMode="auto">
          <a:xfrm>
            <a:off x="2263775" y="5156200"/>
            <a:ext cx="0" cy="1066800"/>
          </a:xfrm>
          <a:prstGeom prst="line">
            <a:avLst/>
          </a:prstGeom>
          <a:noFill/>
          <a:ln w="25400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6298" name="Rectangle 10"/>
          <p:cNvSpPr>
            <a:spLocks noChangeArrowheads="1"/>
          </p:cNvSpPr>
          <p:nvPr/>
        </p:nvSpPr>
        <p:spPr bwMode="auto">
          <a:xfrm>
            <a:off x="2286000" y="5384800"/>
            <a:ext cx="960438" cy="5334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6299" name="Text Box 11"/>
          <p:cNvSpPr txBox="1">
            <a:spLocks noChangeArrowheads="1"/>
          </p:cNvSpPr>
          <p:nvPr/>
        </p:nvSpPr>
        <p:spPr bwMode="auto">
          <a:xfrm>
            <a:off x="990600" y="5384800"/>
            <a:ext cx="65039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>
                <a:solidFill>
                  <a:schemeClr val="tx2"/>
                </a:solidFill>
              </a:rPr>
              <a:t>s</a:t>
            </a:r>
            <a:r>
              <a:rPr lang="en-US" altLang="x-none" i="0">
                <a:solidFill>
                  <a:schemeClr val="tx2"/>
                </a:solidFill>
              </a:rPr>
              <a:t>=6*8+((2+42)*(5+12)+987*7*123+15*54)</a:t>
            </a:r>
          </a:p>
        </p:txBody>
      </p:sp>
      <p:sp>
        <p:nvSpPr>
          <p:cNvPr id="396300" name="Rectangle 12"/>
          <p:cNvSpPr>
            <a:spLocks noChangeArrowheads="1"/>
          </p:cNvSpPr>
          <p:nvPr/>
        </p:nvSpPr>
        <p:spPr bwMode="auto">
          <a:xfrm>
            <a:off x="3124200" y="1892300"/>
            <a:ext cx="1371600" cy="3048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6301" name="Line 13"/>
          <p:cNvSpPr>
            <a:spLocks noChangeShapeType="1"/>
          </p:cNvSpPr>
          <p:nvPr/>
        </p:nvSpPr>
        <p:spPr bwMode="auto">
          <a:xfrm>
            <a:off x="2298700" y="5156200"/>
            <a:ext cx="0" cy="1066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6302" name="Rectangle 14"/>
          <p:cNvSpPr>
            <a:spLocks noChangeArrowheads="1"/>
          </p:cNvSpPr>
          <p:nvPr/>
        </p:nvSpPr>
        <p:spPr bwMode="auto">
          <a:xfrm>
            <a:off x="2514600" y="3048000"/>
            <a:ext cx="1752600" cy="3302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6303" name="Oval 15"/>
          <p:cNvSpPr>
            <a:spLocks noChangeArrowheads="1"/>
          </p:cNvSpPr>
          <p:nvPr/>
        </p:nvSpPr>
        <p:spPr bwMode="auto">
          <a:xfrm>
            <a:off x="3175000" y="5461000"/>
            <a:ext cx="304800" cy="381000"/>
          </a:xfrm>
          <a:prstGeom prst="ellips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6304" name="Rectangle 16"/>
          <p:cNvSpPr>
            <a:spLocks noChangeArrowheads="1"/>
          </p:cNvSpPr>
          <p:nvPr/>
        </p:nvSpPr>
        <p:spPr bwMode="auto">
          <a:xfrm>
            <a:off x="3429000" y="5384800"/>
            <a:ext cx="942975" cy="5334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6305" name="Line 17"/>
          <p:cNvSpPr>
            <a:spLocks noChangeShapeType="1"/>
          </p:cNvSpPr>
          <p:nvPr/>
        </p:nvSpPr>
        <p:spPr bwMode="auto">
          <a:xfrm>
            <a:off x="3441700" y="5156200"/>
            <a:ext cx="0" cy="1066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6306" name="Rectangle 18"/>
          <p:cNvSpPr>
            <a:spLocks noChangeArrowheads="1"/>
          </p:cNvSpPr>
          <p:nvPr/>
        </p:nvSpPr>
        <p:spPr bwMode="auto">
          <a:xfrm>
            <a:off x="4229100" y="3302000"/>
            <a:ext cx="2463800" cy="3556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6310" name="Oval 22"/>
          <p:cNvSpPr>
            <a:spLocks noChangeArrowheads="1"/>
          </p:cNvSpPr>
          <p:nvPr/>
        </p:nvSpPr>
        <p:spPr bwMode="auto">
          <a:xfrm>
            <a:off x="4343400" y="5461000"/>
            <a:ext cx="304800" cy="381000"/>
          </a:xfrm>
          <a:prstGeom prst="ellips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6312" name="Rectangle 24"/>
          <p:cNvSpPr>
            <a:spLocks noChangeArrowheads="1"/>
          </p:cNvSpPr>
          <p:nvPr/>
        </p:nvSpPr>
        <p:spPr bwMode="auto">
          <a:xfrm>
            <a:off x="2286000" y="5308600"/>
            <a:ext cx="2133600" cy="685800"/>
          </a:xfrm>
          <a:prstGeom prst="rect">
            <a:avLst/>
          </a:prstGeom>
          <a:noFill/>
          <a:ln w="25400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396318" name="Group 30"/>
          <p:cNvGrpSpPr>
            <a:grpSpLocks/>
          </p:cNvGrpSpPr>
          <p:nvPr/>
        </p:nvGrpSpPr>
        <p:grpSpPr bwMode="auto">
          <a:xfrm>
            <a:off x="1689100" y="76200"/>
            <a:ext cx="1130300" cy="457200"/>
            <a:chOff x="1064" y="144"/>
            <a:chExt cx="712" cy="288"/>
          </a:xfrm>
        </p:grpSpPr>
        <p:sp>
          <p:nvSpPr>
            <p:cNvPr id="396313" name="Rectangle 25"/>
            <p:cNvSpPr>
              <a:spLocks noChangeArrowheads="1"/>
            </p:cNvSpPr>
            <p:nvPr/>
          </p:nvSpPr>
          <p:spPr bwMode="auto">
            <a:xfrm>
              <a:off x="1496" y="144"/>
              <a:ext cx="280" cy="288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396314" name="Rectangle 26"/>
            <p:cNvSpPr>
              <a:spLocks noChangeArrowheads="1"/>
            </p:cNvSpPr>
            <p:nvPr/>
          </p:nvSpPr>
          <p:spPr bwMode="auto">
            <a:xfrm>
              <a:off x="1064" y="144"/>
              <a:ext cx="296" cy="144"/>
            </a:xfrm>
            <a:prstGeom prst="rect">
              <a:avLst/>
            </a:prstGeom>
            <a:noFill/>
            <a:ln w="25400">
              <a:solidFill>
                <a:schemeClr val="accent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</p:grpSp>
      <p:sp>
        <p:nvSpPr>
          <p:cNvPr id="396315" name="Rectangle 27"/>
          <p:cNvSpPr>
            <a:spLocks noChangeArrowheads="1"/>
          </p:cNvSpPr>
          <p:nvPr/>
        </p:nvSpPr>
        <p:spPr bwMode="auto">
          <a:xfrm>
            <a:off x="2841625" y="76200"/>
            <a:ext cx="152400" cy="4572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6316" name="Rectangle 28"/>
          <p:cNvSpPr>
            <a:spLocks noChangeArrowheads="1"/>
          </p:cNvSpPr>
          <p:nvPr/>
        </p:nvSpPr>
        <p:spPr bwMode="auto">
          <a:xfrm>
            <a:off x="3025775" y="292100"/>
            <a:ext cx="381000" cy="2413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6325" name="Rectangle 37"/>
          <p:cNvSpPr>
            <a:spLocks noChangeArrowheads="1"/>
          </p:cNvSpPr>
          <p:nvPr/>
        </p:nvSpPr>
        <p:spPr bwMode="auto">
          <a:xfrm>
            <a:off x="3441700" y="76200"/>
            <a:ext cx="152400" cy="4572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396329" name="Group 41"/>
          <p:cNvGrpSpPr>
            <a:grpSpLocks/>
          </p:cNvGrpSpPr>
          <p:nvPr/>
        </p:nvGrpSpPr>
        <p:grpSpPr bwMode="auto">
          <a:xfrm>
            <a:off x="914400" y="4114800"/>
            <a:ext cx="4343400" cy="381000"/>
            <a:chOff x="576" y="2736"/>
            <a:chExt cx="2736" cy="240"/>
          </a:xfrm>
        </p:grpSpPr>
        <p:grpSp>
          <p:nvGrpSpPr>
            <p:cNvPr id="396324" name="Group 36"/>
            <p:cNvGrpSpPr>
              <a:grpSpLocks/>
            </p:cNvGrpSpPr>
            <p:nvPr/>
          </p:nvGrpSpPr>
          <p:grpSpPr bwMode="auto">
            <a:xfrm>
              <a:off x="576" y="2736"/>
              <a:ext cx="2736" cy="240"/>
              <a:chOff x="576" y="2736"/>
              <a:chExt cx="2736" cy="240"/>
            </a:xfrm>
          </p:grpSpPr>
          <p:sp>
            <p:nvSpPr>
              <p:cNvPr id="396311" name="Rectangle 23"/>
              <p:cNvSpPr>
                <a:spLocks noChangeArrowheads="1"/>
              </p:cNvSpPr>
              <p:nvPr/>
            </p:nvSpPr>
            <p:spPr bwMode="auto">
              <a:xfrm>
                <a:off x="576" y="2736"/>
                <a:ext cx="2736" cy="240"/>
              </a:xfrm>
              <a:prstGeom prst="re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396321" name="Rectangle 33"/>
              <p:cNvSpPr>
                <a:spLocks noChangeArrowheads="1"/>
              </p:cNvSpPr>
              <p:nvPr/>
            </p:nvSpPr>
            <p:spPr bwMode="auto">
              <a:xfrm>
                <a:off x="1186" y="2791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396322" name="Rectangle 34"/>
              <p:cNvSpPr>
                <a:spLocks noChangeArrowheads="1"/>
              </p:cNvSpPr>
              <p:nvPr/>
            </p:nvSpPr>
            <p:spPr bwMode="auto">
              <a:xfrm>
                <a:off x="1769" y="2791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396323" name="Rectangle 35"/>
              <p:cNvSpPr>
                <a:spLocks noChangeArrowheads="1"/>
              </p:cNvSpPr>
              <p:nvPr/>
            </p:nvSpPr>
            <p:spPr bwMode="auto">
              <a:xfrm>
                <a:off x="2661" y="2791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</p:grpSp>
        <p:sp>
          <p:nvSpPr>
            <p:cNvPr id="396326" name="Oval 38"/>
            <p:cNvSpPr>
              <a:spLocks noChangeArrowheads="1"/>
            </p:cNvSpPr>
            <p:nvPr/>
          </p:nvSpPr>
          <p:spPr bwMode="auto">
            <a:xfrm>
              <a:off x="2520" y="2784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6327" name="Oval 39"/>
            <p:cNvSpPr>
              <a:spLocks noChangeArrowheads="1"/>
            </p:cNvSpPr>
            <p:nvPr/>
          </p:nvSpPr>
          <p:spPr bwMode="auto">
            <a:xfrm>
              <a:off x="1672" y="2784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6328" name="Oval 40"/>
            <p:cNvSpPr>
              <a:spLocks noChangeArrowheads="1"/>
            </p:cNvSpPr>
            <p:nvPr/>
          </p:nvSpPr>
          <p:spPr bwMode="auto">
            <a:xfrm>
              <a:off x="2256" y="2784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6330" name="Group 42"/>
          <p:cNvGrpSpPr>
            <a:grpSpLocks/>
          </p:cNvGrpSpPr>
          <p:nvPr/>
        </p:nvGrpSpPr>
        <p:grpSpPr bwMode="auto">
          <a:xfrm>
            <a:off x="1752600" y="6070600"/>
            <a:ext cx="1676400" cy="762000"/>
            <a:chOff x="912" y="3792"/>
            <a:chExt cx="1056" cy="480"/>
          </a:xfrm>
        </p:grpSpPr>
        <p:sp>
          <p:nvSpPr>
            <p:cNvPr id="396331" name="Text Box 43"/>
            <p:cNvSpPr txBox="1">
              <a:spLocks noChangeArrowheads="1"/>
            </p:cNvSpPr>
            <p:nvPr/>
          </p:nvSpPr>
          <p:spPr bwMode="auto">
            <a:xfrm>
              <a:off x="1097" y="3909"/>
              <a:ext cx="74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p</a:t>
              </a:r>
              <a:r>
                <a:rPr lang="en-US" altLang="x-none" i="0" baseline="-25000">
                  <a:solidFill>
                    <a:schemeClr val="hlink"/>
                  </a:solidFill>
                </a:rPr>
                <a:t>&lt;fact,1</a:t>
              </a:r>
              <a:r>
                <a:rPr lang="en-US" altLang="x-none" i="0" baseline="-25000">
                  <a:solidFill>
                    <a:schemeClr val="accent1"/>
                  </a:solidFill>
                </a:rPr>
                <a:t>&gt;</a:t>
              </a:r>
            </a:p>
          </p:txBody>
        </p:sp>
        <p:sp>
          <p:nvSpPr>
            <p:cNvPr id="396332" name="AutoShape 44"/>
            <p:cNvSpPr>
              <a:spLocks noChangeArrowheads="1"/>
            </p:cNvSpPr>
            <p:nvPr/>
          </p:nvSpPr>
          <p:spPr bwMode="auto">
            <a:xfrm>
              <a:off x="912" y="3792"/>
              <a:ext cx="1056" cy="480"/>
            </a:xfrm>
            <a:prstGeom prst="flowChartExtra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396333" name="Group 45"/>
          <p:cNvGrpSpPr>
            <a:grpSpLocks/>
          </p:cNvGrpSpPr>
          <p:nvPr/>
        </p:nvGrpSpPr>
        <p:grpSpPr bwMode="auto">
          <a:xfrm>
            <a:off x="3352800" y="6070600"/>
            <a:ext cx="1676400" cy="762000"/>
            <a:chOff x="2331" y="3792"/>
            <a:chExt cx="1056" cy="480"/>
          </a:xfrm>
        </p:grpSpPr>
        <p:sp>
          <p:nvSpPr>
            <p:cNvPr id="396334" name="Text Box 46"/>
            <p:cNvSpPr txBox="1">
              <a:spLocks noChangeArrowheads="1"/>
            </p:cNvSpPr>
            <p:nvPr/>
          </p:nvSpPr>
          <p:spPr bwMode="auto">
            <a:xfrm>
              <a:off x="2516" y="3909"/>
              <a:ext cx="74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p</a:t>
              </a:r>
              <a:r>
                <a:rPr lang="en-US" altLang="x-none" i="0" baseline="-25000">
                  <a:solidFill>
                    <a:schemeClr val="hlink"/>
                  </a:solidFill>
                </a:rPr>
                <a:t>&lt;fact,2&gt;</a:t>
              </a:r>
            </a:p>
          </p:txBody>
        </p:sp>
        <p:sp>
          <p:nvSpPr>
            <p:cNvPr id="396335" name="AutoShape 47"/>
            <p:cNvSpPr>
              <a:spLocks noChangeArrowheads="1"/>
            </p:cNvSpPr>
            <p:nvPr/>
          </p:nvSpPr>
          <p:spPr bwMode="auto">
            <a:xfrm>
              <a:off x="2331" y="3792"/>
              <a:ext cx="1056" cy="480"/>
            </a:xfrm>
            <a:prstGeom prst="flowChartExtra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6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6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6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6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6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6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6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6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96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6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6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6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6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6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6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96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6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6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96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96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96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96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96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6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96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96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96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96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6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96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96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96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96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96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396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96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96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96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96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96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6297" grpId="0" animBg="1"/>
      <p:bldP spid="396298" grpId="0" animBg="1"/>
      <p:bldP spid="396299" grpId="0"/>
      <p:bldP spid="396300" grpId="0" animBg="1"/>
      <p:bldP spid="396300" grpId="1" animBg="1"/>
      <p:bldP spid="396301" grpId="0" animBg="1"/>
      <p:bldP spid="396302" grpId="0" animBg="1"/>
      <p:bldP spid="396302" grpId="1" animBg="1"/>
      <p:bldP spid="396302" grpId="4" animBg="1"/>
      <p:bldP spid="396303" grpId="0" animBg="1"/>
      <p:bldP spid="396304" grpId="0" animBg="1"/>
      <p:bldP spid="396305" grpId="0" animBg="1"/>
      <p:bldP spid="396306" grpId="0" animBg="1"/>
      <p:bldP spid="396306" grpId="1" animBg="1"/>
      <p:bldP spid="396310" grpId="0" animBg="1"/>
      <p:bldP spid="396310" grpId="1" animBg="1"/>
      <p:bldP spid="396315" grpId="0" animBg="1" autoUpdateAnimBg="0"/>
      <p:bldP spid="396316" grpId="0" animBg="1"/>
      <p:bldP spid="396325" grpId="0" animBg="1" autoUpdateAnimBg="0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9042" name="Picture 2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76200"/>
            <a:ext cx="5867400" cy="771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9043" name="Picture 3" descr="capture16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1371600"/>
            <a:ext cx="7639050" cy="382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9044" name="Rectangle 4"/>
          <p:cNvSpPr>
            <a:spLocks noChangeArrowheads="1"/>
          </p:cNvSpPr>
          <p:nvPr/>
        </p:nvSpPr>
        <p:spPr bwMode="auto">
          <a:xfrm>
            <a:off x="381000" y="792163"/>
            <a:ext cx="4505325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chemeClr val="accent1"/>
                </a:solidFill>
              </a:rPr>
              <a:t>GetTerm(</a:t>
            </a:r>
            <a:r>
              <a:rPr lang="en-US" altLang="x-none" sz="3200">
                <a:solidFill>
                  <a:schemeClr val="accent1"/>
                </a:solidFill>
              </a:rPr>
              <a:t>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accent1"/>
                </a:solidFill>
              </a:rPr>
              <a:t>, </a:t>
            </a:r>
            <a:r>
              <a:rPr lang="en-US" altLang="x-none" sz="3200">
                <a:solidFill>
                  <a:schemeClr val="accent1"/>
                </a:solidFill>
              </a:rPr>
              <a:t>i </a:t>
            </a:r>
            <a:r>
              <a:rPr lang="en-US" altLang="x-none" sz="3200" i="0">
                <a:solidFill>
                  <a:schemeClr val="accent1"/>
                </a:solidFill>
              </a:rPr>
              <a:t>)</a:t>
            </a:r>
          </a:p>
        </p:txBody>
      </p:sp>
      <p:grpSp>
        <p:nvGrpSpPr>
          <p:cNvPr id="599057" name="Group 17"/>
          <p:cNvGrpSpPr>
            <a:grpSpLocks/>
          </p:cNvGrpSpPr>
          <p:nvPr/>
        </p:nvGrpSpPr>
        <p:grpSpPr bwMode="auto">
          <a:xfrm>
            <a:off x="1689100" y="76200"/>
            <a:ext cx="1130300" cy="457200"/>
            <a:chOff x="1064" y="144"/>
            <a:chExt cx="712" cy="288"/>
          </a:xfrm>
        </p:grpSpPr>
        <p:sp>
          <p:nvSpPr>
            <p:cNvPr id="599058" name="Rectangle 18"/>
            <p:cNvSpPr>
              <a:spLocks noChangeArrowheads="1"/>
            </p:cNvSpPr>
            <p:nvPr/>
          </p:nvSpPr>
          <p:spPr bwMode="auto">
            <a:xfrm>
              <a:off x="1496" y="144"/>
              <a:ext cx="280" cy="288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599059" name="Rectangle 19"/>
            <p:cNvSpPr>
              <a:spLocks noChangeArrowheads="1"/>
            </p:cNvSpPr>
            <p:nvPr/>
          </p:nvSpPr>
          <p:spPr bwMode="auto">
            <a:xfrm>
              <a:off x="1064" y="144"/>
              <a:ext cx="296" cy="144"/>
            </a:xfrm>
            <a:prstGeom prst="rect">
              <a:avLst/>
            </a:prstGeom>
            <a:noFill/>
            <a:ln w="25400">
              <a:solidFill>
                <a:schemeClr val="accent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</p:grpSp>
      <p:sp>
        <p:nvSpPr>
          <p:cNvPr id="599060" name="Rectangle 20"/>
          <p:cNvSpPr>
            <a:spLocks noChangeArrowheads="1"/>
          </p:cNvSpPr>
          <p:nvPr/>
        </p:nvSpPr>
        <p:spPr bwMode="auto">
          <a:xfrm>
            <a:off x="2841625" y="76200"/>
            <a:ext cx="152400" cy="4572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99061" name="Rectangle 21"/>
          <p:cNvSpPr>
            <a:spLocks noChangeArrowheads="1"/>
          </p:cNvSpPr>
          <p:nvPr/>
        </p:nvSpPr>
        <p:spPr bwMode="auto">
          <a:xfrm>
            <a:off x="3025775" y="292100"/>
            <a:ext cx="381000" cy="2413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99062" name="Rectangle 22"/>
          <p:cNvSpPr>
            <a:spLocks noChangeArrowheads="1"/>
          </p:cNvSpPr>
          <p:nvPr/>
        </p:nvSpPr>
        <p:spPr bwMode="auto">
          <a:xfrm>
            <a:off x="3441700" y="76200"/>
            <a:ext cx="152400" cy="4572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599063" name="Group 23"/>
          <p:cNvGrpSpPr>
            <a:grpSpLocks/>
          </p:cNvGrpSpPr>
          <p:nvPr/>
        </p:nvGrpSpPr>
        <p:grpSpPr bwMode="auto">
          <a:xfrm>
            <a:off x="914400" y="4114800"/>
            <a:ext cx="4343400" cy="381000"/>
            <a:chOff x="576" y="2736"/>
            <a:chExt cx="2736" cy="240"/>
          </a:xfrm>
        </p:grpSpPr>
        <p:grpSp>
          <p:nvGrpSpPr>
            <p:cNvPr id="599064" name="Group 24"/>
            <p:cNvGrpSpPr>
              <a:grpSpLocks/>
            </p:cNvGrpSpPr>
            <p:nvPr/>
          </p:nvGrpSpPr>
          <p:grpSpPr bwMode="auto">
            <a:xfrm>
              <a:off x="576" y="2736"/>
              <a:ext cx="2736" cy="240"/>
              <a:chOff x="576" y="2736"/>
              <a:chExt cx="2736" cy="240"/>
            </a:xfrm>
          </p:grpSpPr>
          <p:sp>
            <p:nvSpPr>
              <p:cNvPr id="599065" name="Rectangle 25"/>
              <p:cNvSpPr>
                <a:spLocks noChangeArrowheads="1"/>
              </p:cNvSpPr>
              <p:nvPr/>
            </p:nvSpPr>
            <p:spPr bwMode="auto">
              <a:xfrm>
                <a:off x="576" y="2736"/>
                <a:ext cx="2736" cy="240"/>
              </a:xfrm>
              <a:prstGeom prst="re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599066" name="Rectangle 26"/>
              <p:cNvSpPr>
                <a:spLocks noChangeArrowheads="1"/>
              </p:cNvSpPr>
              <p:nvPr/>
            </p:nvSpPr>
            <p:spPr bwMode="auto">
              <a:xfrm>
                <a:off x="1186" y="2791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599067" name="Rectangle 27"/>
              <p:cNvSpPr>
                <a:spLocks noChangeArrowheads="1"/>
              </p:cNvSpPr>
              <p:nvPr/>
            </p:nvSpPr>
            <p:spPr bwMode="auto">
              <a:xfrm>
                <a:off x="1769" y="2791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  <p:sp>
            <p:nvSpPr>
              <p:cNvPr id="599068" name="Rectangle 28"/>
              <p:cNvSpPr>
                <a:spLocks noChangeArrowheads="1"/>
              </p:cNvSpPr>
              <p:nvPr/>
            </p:nvSpPr>
            <p:spPr bwMode="auto">
              <a:xfrm>
                <a:off x="2661" y="2791"/>
                <a:ext cx="501" cy="144"/>
              </a:xfrm>
              <a:prstGeom prst="rect">
                <a:avLst/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x-none" altLang="x-none" i="0"/>
              </a:p>
            </p:txBody>
          </p:sp>
        </p:grpSp>
        <p:sp>
          <p:nvSpPr>
            <p:cNvPr id="599069" name="Oval 29"/>
            <p:cNvSpPr>
              <a:spLocks noChangeArrowheads="1"/>
            </p:cNvSpPr>
            <p:nvPr/>
          </p:nvSpPr>
          <p:spPr bwMode="auto">
            <a:xfrm>
              <a:off x="2520" y="2784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9070" name="Oval 30"/>
            <p:cNvSpPr>
              <a:spLocks noChangeArrowheads="1"/>
            </p:cNvSpPr>
            <p:nvPr/>
          </p:nvSpPr>
          <p:spPr bwMode="auto">
            <a:xfrm>
              <a:off x="1672" y="2784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9071" name="Oval 31"/>
            <p:cNvSpPr>
              <a:spLocks noChangeArrowheads="1"/>
            </p:cNvSpPr>
            <p:nvPr/>
          </p:nvSpPr>
          <p:spPr bwMode="auto">
            <a:xfrm>
              <a:off x="2256" y="2784"/>
              <a:ext cx="144" cy="144"/>
            </a:xfrm>
            <a:prstGeom prst="ellips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9078" name="Group 38"/>
          <p:cNvGrpSpPr>
            <a:grpSpLocks/>
          </p:cNvGrpSpPr>
          <p:nvPr/>
        </p:nvGrpSpPr>
        <p:grpSpPr bwMode="auto">
          <a:xfrm>
            <a:off x="1295400" y="4419600"/>
            <a:ext cx="7429500" cy="2438400"/>
            <a:chOff x="816" y="2880"/>
            <a:chExt cx="4680" cy="1536"/>
          </a:xfrm>
        </p:grpSpPr>
        <p:sp>
          <p:nvSpPr>
            <p:cNvPr id="599079" name="Rectangle 39"/>
            <p:cNvSpPr>
              <a:spLocks noChangeArrowheads="1"/>
            </p:cNvSpPr>
            <p:nvPr/>
          </p:nvSpPr>
          <p:spPr bwMode="auto">
            <a:xfrm>
              <a:off x="4392" y="2880"/>
              <a:ext cx="1104" cy="153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599080" name="Group 40"/>
            <p:cNvGrpSpPr>
              <a:grpSpLocks/>
            </p:cNvGrpSpPr>
            <p:nvPr/>
          </p:nvGrpSpPr>
          <p:grpSpPr bwMode="auto">
            <a:xfrm>
              <a:off x="816" y="2969"/>
              <a:ext cx="4656" cy="1447"/>
              <a:chOff x="816" y="2969"/>
              <a:chExt cx="4656" cy="1447"/>
            </a:xfrm>
          </p:grpSpPr>
          <p:sp>
            <p:nvSpPr>
              <p:cNvPr id="599081" name="Rectangle 41"/>
              <p:cNvSpPr>
                <a:spLocks noChangeArrowheads="1"/>
              </p:cNvSpPr>
              <p:nvPr/>
            </p:nvSpPr>
            <p:spPr bwMode="auto">
              <a:xfrm>
                <a:off x="816" y="3360"/>
                <a:ext cx="4656" cy="1056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9082" name="Text Box 42"/>
              <p:cNvSpPr txBox="1">
                <a:spLocks noChangeArrowheads="1"/>
              </p:cNvSpPr>
              <p:nvPr/>
            </p:nvSpPr>
            <p:spPr bwMode="auto">
              <a:xfrm>
                <a:off x="2854" y="2969"/>
                <a:ext cx="617" cy="343"/>
              </a:xfrm>
              <a:prstGeom prst="rect">
                <a:avLst/>
              </a:prstGeom>
              <a:noFill/>
              <a:ln w="25400">
                <a:solidFill>
                  <a:schemeClr val="accent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accent1"/>
                    </a:solidFill>
                  </a:rPr>
                  <a:t>Term</a:t>
                </a:r>
              </a:p>
            </p:txBody>
          </p:sp>
          <p:sp>
            <p:nvSpPr>
              <p:cNvPr id="599083" name="Text Box 43"/>
              <p:cNvSpPr txBox="1">
                <a:spLocks noChangeArrowheads="1"/>
              </p:cNvSpPr>
              <p:nvPr/>
            </p:nvSpPr>
            <p:spPr bwMode="auto">
              <a:xfrm>
                <a:off x="3740" y="3840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accent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accent1"/>
                    </a:solidFill>
                  </a:rPr>
                  <a:t>…</a:t>
                </a:r>
              </a:p>
            </p:txBody>
          </p:sp>
          <p:sp>
            <p:nvSpPr>
              <p:cNvPr id="599084" name="Line 44"/>
              <p:cNvSpPr>
                <a:spLocks noChangeShapeType="1"/>
              </p:cNvSpPr>
              <p:nvPr/>
            </p:nvSpPr>
            <p:spPr bwMode="auto">
              <a:xfrm flipH="1">
                <a:off x="1440" y="3312"/>
                <a:ext cx="1488" cy="480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85" name="Line 45"/>
              <p:cNvSpPr>
                <a:spLocks noChangeShapeType="1"/>
              </p:cNvSpPr>
              <p:nvPr/>
            </p:nvSpPr>
            <p:spPr bwMode="auto">
              <a:xfrm flipH="1">
                <a:off x="2880" y="3312"/>
                <a:ext cx="192" cy="480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86" name="Line 46"/>
              <p:cNvSpPr>
                <a:spLocks noChangeShapeType="1"/>
              </p:cNvSpPr>
              <p:nvPr/>
            </p:nvSpPr>
            <p:spPr bwMode="auto">
              <a:xfrm>
                <a:off x="3408" y="3312"/>
                <a:ext cx="1440" cy="480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87" name="Text Box 47"/>
              <p:cNvSpPr txBox="1">
                <a:spLocks noChangeArrowheads="1"/>
              </p:cNvSpPr>
              <p:nvPr/>
            </p:nvSpPr>
            <p:spPr bwMode="auto">
              <a:xfrm>
                <a:off x="1097" y="3909"/>
                <a:ext cx="741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accent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hlink"/>
                    </a:solidFill>
                  </a:rPr>
                  <a:t>p</a:t>
                </a:r>
                <a:r>
                  <a:rPr lang="en-US" altLang="x-none" i="0" baseline="-25000">
                    <a:solidFill>
                      <a:schemeClr val="hlink"/>
                    </a:solidFill>
                  </a:rPr>
                  <a:t>&lt;fact,1</a:t>
                </a:r>
                <a:r>
                  <a:rPr lang="en-US" altLang="x-none" i="0" baseline="-25000">
                    <a:solidFill>
                      <a:schemeClr val="accent1"/>
                    </a:solidFill>
                  </a:rPr>
                  <a:t>&gt;</a:t>
                </a:r>
              </a:p>
            </p:txBody>
          </p:sp>
          <p:sp>
            <p:nvSpPr>
              <p:cNvPr id="599088" name="AutoShape 48"/>
              <p:cNvSpPr>
                <a:spLocks noChangeArrowheads="1"/>
              </p:cNvSpPr>
              <p:nvPr/>
            </p:nvSpPr>
            <p:spPr bwMode="auto">
              <a:xfrm>
                <a:off x="912" y="3792"/>
                <a:ext cx="1056" cy="480"/>
              </a:xfrm>
              <a:prstGeom prst="flowChartExtract">
                <a:avLst/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9089" name="Text Box 49"/>
              <p:cNvSpPr txBox="1">
                <a:spLocks noChangeArrowheads="1"/>
              </p:cNvSpPr>
              <p:nvPr/>
            </p:nvSpPr>
            <p:spPr bwMode="auto">
              <a:xfrm>
                <a:off x="2516" y="3909"/>
                <a:ext cx="741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accent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hlink"/>
                    </a:solidFill>
                  </a:rPr>
                  <a:t>p</a:t>
                </a:r>
                <a:r>
                  <a:rPr lang="en-US" altLang="x-none" i="0" baseline="-25000">
                    <a:solidFill>
                      <a:schemeClr val="hlink"/>
                    </a:solidFill>
                  </a:rPr>
                  <a:t>&lt;fact,2&gt;</a:t>
                </a:r>
              </a:p>
            </p:txBody>
          </p:sp>
          <p:sp>
            <p:nvSpPr>
              <p:cNvPr id="599090" name="AutoShape 50"/>
              <p:cNvSpPr>
                <a:spLocks noChangeArrowheads="1"/>
              </p:cNvSpPr>
              <p:nvPr/>
            </p:nvSpPr>
            <p:spPr bwMode="auto">
              <a:xfrm>
                <a:off x="2331" y="3792"/>
                <a:ext cx="1056" cy="480"/>
              </a:xfrm>
              <a:prstGeom prst="flowChartExtract">
                <a:avLst/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9091" name="Text Box 51"/>
              <p:cNvSpPr txBox="1">
                <a:spLocks noChangeArrowheads="1"/>
              </p:cNvSpPr>
              <p:nvPr/>
            </p:nvSpPr>
            <p:spPr bwMode="auto">
              <a:xfrm>
                <a:off x="4505" y="3909"/>
                <a:ext cx="741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chemeClr val="accent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hlink"/>
                    </a:solidFill>
                  </a:rPr>
                  <a:t>p</a:t>
                </a:r>
                <a:r>
                  <a:rPr lang="en-US" altLang="x-none" i="0" baseline="-25000">
                    <a:solidFill>
                      <a:schemeClr val="hlink"/>
                    </a:solidFill>
                  </a:rPr>
                  <a:t>&lt;fact,k</a:t>
                </a:r>
                <a:r>
                  <a:rPr lang="en-US" altLang="x-none" i="0" baseline="-25000">
                    <a:solidFill>
                      <a:schemeClr val="accent1"/>
                    </a:solidFill>
                  </a:rPr>
                  <a:t>&gt;</a:t>
                </a:r>
              </a:p>
            </p:txBody>
          </p:sp>
          <p:sp>
            <p:nvSpPr>
              <p:cNvPr id="599092" name="AutoShape 52"/>
              <p:cNvSpPr>
                <a:spLocks noChangeArrowheads="1"/>
              </p:cNvSpPr>
              <p:nvPr/>
            </p:nvSpPr>
            <p:spPr bwMode="auto">
              <a:xfrm>
                <a:off x="4320" y="3792"/>
                <a:ext cx="1056" cy="480"/>
              </a:xfrm>
              <a:prstGeom prst="flowChartExtract">
                <a:avLst/>
              </a:prstGeom>
              <a:noFill/>
              <a:ln w="254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9093" name="Line 53"/>
              <p:cNvSpPr>
                <a:spLocks noChangeShapeType="1"/>
              </p:cNvSpPr>
              <p:nvPr/>
            </p:nvSpPr>
            <p:spPr bwMode="auto">
              <a:xfrm>
                <a:off x="3312" y="3312"/>
                <a:ext cx="480" cy="192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94" name="Line 54"/>
              <p:cNvSpPr>
                <a:spLocks noChangeShapeType="1"/>
              </p:cNvSpPr>
              <p:nvPr/>
            </p:nvSpPr>
            <p:spPr bwMode="auto">
              <a:xfrm>
                <a:off x="3288" y="3312"/>
                <a:ext cx="480" cy="240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95" name="Line 55"/>
              <p:cNvSpPr>
                <a:spLocks noChangeShapeType="1"/>
              </p:cNvSpPr>
              <p:nvPr/>
            </p:nvSpPr>
            <p:spPr bwMode="auto">
              <a:xfrm>
                <a:off x="3264" y="3312"/>
                <a:ext cx="384" cy="240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96" name="Text Box 56"/>
              <p:cNvSpPr txBox="1">
                <a:spLocks noChangeArrowheads="1"/>
              </p:cNvSpPr>
              <p:nvPr/>
            </p:nvSpPr>
            <p:spPr bwMode="auto">
              <a:xfrm>
                <a:off x="2023" y="3929"/>
                <a:ext cx="244" cy="343"/>
              </a:xfrm>
              <a:prstGeom prst="rect">
                <a:avLst/>
              </a:prstGeom>
              <a:noFill/>
              <a:ln w="25400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tx2"/>
                    </a:solidFill>
                  </a:rPr>
                  <a:t>*</a:t>
                </a:r>
              </a:p>
            </p:txBody>
          </p:sp>
          <p:sp>
            <p:nvSpPr>
              <p:cNvPr id="599097" name="Text Box 57"/>
              <p:cNvSpPr txBox="1">
                <a:spLocks noChangeArrowheads="1"/>
              </p:cNvSpPr>
              <p:nvPr/>
            </p:nvSpPr>
            <p:spPr bwMode="auto">
              <a:xfrm>
                <a:off x="3463" y="3936"/>
                <a:ext cx="244" cy="343"/>
              </a:xfrm>
              <a:prstGeom prst="rect">
                <a:avLst/>
              </a:prstGeom>
              <a:noFill/>
              <a:ln w="25400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tx2"/>
                    </a:solidFill>
                  </a:rPr>
                  <a:t>*</a:t>
                </a:r>
              </a:p>
            </p:txBody>
          </p:sp>
          <p:sp>
            <p:nvSpPr>
              <p:cNvPr id="599098" name="Text Box 58"/>
              <p:cNvSpPr txBox="1">
                <a:spLocks noChangeArrowheads="1"/>
              </p:cNvSpPr>
              <p:nvPr/>
            </p:nvSpPr>
            <p:spPr bwMode="auto">
              <a:xfrm>
                <a:off x="4039" y="3943"/>
                <a:ext cx="244" cy="343"/>
              </a:xfrm>
              <a:prstGeom prst="rect">
                <a:avLst/>
              </a:prstGeom>
              <a:noFill/>
              <a:ln w="25400">
                <a:solidFill>
                  <a:schemeClr val="tx2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US" altLang="x-none" i="0">
                    <a:solidFill>
                      <a:schemeClr val="tx2"/>
                    </a:solidFill>
                  </a:rPr>
                  <a:t>*</a:t>
                </a:r>
              </a:p>
            </p:txBody>
          </p:sp>
          <p:sp>
            <p:nvSpPr>
              <p:cNvPr id="599099" name="Line 59"/>
              <p:cNvSpPr>
                <a:spLocks noChangeShapeType="1"/>
              </p:cNvSpPr>
              <p:nvPr/>
            </p:nvSpPr>
            <p:spPr bwMode="auto">
              <a:xfrm flipH="1">
                <a:off x="2160" y="3312"/>
                <a:ext cx="864" cy="624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100" name="Line 60"/>
              <p:cNvSpPr>
                <a:spLocks noChangeShapeType="1"/>
              </p:cNvSpPr>
              <p:nvPr/>
            </p:nvSpPr>
            <p:spPr bwMode="auto">
              <a:xfrm>
                <a:off x="3120" y="3312"/>
                <a:ext cx="480" cy="624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101" name="Line 61"/>
              <p:cNvSpPr>
                <a:spLocks noChangeShapeType="1"/>
              </p:cNvSpPr>
              <p:nvPr/>
            </p:nvSpPr>
            <p:spPr bwMode="auto">
              <a:xfrm>
                <a:off x="3168" y="3312"/>
                <a:ext cx="984" cy="624"/>
              </a:xfrm>
              <a:prstGeom prst="line">
                <a:avLst/>
              </a:prstGeom>
              <a:noFill/>
              <a:ln w="25400">
                <a:solidFill>
                  <a:schemeClr val="accent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9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9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Parsing</a:t>
            </a:r>
          </a:p>
        </p:txBody>
      </p:sp>
      <p:pic>
        <p:nvPicPr>
          <p:cNvPr id="397316" name="Picture 4" descr="captur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9525"/>
            <a:ext cx="5610225" cy="1057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7320" name="Picture 8" descr="capture18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749425"/>
            <a:ext cx="5653088" cy="358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FFFF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7321" name="Rectangle 9"/>
          <p:cNvSpPr>
            <a:spLocks noChangeArrowheads="1"/>
          </p:cNvSpPr>
          <p:nvPr/>
        </p:nvSpPr>
        <p:spPr bwMode="auto">
          <a:xfrm>
            <a:off x="381000" y="1173163"/>
            <a:ext cx="43259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chemeClr val="hlink"/>
                </a:solidFill>
              </a:rPr>
              <a:t>GetFact(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hlink"/>
                </a:solidFill>
              </a:rPr>
              <a:t>, </a:t>
            </a:r>
            <a:r>
              <a:rPr lang="en-US" altLang="x-none" sz="3200">
                <a:solidFill>
                  <a:schemeClr val="hlink"/>
                </a:solidFill>
              </a:rPr>
              <a:t>i </a:t>
            </a:r>
            <a:r>
              <a:rPr lang="en-US" altLang="x-none" sz="3200" i="0">
                <a:solidFill>
                  <a:schemeClr val="hlink"/>
                </a:solidFill>
              </a:rPr>
              <a:t>)</a:t>
            </a:r>
          </a:p>
        </p:txBody>
      </p:sp>
      <p:sp>
        <p:nvSpPr>
          <p:cNvPr id="397325" name="Line 13"/>
          <p:cNvSpPr>
            <a:spLocks noChangeShapeType="1"/>
          </p:cNvSpPr>
          <p:nvPr/>
        </p:nvSpPr>
        <p:spPr bwMode="auto">
          <a:xfrm>
            <a:off x="2797175" y="5486400"/>
            <a:ext cx="0" cy="1066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7327" name="Text Box 15"/>
          <p:cNvSpPr txBox="1">
            <a:spLocks noChangeArrowheads="1"/>
          </p:cNvSpPr>
          <p:nvPr/>
        </p:nvSpPr>
        <p:spPr bwMode="auto">
          <a:xfrm>
            <a:off x="990600" y="5715000"/>
            <a:ext cx="65039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>
                <a:solidFill>
                  <a:schemeClr val="tx2"/>
                </a:solidFill>
              </a:rPr>
              <a:t>s</a:t>
            </a:r>
            <a:r>
              <a:rPr lang="en-US" altLang="x-none" i="0">
                <a:solidFill>
                  <a:schemeClr val="tx2"/>
                </a:solidFill>
              </a:rPr>
              <a:t>=6*8+((2+42)*(5+12)+987*7*123+15*54)</a:t>
            </a:r>
          </a:p>
        </p:txBody>
      </p:sp>
      <p:sp>
        <p:nvSpPr>
          <p:cNvPr id="397328" name="Rectangle 16"/>
          <p:cNvSpPr>
            <a:spLocks noChangeArrowheads="1"/>
          </p:cNvSpPr>
          <p:nvPr/>
        </p:nvSpPr>
        <p:spPr bwMode="auto">
          <a:xfrm>
            <a:off x="1765300" y="1752600"/>
            <a:ext cx="1371600" cy="3048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7331" name="Oval 19"/>
          <p:cNvSpPr>
            <a:spLocks noChangeArrowheads="1"/>
          </p:cNvSpPr>
          <p:nvPr/>
        </p:nvSpPr>
        <p:spPr bwMode="auto">
          <a:xfrm>
            <a:off x="2743200" y="5816600"/>
            <a:ext cx="457200" cy="381000"/>
          </a:xfrm>
          <a:prstGeom prst="ellips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7337" name="Rectangle 25"/>
          <p:cNvSpPr>
            <a:spLocks noChangeArrowheads="1"/>
          </p:cNvSpPr>
          <p:nvPr/>
        </p:nvSpPr>
        <p:spPr bwMode="auto">
          <a:xfrm>
            <a:off x="2819400" y="5638800"/>
            <a:ext cx="304800" cy="6858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397338" name="Rectangle 26"/>
          <p:cNvSpPr>
            <a:spLocks noChangeArrowheads="1"/>
          </p:cNvSpPr>
          <p:nvPr/>
        </p:nvSpPr>
        <p:spPr bwMode="auto">
          <a:xfrm>
            <a:off x="2019300" y="2006600"/>
            <a:ext cx="1371600" cy="3048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397346" name="Group 34"/>
          <p:cNvGrpSpPr>
            <a:grpSpLocks/>
          </p:cNvGrpSpPr>
          <p:nvPr/>
        </p:nvGrpSpPr>
        <p:grpSpPr bwMode="auto">
          <a:xfrm>
            <a:off x="1752600" y="0"/>
            <a:ext cx="838200" cy="533400"/>
            <a:chOff x="1104" y="0"/>
            <a:chExt cx="528" cy="336"/>
          </a:xfrm>
        </p:grpSpPr>
        <p:sp>
          <p:nvSpPr>
            <p:cNvPr id="397347" name="Rectangle 35"/>
            <p:cNvSpPr>
              <a:spLocks noChangeArrowheads="1"/>
            </p:cNvSpPr>
            <p:nvPr/>
          </p:nvSpPr>
          <p:spPr bwMode="auto">
            <a:xfrm>
              <a:off x="1528" y="8"/>
              <a:ext cx="104" cy="328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7348" name="Rectangle 36"/>
            <p:cNvSpPr>
              <a:spLocks noChangeArrowheads="1"/>
            </p:cNvSpPr>
            <p:nvPr/>
          </p:nvSpPr>
          <p:spPr bwMode="auto">
            <a:xfrm>
              <a:off x="1104" y="0"/>
              <a:ext cx="296" cy="144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7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7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7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7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7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7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7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7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97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7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7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7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7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7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7325" grpId="0" animBg="1"/>
      <p:bldP spid="397327" grpId="0"/>
      <p:bldP spid="397328" grpId="0" animBg="1"/>
      <p:bldP spid="397328" grpId="1" animBg="1"/>
      <p:bldP spid="397331" grpId="0" animBg="1"/>
      <p:bldP spid="397337" grpId="0" animBg="1"/>
      <p:bldP spid="397338" grpId="0" animBg="1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Parsing</a:t>
            </a:r>
          </a:p>
        </p:txBody>
      </p:sp>
      <p:pic>
        <p:nvPicPr>
          <p:cNvPr id="595971" name="Picture 3" descr="captur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9525"/>
            <a:ext cx="5610225" cy="1057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5972" name="Picture 4" descr="capture18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749425"/>
            <a:ext cx="5653088" cy="358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FFFF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5973" name="Rectangle 5"/>
          <p:cNvSpPr>
            <a:spLocks noChangeArrowheads="1"/>
          </p:cNvSpPr>
          <p:nvPr/>
        </p:nvSpPr>
        <p:spPr bwMode="auto">
          <a:xfrm>
            <a:off x="381000" y="1173163"/>
            <a:ext cx="43259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chemeClr val="hlink"/>
                </a:solidFill>
              </a:rPr>
              <a:t>GetFact(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hlink"/>
                </a:solidFill>
              </a:rPr>
              <a:t>, </a:t>
            </a:r>
            <a:r>
              <a:rPr lang="en-US" altLang="x-none" sz="3200">
                <a:solidFill>
                  <a:schemeClr val="hlink"/>
                </a:solidFill>
              </a:rPr>
              <a:t>i</a:t>
            </a:r>
            <a:r>
              <a:rPr lang="en-US" altLang="x-none" sz="3200" i="0">
                <a:solidFill>
                  <a:schemeClr val="hlink"/>
                </a:solidFill>
              </a:rPr>
              <a:t> )</a:t>
            </a:r>
          </a:p>
        </p:txBody>
      </p:sp>
      <p:sp>
        <p:nvSpPr>
          <p:cNvPr id="595979" name="Rectangle 11"/>
          <p:cNvSpPr>
            <a:spLocks noChangeArrowheads="1"/>
          </p:cNvSpPr>
          <p:nvPr/>
        </p:nvSpPr>
        <p:spPr bwMode="auto">
          <a:xfrm>
            <a:off x="2019300" y="2006600"/>
            <a:ext cx="1371600" cy="3048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595980" name="Group 12"/>
          <p:cNvGrpSpPr>
            <a:grpSpLocks/>
          </p:cNvGrpSpPr>
          <p:nvPr/>
        </p:nvGrpSpPr>
        <p:grpSpPr bwMode="auto">
          <a:xfrm>
            <a:off x="1752600" y="0"/>
            <a:ext cx="838200" cy="533400"/>
            <a:chOff x="1104" y="0"/>
            <a:chExt cx="528" cy="336"/>
          </a:xfrm>
        </p:grpSpPr>
        <p:sp>
          <p:nvSpPr>
            <p:cNvPr id="595981" name="Rectangle 13"/>
            <p:cNvSpPr>
              <a:spLocks noChangeArrowheads="1"/>
            </p:cNvSpPr>
            <p:nvPr/>
          </p:nvSpPr>
          <p:spPr bwMode="auto">
            <a:xfrm>
              <a:off x="1528" y="8"/>
              <a:ext cx="104" cy="328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95982" name="Rectangle 14"/>
            <p:cNvSpPr>
              <a:spLocks noChangeArrowheads="1"/>
            </p:cNvSpPr>
            <p:nvPr/>
          </p:nvSpPr>
          <p:spPr bwMode="auto">
            <a:xfrm>
              <a:off x="1104" y="0"/>
              <a:ext cx="296" cy="144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grpSp>
        <p:nvGrpSpPr>
          <p:cNvPr id="595993" name="Group 25"/>
          <p:cNvGrpSpPr>
            <a:grpSpLocks/>
          </p:cNvGrpSpPr>
          <p:nvPr/>
        </p:nvGrpSpPr>
        <p:grpSpPr bwMode="auto">
          <a:xfrm>
            <a:off x="3581400" y="5105400"/>
            <a:ext cx="3505200" cy="1752600"/>
            <a:chOff x="2256" y="3216"/>
            <a:chExt cx="2208" cy="1104"/>
          </a:xfrm>
        </p:grpSpPr>
        <p:sp>
          <p:nvSpPr>
            <p:cNvPr id="595984" name="Rectangle 16"/>
            <p:cNvSpPr>
              <a:spLocks noChangeArrowheads="1"/>
            </p:cNvSpPr>
            <p:nvPr/>
          </p:nvSpPr>
          <p:spPr bwMode="auto">
            <a:xfrm>
              <a:off x="2256" y="3216"/>
              <a:ext cx="2208" cy="110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985" name="Text Box 17"/>
            <p:cNvSpPr txBox="1">
              <a:spLocks noChangeArrowheads="1"/>
            </p:cNvSpPr>
            <p:nvPr/>
          </p:nvSpPr>
          <p:spPr bwMode="auto">
            <a:xfrm>
              <a:off x="2944" y="3216"/>
              <a:ext cx="517" cy="343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Fact</a:t>
              </a:r>
            </a:p>
          </p:txBody>
        </p:sp>
        <p:sp>
          <p:nvSpPr>
            <p:cNvPr id="595987" name="Line 19"/>
            <p:cNvSpPr>
              <a:spLocks noChangeShapeType="1"/>
            </p:cNvSpPr>
            <p:nvPr/>
          </p:nvSpPr>
          <p:spPr bwMode="auto">
            <a:xfrm flipH="1">
              <a:off x="3168" y="3552"/>
              <a:ext cx="0" cy="384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991" name="Text Box 23"/>
            <p:cNvSpPr txBox="1">
              <a:spLocks noChangeArrowheads="1"/>
            </p:cNvSpPr>
            <p:nvPr/>
          </p:nvSpPr>
          <p:spPr bwMode="auto">
            <a:xfrm>
              <a:off x="3004" y="3929"/>
              <a:ext cx="356" cy="343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tx2"/>
                  </a:solidFill>
                </a:rPr>
                <a:t>42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5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5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9827" name="Picture 3" descr="captur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9525"/>
            <a:ext cx="5610225" cy="1057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9828" name="Picture 4" descr="capture18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643063"/>
            <a:ext cx="5653088" cy="358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9829" name="Rectangle 5"/>
          <p:cNvSpPr>
            <a:spLocks noChangeArrowheads="1"/>
          </p:cNvSpPr>
          <p:nvPr/>
        </p:nvSpPr>
        <p:spPr bwMode="auto">
          <a:xfrm>
            <a:off x="381000" y="1066800"/>
            <a:ext cx="43259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chemeClr val="hlink"/>
                </a:solidFill>
              </a:rPr>
              <a:t>GetFact(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hlink"/>
                </a:solidFill>
              </a:rPr>
              <a:t>, </a:t>
            </a:r>
            <a:r>
              <a:rPr lang="en-US" altLang="x-none" sz="3200">
                <a:solidFill>
                  <a:schemeClr val="hlink"/>
                </a:solidFill>
              </a:rPr>
              <a:t>i</a:t>
            </a:r>
            <a:r>
              <a:rPr lang="en-US" altLang="x-none" sz="3200" i="0">
                <a:solidFill>
                  <a:schemeClr val="hlink"/>
                </a:solidFill>
              </a:rPr>
              <a:t> )</a:t>
            </a:r>
          </a:p>
        </p:txBody>
      </p:sp>
      <p:sp>
        <p:nvSpPr>
          <p:cNvPr id="589830" name="Line 6"/>
          <p:cNvSpPr>
            <a:spLocks noChangeShapeType="1"/>
          </p:cNvSpPr>
          <p:nvPr/>
        </p:nvSpPr>
        <p:spPr bwMode="auto">
          <a:xfrm>
            <a:off x="2263775" y="5151438"/>
            <a:ext cx="0" cy="10668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9831" name="Rectangle 7"/>
          <p:cNvSpPr>
            <a:spLocks noChangeArrowheads="1"/>
          </p:cNvSpPr>
          <p:nvPr/>
        </p:nvSpPr>
        <p:spPr bwMode="auto">
          <a:xfrm>
            <a:off x="2387600" y="5380038"/>
            <a:ext cx="736600" cy="533400"/>
          </a:xfrm>
          <a:prstGeom prst="rect">
            <a:avLst/>
          </a:prstGeom>
          <a:noFill/>
          <a:ln w="25400">
            <a:solidFill>
              <a:srgbClr val="00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89832" name="Text Box 8"/>
          <p:cNvSpPr txBox="1">
            <a:spLocks noChangeArrowheads="1"/>
          </p:cNvSpPr>
          <p:nvPr/>
        </p:nvSpPr>
        <p:spPr bwMode="auto">
          <a:xfrm>
            <a:off x="990600" y="5380038"/>
            <a:ext cx="65039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>
                <a:solidFill>
                  <a:schemeClr val="tx2"/>
                </a:solidFill>
              </a:rPr>
              <a:t>s</a:t>
            </a:r>
            <a:r>
              <a:rPr lang="en-US" altLang="x-none" i="0">
                <a:solidFill>
                  <a:schemeClr val="tx2"/>
                </a:solidFill>
              </a:rPr>
              <a:t>=6*8+((2+42)*(5+12)+987*7*123+15*54)</a:t>
            </a:r>
          </a:p>
        </p:txBody>
      </p:sp>
      <p:sp>
        <p:nvSpPr>
          <p:cNvPr id="589833" name="Rectangle 9"/>
          <p:cNvSpPr>
            <a:spLocks noChangeArrowheads="1"/>
          </p:cNvSpPr>
          <p:nvPr/>
        </p:nvSpPr>
        <p:spPr bwMode="auto">
          <a:xfrm>
            <a:off x="1765300" y="1646238"/>
            <a:ext cx="1371600" cy="3048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89834" name="Line 10"/>
          <p:cNvSpPr>
            <a:spLocks noChangeShapeType="1"/>
          </p:cNvSpPr>
          <p:nvPr/>
        </p:nvSpPr>
        <p:spPr bwMode="auto">
          <a:xfrm>
            <a:off x="2362200" y="5151438"/>
            <a:ext cx="0" cy="1066800"/>
          </a:xfrm>
          <a:prstGeom prst="line">
            <a:avLst/>
          </a:prstGeom>
          <a:noFill/>
          <a:ln w="25400">
            <a:solidFill>
              <a:srgbClr val="00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9835" name="Rectangle 11"/>
          <p:cNvSpPr>
            <a:spLocks noChangeArrowheads="1"/>
          </p:cNvSpPr>
          <p:nvPr/>
        </p:nvSpPr>
        <p:spPr bwMode="auto">
          <a:xfrm>
            <a:off x="3429000" y="2941638"/>
            <a:ext cx="1752600" cy="330200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89836" name="Oval 12"/>
          <p:cNvSpPr>
            <a:spLocks noChangeArrowheads="1"/>
          </p:cNvSpPr>
          <p:nvPr/>
        </p:nvSpPr>
        <p:spPr bwMode="auto">
          <a:xfrm>
            <a:off x="2184400" y="5481638"/>
            <a:ext cx="304800" cy="381000"/>
          </a:xfrm>
          <a:prstGeom prst="ellips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89837" name="Rectangle 13"/>
          <p:cNvSpPr>
            <a:spLocks noChangeArrowheads="1"/>
          </p:cNvSpPr>
          <p:nvPr/>
        </p:nvSpPr>
        <p:spPr bwMode="auto">
          <a:xfrm>
            <a:off x="2362200" y="3246438"/>
            <a:ext cx="1219200" cy="3048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89839" name="Rectangle 15"/>
          <p:cNvSpPr>
            <a:spLocks noChangeArrowheads="1"/>
          </p:cNvSpPr>
          <p:nvPr/>
        </p:nvSpPr>
        <p:spPr bwMode="auto">
          <a:xfrm>
            <a:off x="2286000" y="5303838"/>
            <a:ext cx="990600" cy="685800"/>
          </a:xfrm>
          <a:prstGeom prst="rect">
            <a:avLst/>
          </a:prstGeom>
          <a:noFill/>
          <a:ln w="254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89840" name="Rectangle 16"/>
          <p:cNvSpPr>
            <a:spLocks noChangeArrowheads="1"/>
          </p:cNvSpPr>
          <p:nvPr/>
        </p:nvSpPr>
        <p:spPr bwMode="auto">
          <a:xfrm>
            <a:off x="2209800" y="2713038"/>
            <a:ext cx="914400" cy="3048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89841" name="Oval 17"/>
          <p:cNvSpPr>
            <a:spLocks noChangeArrowheads="1"/>
          </p:cNvSpPr>
          <p:nvPr/>
        </p:nvSpPr>
        <p:spPr bwMode="auto">
          <a:xfrm>
            <a:off x="3009900" y="5507038"/>
            <a:ext cx="304800" cy="381000"/>
          </a:xfrm>
          <a:prstGeom prst="ellips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589852" name="Group 28"/>
          <p:cNvGrpSpPr>
            <a:grpSpLocks/>
          </p:cNvGrpSpPr>
          <p:nvPr/>
        </p:nvGrpSpPr>
        <p:grpSpPr bwMode="auto">
          <a:xfrm>
            <a:off x="1752600" y="0"/>
            <a:ext cx="838200" cy="533400"/>
            <a:chOff x="1104" y="0"/>
            <a:chExt cx="528" cy="336"/>
          </a:xfrm>
        </p:grpSpPr>
        <p:sp>
          <p:nvSpPr>
            <p:cNvPr id="589843" name="Rectangle 19"/>
            <p:cNvSpPr>
              <a:spLocks noChangeArrowheads="1"/>
            </p:cNvSpPr>
            <p:nvPr/>
          </p:nvSpPr>
          <p:spPr bwMode="auto">
            <a:xfrm>
              <a:off x="1528" y="8"/>
              <a:ext cx="104" cy="328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89844" name="Rectangle 20"/>
            <p:cNvSpPr>
              <a:spLocks noChangeArrowheads="1"/>
            </p:cNvSpPr>
            <p:nvPr/>
          </p:nvSpPr>
          <p:spPr bwMode="auto">
            <a:xfrm>
              <a:off x="1104" y="0"/>
              <a:ext cx="296" cy="144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sp>
        <p:nvSpPr>
          <p:cNvPr id="589846" name="Rectangle 22"/>
          <p:cNvSpPr>
            <a:spLocks noChangeArrowheads="1"/>
          </p:cNvSpPr>
          <p:nvPr/>
        </p:nvSpPr>
        <p:spPr bwMode="auto">
          <a:xfrm>
            <a:off x="2628900" y="266700"/>
            <a:ext cx="381000" cy="241300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89847" name="Rectangle 23"/>
          <p:cNvSpPr>
            <a:spLocks noChangeArrowheads="1"/>
          </p:cNvSpPr>
          <p:nvPr/>
        </p:nvSpPr>
        <p:spPr bwMode="auto">
          <a:xfrm>
            <a:off x="3048000" y="279400"/>
            <a:ext cx="152400" cy="2286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589853" name="Group 29"/>
          <p:cNvGrpSpPr>
            <a:grpSpLocks/>
          </p:cNvGrpSpPr>
          <p:nvPr/>
        </p:nvGrpSpPr>
        <p:grpSpPr bwMode="auto">
          <a:xfrm>
            <a:off x="2590800" y="3525838"/>
            <a:ext cx="1600200" cy="355600"/>
            <a:chOff x="1632" y="2288"/>
            <a:chExt cx="1008" cy="224"/>
          </a:xfrm>
        </p:grpSpPr>
        <p:sp>
          <p:nvSpPr>
            <p:cNvPr id="589838" name="Rectangle 14"/>
            <p:cNvSpPr>
              <a:spLocks noChangeArrowheads="1"/>
            </p:cNvSpPr>
            <p:nvPr/>
          </p:nvSpPr>
          <p:spPr bwMode="auto">
            <a:xfrm>
              <a:off x="1632" y="2288"/>
              <a:ext cx="1008" cy="224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589848" name="Rectangle 24"/>
            <p:cNvSpPr>
              <a:spLocks noChangeArrowheads="1"/>
            </p:cNvSpPr>
            <p:nvPr/>
          </p:nvSpPr>
          <p:spPr bwMode="auto">
            <a:xfrm>
              <a:off x="2144" y="2328"/>
              <a:ext cx="96" cy="144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589849" name="Rectangle 25"/>
            <p:cNvSpPr>
              <a:spLocks noChangeArrowheads="1"/>
            </p:cNvSpPr>
            <p:nvPr/>
          </p:nvSpPr>
          <p:spPr bwMode="auto">
            <a:xfrm>
              <a:off x="2472" y="2320"/>
              <a:ext cx="96" cy="144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589851" name="Rectangle 27"/>
            <p:cNvSpPr>
              <a:spLocks noChangeArrowheads="1"/>
            </p:cNvSpPr>
            <p:nvPr/>
          </p:nvSpPr>
          <p:spPr bwMode="auto">
            <a:xfrm>
              <a:off x="2224" y="2312"/>
              <a:ext cx="240" cy="152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</p:grpSp>
      <p:grpSp>
        <p:nvGrpSpPr>
          <p:cNvPr id="589854" name="Group 30"/>
          <p:cNvGrpSpPr>
            <a:grpSpLocks/>
          </p:cNvGrpSpPr>
          <p:nvPr/>
        </p:nvGrpSpPr>
        <p:grpSpPr bwMode="auto">
          <a:xfrm>
            <a:off x="1905000" y="6083300"/>
            <a:ext cx="1676400" cy="762000"/>
            <a:chOff x="2640" y="1968"/>
            <a:chExt cx="1056" cy="480"/>
          </a:xfrm>
        </p:grpSpPr>
        <p:sp>
          <p:nvSpPr>
            <p:cNvPr id="589855" name="Text Box 31"/>
            <p:cNvSpPr txBox="1">
              <a:spLocks noChangeArrowheads="1"/>
            </p:cNvSpPr>
            <p:nvPr/>
          </p:nvSpPr>
          <p:spPr bwMode="auto">
            <a:xfrm>
              <a:off x="2885" y="2085"/>
              <a:ext cx="619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p</a:t>
              </a:r>
              <a:r>
                <a:rPr lang="en-US" altLang="x-none" i="0" baseline="-25000">
                  <a:solidFill>
                    <a:schemeClr val="accent2"/>
                  </a:solidFill>
                </a:rPr>
                <a:t>&lt;exp&gt;</a:t>
              </a:r>
            </a:p>
          </p:txBody>
        </p:sp>
        <p:sp>
          <p:nvSpPr>
            <p:cNvPr id="589856" name="AutoShape 32"/>
            <p:cNvSpPr>
              <a:spLocks noChangeArrowheads="1"/>
            </p:cNvSpPr>
            <p:nvPr/>
          </p:nvSpPr>
          <p:spPr bwMode="auto">
            <a:xfrm>
              <a:off x="2640" y="1968"/>
              <a:ext cx="1056" cy="480"/>
            </a:xfrm>
            <a:prstGeom prst="flowChartExtract">
              <a:avLst/>
            </a:prstGeom>
            <a:noFill/>
            <a:ln w="2540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98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98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9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9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898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898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89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89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89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89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9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98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89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98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89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89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898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898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89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898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898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898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89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89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89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89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89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89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89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89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89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89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9830" grpId="0" animBg="1"/>
      <p:bldP spid="589831" grpId="0" animBg="1"/>
      <p:bldP spid="589832" grpId="0"/>
      <p:bldP spid="589833" grpId="0" animBg="1"/>
      <p:bldP spid="589833" grpId="1" animBg="1"/>
      <p:bldP spid="589834" grpId="0" animBg="1"/>
      <p:bldP spid="589835" grpId="0" animBg="1"/>
      <p:bldP spid="589836" grpId="0" animBg="1"/>
      <p:bldP spid="589839" grpId="0" animBg="1"/>
      <p:bldP spid="589840" grpId="0" animBg="1"/>
      <p:bldP spid="589840" grpId="1" animBg="1"/>
      <p:bldP spid="589841" grpId="0" animBg="1"/>
      <p:bldP spid="589846" grpId="0" animBg="1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0066" name="Picture 2" descr="captur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9525"/>
            <a:ext cx="5610225" cy="1057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0067" name="Picture 3" descr="capture18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643063"/>
            <a:ext cx="5653088" cy="358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0068" name="Rectangle 4"/>
          <p:cNvSpPr>
            <a:spLocks noChangeArrowheads="1"/>
          </p:cNvSpPr>
          <p:nvPr/>
        </p:nvSpPr>
        <p:spPr bwMode="auto">
          <a:xfrm>
            <a:off x="381000" y="1066800"/>
            <a:ext cx="43259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Algorithm: </a:t>
            </a:r>
            <a:r>
              <a:rPr lang="en-US" altLang="x-none" sz="3200" i="0">
                <a:solidFill>
                  <a:schemeClr val="hlink"/>
                </a:solidFill>
              </a:rPr>
              <a:t>GetFact( </a:t>
            </a:r>
            <a:r>
              <a:rPr lang="en-US" altLang="x-none" sz="3200">
                <a:solidFill>
                  <a:schemeClr val="tx2"/>
                </a:solidFill>
              </a:rPr>
              <a:t>s</a:t>
            </a:r>
            <a:r>
              <a:rPr lang="en-US" altLang="x-none" sz="3200" i="0">
                <a:solidFill>
                  <a:schemeClr val="hlink"/>
                </a:solidFill>
              </a:rPr>
              <a:t>, </a:t>
            </a:r>
            <a:r>
              <a:rPr lang="en-US" altLang="x-none" sz="3200">
                <a:solidFill>
                  <a:schemeClr val="hlink"/>
                </a:solidFill>
              </a:rPr>
              <a:t>i</a:t>
            </a:r>
            <a:r>
              <a:rPr lang="en-US" altLang="x-none" sz="3200" i="0">
                <a:solidFill>
                  <a:schemeClr val="hlink"/>
                </a:solidFill>
              </a:rPr>
              <a:t> )</a:t>
            </a:r>
          </a:p>
        </p:txBody>
      </p:sp>
      <p:grpSp>
        <p:nvGrpSpPr>
          <p:cNvPr id="600080" name="Group 16"/>
          <p:cNvGrpSpPr>
            <a:grpSpLocks/>
          </p:cNvGrpSpPr>
          <p:nvPr/>
        </p:nvGrpSpPr>
        <p:grpSpPr bwMode="auto">
          <a:xfrm>
            <a:off x="1752600" y="0"/>
            <a:ext cx="838200" cy="533400"/>
            <a:chOff x="1104" y="0"/>
            <a:chExt cx="528" cy="336"/>
          </a:xfrm>
        </p:grpSpPr>
        <p:sp>
          <p:nvSpPr>
            <p:cNvPr id="600081" name="Rectangle 17"/>
            <p:cNvSpPr>
              <a:spLocks noChangeArrowheads="1"/>
            </p:cNvSpPr>
            <p:nvPr/>
          </p:nvSpPr>
          <p:spPr bwMode="auto">
            <a:xfrm>
              <a:off x="1528" y="8"/>
              <a:ext cx="104" cy="328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600082" name="Rectangle 18"/>
            <p:cNvSpPr>
              <a:spLocks noChangeArrowheads="1"/>
            </p:cNvSpPr>
            <p:nvPr/>
          </p:nvSpPr>
          <p:spPr bwMode="auto">
            <a:xfrm>
              <a:off x="1104" y="0"/>
              <a:ext cx="296" cy="144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sp>
        <p:nvSpPr>
          <p:cNvPr id="600083" name="Rectangle 19"/>
          <p:cNvSpPr>
            <a:spLocks noChangeArrowheads="1"/>
          </p:cNvSpPr>
          <p:nvPr/>
        </p:nvSpPr>
        <p:spPr bwMode="auto">
          <a:xfrm>
            <a:off x="2628900" y="266700"/>
            <a:ext cx="381000" cy="241300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600084" name="Rectangle 20"/>
          <p:cNvSpPr>
            <a:spLocks noChangeArrowheads="1"/>
          </p:cNvSpPr>
          <p:nvPr/>
        </p:nvSpPr>
        <p:spPr bwMode="auto">
          <a:xfrm>
            <a:off x="3048000" y="279400"/>
            <a:ext cx="152400" cy="228600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600085" name="Group 21"/>
          <p:cNvGrpSpPr>
            <a:grpSpLocks/>
          </p:cNvGrpSpPr>
          <p:nvPr/>
        </p:nvGrpSpPr>
        <p:grpSpPr bwMode="auto">
          <a:xfrm>
            <a:off x="2590800" y="3525838"/>
            <a:ext cx="1600200" cy="355600"/>
            <a:chOff x="1632" y="2288"/>
            <a:chExt cx="1008" cy="224"/>
          </a:xfrm>
        </p:grpSpPr>
        <p:sp>
          <p:nvSpPr>
            <p:cNvPr id="600086" name="Rectangle 22"/>
            <p:cNvSpPr>
              <a:spLocks noChangeArrowheads="1"/>
            </p:cNvSpPr>
            <p:nvPr/>
          </p:nvSpPr>
          <p:spPr bwMode="auto">
            <a:xfrm>
              <a:off x="1632" y="2288"/>
              <a:ext cx="1008" cy="224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600087" name="Rectangle 23"/>
            <p:cNvSpPr>
              <a:spLocks noChangeArrowheads="1"/>
            </p:cNvSpPr>
            <p:nvPr/>
          </p:nvSpPr>
          <p:spPr bwMode="auto">
            <a:xfrm>
              <a:off x="2144" y="2328"/>
              <a:ext cx="96" cy="144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600088" name="Rectangle 24"/>
            <p:cNvSpPr>
              <a:spLocks noChangeArrowheads="1"/>
            </p:cNvSpPr>
            <p:nvPr/>
          </p:nvSpPr>
          <p:spPr bwMode="auto">
            <a:xfrm>
              <a:off x="2472" y="2320"/>
              <a:ext cx="96" cy="144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  <p:sp>
          <p:nvSpPr>
            <p:cNvPr id="600089" name="Rectangle 25"/>
            <p:cNvSpPr>
              <a:spLocks noChangeArrowheads="1"/>
            </p:cNvSpPr>
            <p:nvPr/>
          </p:nvSpPr>
          <p:spPr bwMode="auto">
            <a:xfrm>
              <a:off x="2224" y="2312"/>
              <a:ext cx="240" cy="152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i="0"/>
            </a:p>
          </p:txBody>
        </p:sp>
      </p:grpSp>
      <p:grpSp>
        <p:nvGrpSpPr>
          <p:cNvPr id="600093" name="Group 29"/>
          <p:cNvGrpSpPr>
            <a:grpSpLocks/>
          </p:cNvGrpSpPr>
          <p:nvPr/>
        </p:nvGrpSpPr>
        <p:grpSpPr bwMode="auto">
          <a:xfrm>
            <a:off x="3581400" y="5092700"/>
            <a:ext cx="3505200" cy="1752600"/>
            <a:chOff x="2256" y="3216"/>
            <a:chExt cx="2208" cy="1104"/>
          </a:xfrm>
        </p:grpSpPr>
        <p:sp>
          <p:nvSpPr>
            <p:cNvPr id="600094" name="Rectangle 30"/>
            <p:cNvSpPr>
              <a:spLocks noChangeArrowheads="1"/>
            </p:cNvSpPr>
            <p:nvPr/>
          </p:nvSpPr>
          <p:spPr bwMode="auto">
            <a:xfrm>
              <a:off x="2256" y="3216"/>
              <a:ext cx="2208" cy="110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0095" name="Text Box 31"/>
            <p:cNvSpPr txBox="1">
              <a:spLocks noChangeArrowheads="1"/>
            </p:cNvSpPr>
            <p:nvPr/>
          </p:nvSpPr>
          <p:spPr bwMode="auto">
            <a:xfrm>
              <a:off x="2944" y="3216"/>
              <a:ext cx="517" cy="343"/>
            </a:xfrm>
            <a:prstGeom prst="rect">
              <a:avLst/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hlink"/>
                  </a:solidFill>
                </a:rPr>
                <a:t>Fact</a:t>
              </a:r>
            </a:p>
          </p:txBody>
        </p:sp>
        <p:sp>
          <p:nvSpPr>
            <p:cNvPr id="600096" name="Line 32"/>
            <p:cNvSpPr>
              <a:spLocks noChangeShapeType="1"/>
            </p:cNvSpPr>
            <p:nvPr/>
          </p:nvSpPr>
          <p:spPr bwMode="auto">
            <a:xfrm flipH="1">
              <a:off x="2496" y="3552"/>
              <a:ext cx="528" cy="384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7" name="Line 33"/>
            <p:cNvSpPr>
              <a:spLocks noChangeShapeType="1"/>
            </p:cNvSpPr>
            <p:nvPr/>
          </p:nvSpPr>
          <p:spPr bwMode="auto">
            <a:xfrm flipH="1">
              <a:off x="3168" y="3552"/>
              <a:ext cx="0" cy="240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8" name="Line 34"/>
            <p:cNvSpPr>
              <a:spLocks noChangeShapeType="1"/>
            </p:cNvSpPr>
            <p:nvPr/>
          </p:nvSpPr>
          <p:spPr bwMode="auto">
            <a:xfrm>
              <a:off x="3360" y="3552"/>
              <a:ext cx="528" cy="384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0099" name="Text Box 35"/>
            <p:cNvSpPr txBox="1">
              <a:spLocks noChangeArrowheads="1"/>
            </p:cNvSpPr>
            <p:nvPr/>
          </p:nvSpPr>
          <p:spPr bwMode="auto">
            <a:xfrm>
              <a:off x="2885" y="3909"/>
              <a:ext cx="619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accent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accent2"/>
                  </a:solidFill>
                </a:rPr>
                <a:t>p</a:t>
              </a:r>
              <a:r>
                <a:rPr lang="en-US" altLang="x-none" i="0" baseline="-25000">
                  <a:solidFill>
                    <a:schemeClr val="accent2"/>
                  </a:solidFill>
                </a:rPr>
                <a:t>&lt;exp&gt;</a:t>
              </a:r>
            </a:p>
          </p:txBody>
        </p:sp>
        <p:sp>
          <p:nvSpPr>
            <p:cNvPr id="600100" name="AutoShape 36"/>
            <p:cNvSpPr>
              <a:spLocks noChangeArrowheads="1"/>
            </p:cNvSpPr>
            <p:nvPr/>
          </p:nvSpPr>
          <p:spPr bwMode="auto">
            <a:xfrm>
              <a:off x="2640" y="3792"/>
              <a:ext cx="1056" cy="480"/>
            </a:xfrm>
            <a:prstGeom prst="flowChartExtract">
              <a:avLst/>
            </a:prstGeom>
            <a:noFill/>
            <a:ln w="2540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0101" name="Text Box 37"/>
            <p:cNvSpPr txBox="1">
              <a:spLocks noChangeArrowheads="1"/>
            </p:cNvSpPr>
            <p:nvPr/>
          </p:nvSpPr>
          <p:spPr bwMode="auto">
            <a:xfrm>
              <a:off x="2385" y="3929"/>
              <a:ext cx="207" cy="343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tx2"/>
                  </a:solidFill>
                </a:rPr>
                <a:t>(</a:t>
              </a:r>
            </a:p>
          </p:txBody>
        </p:sp>
        <p:sp>
          <p:nvSpPr>
            <p:cNvPr id="600102" name="Text Box 38"/>
            <p:cNvSpPr txBox="1">
              <a:spLocks noChangeArrowheads="1"/>
            </p:cNvSpPr>
            <p:nvPr/>
          </p:nvSpPr>
          <p:spPr bwMode="auto">
            <a:xfrm>
              <a:off x="3792" y="3929"/>
              <a:ext cx="207" cy="343"/>
            </a:xfrm>
            <a:prstGeom prst="rect">
              <a:avLst/>
            </a:prstGeom>
            <a:noFill/>
            <a:ln w="25400">
              <a:solidFill>
                <a:schemeClr val="tx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x-none" i="0">
                  <a:solidFill>
                    <a:schemeClr val="tx2"/>
                  </a:solidFill>
                </a:rPr>
                <a:t>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0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0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x-none"/>
              <a:t>Parsing</a:t>
            </a:r>
          </a:p>
        </p:txBody>
      </p:sp>
      <p:pic>
        <p:nvPicPr>
          <p:cNvPr id="403459" name="Picture 3" descr="capture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833563"/>
            <a:ext cx="8986838" cy="3768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3460" name="Text Box 4"/>
          <p:cNvSpPr txBox="1">
            <a:spLocks noChangeArrowheads="1"/>
          </p:cNvSpPr>
          <p:nvPr/>
        </p:nvSpPr>
        <p:spPr bwMode="auto">
          <a:xfrm>
            <a:off x="1879600" y="5851525"/>
            <a:ext cx="5054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Stackframes </a:t>
            </a:r>
            <a:r>
              <a:rPr lang="en-US" altLang="x-none" i="0">
                <a:sym typeface="Symbol" charset="2"/>
              </a:rPr>
              <a:t></a:t>
            </a:r>
            <a:r>
              <a:rPr lang="en-US" altLang="x-none" i="0"/>
              <a:t> nodes in parse tree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3" name="Text Box 3"/>
          <p:cNvSpPr txBox="1">
            <a:spLocks noChangeArrowheads="1"/>
          </p:cNvSpPr>
          <p:nvPr/>
        </p:nvSpPr>
        <p:spPr bwMode="auto">
          <a:xfrm>
            <a:off x="2816225" y="58738"/>
            <a:ext cx="41703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Recursive Images</a:t>
            </a:r>
          </a:p>
        </p:txBody>
      </p:sp>
      <p:pic>
        <p:nvPicPr>
          <p:cNvPr id="220168" name="Picture 8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352800"/>
            <a:ext cx="1908175" cy="1885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0169" name="Picture 9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46238"/>
            <a:ext cx="1085850" cy="868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0170" name="Text Box 10"/>
          <p:cNvSpPr txBox="1">
            <a:spLocks noChangeArrowheads="1"/>
          </p:cNvSpPr>
          <p:nvPr/>
        </p:nvSpPr>
        <p:spPr bwMode="auto">
          <a:xfrm>
            <a:off x="517525" y="1085850"/>
            <a:ext cx="2184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</a:t>
            </a:r>
            <a:r>
              <a:rPr lang="en-US" altLang="x-none" sz="3200"/>
              <a:t>n</a:t>
            </a:r>
            <a:r>
              <a:rPr lang="en-US" altLang="x-none" sz="3200" i="0"/>
              <a:t>=0, draw</a:t>
            </a:r>
          </a:p>
        </p:txBody>
      </p:sp>
      <p:sp>
        <p:nvSpPr>
          <p:cNvPr id="220171" name="Text Box 11"/>
          <p:cNvSpPr txBox="1">
            <a:spLocks noChangeArrowheads="1"/>
          </p:cNvSpPr>
          <p:nvPr/>
        </p:nvSpPr>
        <p:spPr bwMode="auto">
          <a:xfrm>
            <a:off x="593725" y="2762250"/>
            <a:ext cx="18335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else draw </a:t>
            </a:r>
          </a:p>
        </p:txBody>
      </p:sp>
      <p:grpSp>
        <p:nvGrpSpPr>
          <p:cNvPr id="220175" name="Group 15"/>
          <p:cNvGrpSpPr>
            <a:grpSpLocks/>
          </p:cNvGrpSpPr>
          <p:nvPr/>
        </p:nvGrpSpPr>
        <p:grpSpPr bwMode="auto">
          <a:xfrm flipH="1">
            <a:off x="2971800" y="4724400"/>
            <a:ext cx="381000" cy="993775"/>
            <a:chOff x="2308" y="1513"/>
            <a:chExt cx="1162" cy="2570"/>
          </a:xfrm>
        </p:grpSpPr>
        <p:grpSp>
          <p:nvGrpSpPr>
            <p:cNvPr id="220176" name="Group 16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20177" name="Freeform 17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8" name="Freeform 18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79" name="Freeform 19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0" name="Freeform 20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1" name="Freeform 21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82" name="Freeform 22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0183" name="Freeform 23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84" name="Freeform 24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185" name="Oval 25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20186" name="Oval 26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20187" name="Oval 27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20188" name="Oval 28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20189" name="Oval 29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20191" name="Text Box 31"/>
          <p:cNvSpPr txBox="1">
            <a:spLocks noChangeArrowheads="1"/>
          </p:cNvSpPr>
          <p:nvPr/>
        </p:nvSpPr>
        <p:spPr bwMode="auto">
          <a:xfrm>
            <a:off x="762000" y="5638800"/>
            <a:ext cx="33559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And recursively</a:t>
            </a:r>
          </a:p>
          <a:p>
            <a:pPr algn="l"/>
            <a:r>
              <a:rPr lang="en-US" altLang="x-none" sz="3200" i="0"/>
              <a:t>Draw here with </a:t>
            </a:r>
            <a:r>
              <a:rPr lang="en-US" altLang="x-none" sz="3200"/>
              <a:t>n</a:t>
            </a:r>
            <a:r>
              <a:rPr lang="en-US" altLang="x-none" sz="3200" i="0"/>
              <a:t>-1</a:t>
            </a:r>
          </a:p>
        </p:txBody>
      </p:sp>
      <p:sp>
        <p:nvSpPr>
          <p:cNvPr id="220192" name="Rectangle 32"/>
          <p:cNvSpPr>
            <a:spLocks noChangeArrowheads="1"/>
          </p:cNvSpPr>
          <p:nvPr/>
        </p:nvSpPr>
        <p:spPr bwMode="auto">
          <a:xfrm>
            <a:off x="4267200" y="1524000"/>
            <a:ext cx="4495800" cy="4191000"/>
          </a:xfrm>
          <a:prstGeom prst="rect">
            <a:avLst/>
          </a:prstGeom>
          <a:noFill/>
          <a:ln w="38100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20193" name="Oval 33"/>
          <p:cNvSpPr>
            <a:spLocks noChangeArrowheads="1"/>
          </p:cNvSpPr>
          <p:nvPr/>
        </p:nvSpPr>
        <p:spPr bwMode="auto">
          <a:xfrm>
            <a:off x="4381500" y="1663700"/>
            <a:ext cx="4267200" cy="3962400"/>
          </a:xfrm>
          <a:prstGeom prst="ellips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20196" name="Rectangle 36"/>
          <p:cNvSpPr>
            <a:spLocks noChangeArrowheads="1"/>
          </p:cNvSpPr>
          <p:nvPr/>
        </p:nvSpPr>
        <p:spPr bwMode="auto">
          <a:xfrm>
            <a:off x="3886200" y="944563"/>
            <a:ext cx="11684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</a:t>
            </a:r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20197" name="Rectangle 37"/>
          <p:cNvSpPr>
            <a:spLocks noChangeArrowheads="1"/>
          </p:cNvSpPr>
          <p:nvPr/>
        </p:nvSpPr>
        <p:spPr bwMode="auto">
          <a:xfrm>
            <a:off x="4591050" y="1630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0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0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0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0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0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0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0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0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192" grpId="0" animBg="1" autoUpdateAnimBg="0"/>
      <p:bldP spid="220193" grpId="0" animBg="1" autoUpdateAnimBg="0"/>
      <p:bldP spid="220196" grpId="0" autoUpdateAnimBg="0"/>
      <p:bldP spid="220197" grpId="0" autoUpdateAnimBg="0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Text Box 2"/>
          <p:cNvSpPr txBox="1">
            <a:spLocks noChangeArrowheads="1"/>
          </p:cNvSpPr>
          <p:nvPr/>
        </p:nvSpPr>
        <p:spPr bwMode="auto">
          <a:xfrm>
            <a:off x="2816225" y="58738"/>
            <a:ext cx="41703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Recursive Images</a:t>
            </a:r>
          </a:p>
        </p:txBody>
      </p:sp>
      <p:pic>
        <p:nvPicPr>
          <p:cNvPr id="248835" name="Picture 3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352800"/>
            <a:ext cx="1908175" cy="1885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8836" name="Picture 4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46238"/>
            <a:ext cx="1085850" cy="868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8837" name="Text Box 5"/>
          <p:cNvSpPr txBox="1">
            <a:spLocks noChangeArrowheads="1"/>
          </p:cNvSpPr>
          <p:nvPr/>
        </p:nvSpPr>
        <p:spPr bwMode="auto">
          <a:xfrm>
            <a:off x="517525" y="1085850"/>
            <a:ext cx="2184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</a:t>
            </a:r>
            <a:r>
              <a:rPr lang="en-US" altLang="x-none" sz="3200"/>
              <a:t>n</a:t>
            </a:r>
            <a:r>
              <a:rPr lang="en-US" altLang="x-none" sz="3200" i="0"/>
              <a:t>=0, draw</a:t>
            </a:r>
          </a:p>
        </p:txBody>
      </p:sp>
      <p:sp>
        <p:nvSpPr>
          <p:cNvPr id="248838" name="Text Box 6"/>
          <p:cNvSpPr txBox="1">
            <a:spLocks noChangeArrowheads="1"/>
          </p:cNvSpPr>
          <p:nvPr/>
        </p:nvSpPr>
        <p:spPr bwMode="auto">
          <a:xfrm>
            <a:off x="593725" y="2762250"/>
            <a:ext cx="18335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else draw </a:t>
            </a:r>
          </a:p>
        </p:txBody>
      </p:sp>
      <p:grpSp>
        <p:nvGrpSpPr>
          <p:cNvPr id="248839" name="Group 7"/>
          <p:cNvGrpSpPr>
            <a:grpSpLocks/>
          </p:cNvGrpSpPr>
          <p:nvPr/>
        </p:nvGrpSpPr>
        <p:grpSpPr bwMode="auto">
          <a:xfrm flipH="1">
            <a:off x="2971800" y="4724400"/>
            <a:ext cx="381000" cy="993775"/>
            <a:chOff x="2308" y="1513"/>
            <a:chExt cx="1162" cy="2570"/>
          </a:xfrm>
        </p:grpSpPr>
        <p:grpSp>
          <p:nvGrpSpPr>
            <p:cNvPr id="248840" name="Group 8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8841" name="Freeform 9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42" name="Freeform 10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43" name="Freeform 11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44" name="Freeform 12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45" name="Freeform 13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846" name="Freeform 14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8847" name="Freeform 15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8" name="Freeform 16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849" name="Oval 17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8850" name="Oval 18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8851" name="Oval 19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8852" name="Oval 20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8853" name="Oval 21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48854" name="Text Box 22"/>
          <p:cNvSpPr txBox="1">
            <a:spLocks noChangeArrowheads="1"/>
          </p:cNvSpPr>
          <p:nvPr/>
        </p:nvSpPr>
        <p:spPr bwMode="auto">
          <a:xfrm>
            <a:off x="762000" y="5638800"/>
            <a:ext cx="33559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And recursively</a:t>
            </a:r>
          </a:p>
          <a:p>
            <a:pPr algn="l"/>
            <a:r>
              <a:rPr lang="en-US" altLang="x-none" sz="3200" i="0"/>
              <a:t>Draw here with </a:t>
            </a:r>
            <a:r>
              <a:rPr lang="en-US" altLang="x-none" sz="3200"/>
              <a:t>n</a:t>
            </a:r>
            <a:r>
              <a:rPr lang="en-US" altLang="x-none" sz="3200" i="0"/>
              <a:t>-1</a:t>
            </a:r>
          </a:p>
        </p:txBody>
      </p:sp>
      <p:sp>
        <p:nvSpPr>
          <p:cNvPr id="248855" name="Rectangle 23"/>
          <p:cNvSpPr>
            <a:spLocks noChangeArrowheads="1"/>
          </p:cNvSpPr>
          <p:nvPr/>
        </p:nvSpPr>
        <p:spPr bwMode="auto">
          <a:xfrm>
            <a:off x="4267200" y="1524000"/>
            <a:ext cx="4495800" cy="4191000"/>
          </a:xfrm>
          <a:prstGeom prst="rect">
            <a:avLst/>
          </a:prstGeom>
          <a:noFill/>
          <a:ln w="38100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48857" name="Rectangle 25"/>
          <p:cNvSpPr>
            <a:spLocks noChangeArrowheads="1"/>
          </p:cNvSpPr>
          <p:nvPr/>
        </p:nvSpPr>
        <p:spPr bwMode="auto">
          <a:xfrm>
            <a:off x="3886200" y="944563"/>
            <a:ext cx="11684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</a:t>
            </a:r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48858" name="Rectangle 26"/>
          <p:cNvSpPr>
            <a:spLocks noChangeArrowheads="1"/>
          </p:cNvSpPr>
          <p:nvPr/>
        </p:nvSpPr>
        <p:spPr bwMode="auto">
          <a:xfrm>
            <a:off x="4591050" y="1630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grpSp>
        <p:nvGrpSpPr>
          <p:cNvPr id="248861" name="Group 29"/>
          <p:cNvGrpSpPr>
            <a:grpSpLocks noChangeAspect="1"/>
          </p:cNvGrpSpPr>
          <p:nvPr/>
        </p:nvGrpSpPr>
        <p:grpSpPr bwMode="auto">
          <a:xfrm rot="-714942">
            <a:off x="4637088" y="1847850"/>
            <a:ext cx="3821112" cy="3562350"/>
            <a:chOff x="2688" y="960"/>
            <a:chExt cx="2832" cy="2640"/>
          </a:xfrm>
        </p:grpSpPr>
        <p:sp>
          <p:nvSpPr>
            <p:cNvPr id="248859" name="Rectangle 27"/>
            <p:cNvSpPr>
              <a:spLocks noChangeAspect="1" noChangeArrowheads="1"/>
            </p:cNvSpPr>
            <p:nvPr/>
          </p:nvSpPr>
          <p:spPr bwMode="auto">
            <a:xfrm>
              <a:off x="2688" y="960"/>
              <a:ext cx="2832" cy="2640"/>
            </a:xfrm>
            <a:prstGeom prst="rect">
              <a:avLst/>
            </a:prstGeom>
            <a:noFill/>
            <a:ln w="381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8860" name="Oval 28"/>
            <p:cNvSpPr>
              <a:spLocks noChangeAspect="1" noChangeArrowheads="1"/>
            </p:cNvSpPr>
            <p:nvPr/>
          </p:nvSpPr>
          <p:spPr bwMode="auto">
            <a:xfrm>
              <a:off x="2760" y="1048"/>
              <a:ext cx="2688" cy="2496"/>
            </a:xfrm>
            <a:prstGeom prst="ellipse">
              <a:avLst/>
            </a:prstGeom>
            <a:noFill/>
            <a:ln w="38100">
              <a:solidFill>
                <a:schemeClr val="bg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8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8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88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88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8858" grpId="0" autoUpdateAnimBg="0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Text Box 2"/>
          <p:cNvSpPr txBox="1">
            <a:spLocks noChangeArrowheads="1"/>
          </p:cNvSpPr>
          <p:nvPr/>
        </p:nvSpPr>
        <p:spPr bwMode="auto">
          <a:xfrm>
            <a:off x="2816225" y="58738"/>
            <a:ext cx="41703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Recursive Images</a:t>
            </a:r>
          </a:p>
        </p:txBody>
      </p:sp>
      <p:pic>
        <p:nvPicPr>
          <p:cNvPr id="249859" name="Picture 3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352800"/>
            <a:ext cx="1908175" cy="1885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9860" name="Picture 4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46238"/>
            <a:ext cx="1085850" cy="868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9861" name="Text Box 5"/>
          <p:cNvSpPr txBox="1">
            <a:spLocks noChangeArrowheads="1"/>
          </p:cNvSpPr>
          <p:nvPr/>
        </p:nvSpPr>
        <p:spPr bwMode="auto">
          <a:xfrm>
            <a:off x="517525" y="1085850"/>
            <a:ext cx="2184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</a:t>
            </a:r>
            <a:r>
              <a:rPr lang="en-US" altLang="x-none" sz="3200"/>
              <a:t>n</a:t>
            </a:r>
            <a:r>
              <a:rPr lang="en-US" altLang="x-none" sz="3200" i="0"/>
              <a:t>=0, draw</a:t>
            </a:r>
          </a:p>
        </p:txBody>
      </p:sp>
      <p:sp>
        <p:nvSpPr>
          <p:cNvPr id="249862" name="Text Box 6"/>
          <p:cNvSpPr txBox="1">
            <a:spLocks noChangeArrowheads="1"/>
          </p:cNvSpPr>
          <p:nvPr/>
        </p:nvSpPr>
        <p:spPr bwMode="auto">
          <a:xfrm>
            <a:off x="593725" y="2762250"/>
            <a:ext cx="18335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else draw </a:t>
            </a:r>
          </a:p>
        </p:txBody>
      </p:sp>
      <p:grpSp>
        <p:nvGrpSpPr>
          <p:cNvPr id="249863" name="Group 7"/>
          <p:cNvGrpSpPr>
            <a:grpSpLocks/>
          </p:cNvGrpSpPr>
          <p:nvPr/>
        </p:nvGrpSpPr>
        <p:grpSpPr bwMode="auto">
          <a:xfrm flipH="1">
            <a:off x="2971800" y="4724400"/>
            <a:ext cx="381000" cy="993775"/>
            <a:chOff x="2308" y="1513"/>
            <a:chExt cx="1162" cy="2570"/>
          </a:xfrm>
        </p:grpSpPr>
        <p:grpSp>
          <p:nvGrpSpPr>
            <p:cNvPr id="249864" name="Group 8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9865" name="Freeform 9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6" name="Freeform 10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7" name="Freeform 11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8" name="Freeform 12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69" name="Freeform 13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870" name="Freeform 14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9871" name="Freeform 15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872" name="Freeform 16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873" name="Oval 17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9874" name="Oval 18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9875" name="Oval 19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9876" name="Oval 20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9877" name="Oval 21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49878" name="Text Box 22"/>
          <p:cNvSpPr txBox="1">
            <a:spLocks noChangeArrowheads="1"/>
          </p:cNvSpPr>
          <p:nvPr/>
        </p:nvSpPr>
        <p:spPr bwMode="auto">
          <a:xfrm>
            <a:off x="762000" y="5638800"/>
            <a:ext cx="33559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And recursively</a:t>
            </a:r>
          </a:p>
          <a:p>
            <a:pPr algn="l"/>
            <a:r>
              <a:rPr lang="en-US" altLang="x-none" sz="3200" i="0"/>
              <a:t>Draw here with </a:t>
            </a:r>
            <a:r>
              <a:rPr lang="en-US" altLang="x-none" sz="3200"/>
              <a:t>n</a:t>
            </a:r>
            <a:r>
              <a:rPr lang="en-US" altLang="x-none" sz="3200" i="0"/>
              <a:t>-1</a:t>
            </a:r>
          </a:p>
        </p:txBody>
      </p:sp>
      <p:sp>
        <p:nvSpPr>
          <p:cNvPr id="249879" name="Rectangle 23"/>
          <p:cNvSpPr>
            <a:spLocks noChangeArrowheads="1"/>
          </p:cNvSpPr>
          <p:nvPr/>
        </p:nvSpPr>
        <p:spPr bwMode="auto">
          <a:xfrm>
            <a:off x="4267200" y="1524000"/>
            <a:ext cx="4495800" cy="4191000"/>
          </a:xfrm>
          <a:prstGeom prst="rect">
            <a:avLst/>
          </a:prstGeom>
          <a:noFill/>
          <a:ln w="38100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49880" name="Rectangle 24"/>
          <p:cNvSpPr>
            <a:spLocks noChangeArrowheads="1"/>
          </p:cNvSpPr>
          <p:nvPr/>
        </p:nvSpPr>
        <p:spPr bwMode="auto">
          <a:xfrm>
            <a:off x="3886200" y="944563"/>
            <a:ext cx="11684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</a:t>
            </a:r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49881" name="Rectangle 25"/>
          <p:cNvSpPr>
            <a:spLocks noChangeArrowheads="1"/>
          </p:cNvSpPr>
          <p:nvPr/>
        </p:nvSpPr>
        <p:spPr bwMode="auto">
          <a:xfrm>
            <a:off x="4591050" y="1630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grpSp>
        <p:nvGrpSpPr>
          <p:cNvPr id="249899" name="Group 43"/>
          <p:cNvGrpSpPr>
            <a:grpSpLocks noChangeAspect="1"/>
          </p:cNvGrpSpPr>
          <p:nvPr/>
        </p:nvGrpSpPr>
        <p:grpSpPr bwMode="auto">
          <a:xfrm rot="-1051078">
            <a:off x="4713288" y="1943100"/>
            <a:ext cx="3592512" cy="3349625"/>
            <a:chOff x="2688" y="960"/>
            <a:chExt cx="2832" cy="2640"/>
          </a:xfrm>
        </p:grpSpPr>
        <p:sp>
          <p:nvSpPr>
            <p:cNvPr id="249895" name="Rectangle 39"/>
            <p:cNvSpPr>
              <a:spLocks noChangeAspect="1" noChangeArrowheads="1"/>
            </p:cNvSpPr>
            <p:nvPr/>
          </p:nvSpPr>
          <p:spPr bwMode="auto">
            <a:xfrm>
              <a:off x="2688" y="960"/>
              <a:ext cx="2832" cy="2640"/>
            </a:xfrm>
            <a:prstGeom prst="rect">
              <a:avLst/>
            </a:prstGeom>
            <a:noFill/>
            <a:ln w="381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49896" name="Group 40"/>
            <p:cNvGrpSpPr>
              <a:grpSpLocks noChangeAspect="1"/>
            </p:cNvGrpSpPr>
            <p:nvPr/>
          </p:nvGrpSpPr>
          <p:grpSpPr bwMode="auto">
            <a:xfrm rot="-714942">
              <a:off x="2921" y="1164"/>
              <a:ext cx="2407" cy="2244"/>
              <a:chOff x="2688" y="960"/>
              <a:chExt cx="2832" cy="2640"/>
            </a:xfrm>
          </p:grpSpPr>
          <p:sp>
            <p:nvSpPr>
              <p:cNvPr id="249897" name="Rectangle 41"/>
              <p:cNvSpPr>
                <a:spLocks noChangeAspect="1" noChangeArrowheads="1"/>
              </p:cNvSpPr>
              <p:nvPr/>
            </p:nvSpPr>
            <p:spPr bwMode="auto">
              <a:xfrm>
                <a:off x="2688" y="960"/>
                <a:ext cx="2832" cy="2640"/>
              </a:xfrm>
              <a:prstGeom prst="rect">
                <a:avLst/>
              </a:prstGeom>
              <a:noFill/>
              <a:ln w="38100">
                <a:solidFill>
                  <a:schemeClr val="bg2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9898" name="Oval 42"/>
              <p:cNvSpPr>
                <a:spLocks noChangeAspect="1" noChangeArrowheads="1"/>
              </p:cNvSpPr>
              <p:nvPr/>
            </p:nvSpPr>
            <p:spPr bwMode="auto">
              <a:xfrm>
                <a:off x="2760" y="1048"/>
                <a:ext cx="2688" cy="2496"/>
              </a:xfrm>
              <a:prstGeom prst="ellipse">
                <a:avLst/>
              </a:prstGeom>
              <a:noFill/>
              <a:ln w="38100">
                <a:solidFill>
                  <a:schemeClr val="bg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98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98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9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9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881" grpId="0" autoUpdateAnimBg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8675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76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  <a:endParaRPr lang="en-US" altLang="x-none" sz="2000" i="0"/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28677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28678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79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12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28680" name="Group 8"/>
          <p:cNvGrpSpPr>
            <a:grpSpLocks/>
          </p:cNvGrpSpPr>
          <p:nvPr/>
        </p:nvGrpSpPr>
        <p:grpSpPr bwMode="auto">
          <a:xfrm>
            <a:off x="3657600" y="4343400"/>
            <a:ext cx="1676400" cy="838200"/>
            <a:chOff x="2304" y="2736"/>
            <a:chExt cx="1056" cy="528"/>
          </a:xfrm>
        </p:grpSpPr>
        <p:sp>
          <p:nvSpPr>
            <p:cNvPr id="28681" name="Rectangle 9"/>
            <p:cNvSpPr>
              <a:spLocks noChangeArrowheads="1"/>
            </p:cNvSpPr>
            <p:nvPr/>
          </p:nvSpPr>
          <p:spPr bwMode="auto">
            <a:xfrm>
              <a:off x="2304" y="2736"/>
              <a:ext cx="1056" cy="528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682" name="Text Box 10"/>
            <p:cNvSpPr txBox="1">
              <a:spLocks noChangeArrowheads="1"/>
            </p:cNvSpPr>
            <p:nvPr/>
          </p:nvSpPr>
          <p:spPr bwMode="auto">
            <a:xfrm>
              <a:off x="2352" y="2736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6</a:t>
              </a:r>
            </a:p>
          </p:txBody>
        </p:sp>
      </p:grpSp>
      <p:sp>
        <p:nvSpPr>
          <p:cNvPr id="28684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8685" name="Text Box 13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Text Box 2"/>
          <p:cNvSpPr txBox="1">
            <a:spLocks noChangeArrowheads="1"/>
          </p:cNvSpPr>
          <p:nvPr/>
        </p:nvSpPr>
        <p:spPr bwMode="auto">
          <a:xfrm>
            <a:off x="2816225" y="58738"/>
            <a:ext cx="41703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Recursive Images</a:t>
            </a:r>
          </a:p>
        </p:txBody>
      </p:sp>
      <p:pic>
        <p:nvPicPr>
          <p:cNvPr id="247811" name="Picture 3" descr="captur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570038"/>
            <a:ext cx="4903788" cy="47545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7812" name="Picture 4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352800"/>
            <a:ext cx="1908175" cy="1885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7813" name="Picture 5" descr="capture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46238"/>
            <a:ext cx="1085850" cy="8683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7814" name="Text Box 6"/>
          <p:cNvSpPr txBox="1">
            <a:spLocks noChangeArrowheads="1"/>
          </p:cNvSpPr>
          <p:nvPr/>
        </p:nvSpPr>
        <p:spPr bwMode="auto">
          <a:xfrm>
            <a:off x="517525" y="1085850"/>
            <a:ext cx="2184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</a:t>
            </a:r>
            <a:r>
              <a:rPr lang="en-US" altLang="x-none" sz="3200"/>
              <a:t>n</a:t>
            </a:r>
            <a:r>
              <a:rPr lang="en-US" altLang="x-none" sz="3200" i="0"/>
              <a:t>=0, draw</a:t>
            </a:r>
          </a:p>
        </p:txBody>
      </p:sp>
      <p:sp>
        <p:nvSpPr>
          <p:cNvPr id="247815" name="Text Box 7"/>
          <p:cNvSpPr txBox="1">
            <a:spLocks noChangeArrowheads="1"/>
          </p:cNvSpPr>
          <p:nvPr/>
        </p:nvSpPr>
        <p:spPr bwMode="auto">
          <a:xfrm>
            <a:off x="593725" y="2762250"/>
            <a:ext cx="18335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else draw </a:t>
            </a:r>
          </a:p>
        </p:txBody>
      </p:sp>
      <p:grpSp>
        <p:nvGrpSpPr>
          <p:cNvPr id="247816" name="Group 8"/>
          <p:cNvGrpSpPr>
            <a:grpSpLocks/>
          </p:cNvGrpSpPr>
          <p:nvPr/>
        </p:nvGrpSpPr>
        <p:grpSpPr bwMode="auto">
          <a:xfrm flipH="1">
            <a:off x="2971800" y="4724400"/>
            <a:ext cx="381000" cy="993775"/>
            <a:chOff x="2308" y="1513"/>
            <a:chExt cx="1162" cy="2570"/>
          </a:xfrm>
        </p:grpSpPr>
        <p:grpSp>
          <p:nvGrpSpPr>
            <p:cNvPr id="247817" name="Group 9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7818" name="Freeform 10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19" name="Freeform 11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20" name="Freeform 12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21" name="Freeform 13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22" name="Freeform 14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823" name="Freeform 15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7824" name="Freeform 16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25" name="Freeform 17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826" name="Oval 18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7827" name="Oval 19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7828" name="Oval 20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7829" name="Oval 21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247830" name="Oval 22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247831" name="Text Box 23"/>
          <p:cNvSpPr txBox="1">
            <a:spLocks noChangeArrowheads="1"/>
          </p:cNvSpPr>
          <p:nvPr/>
        </p:nvSpPr>
        <p:spPr bwMode="auto">
          <a:xfrm>
            <a:off x="762000" y="5638800"/>
            <a:ext cx="335597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And recursively</a:t>
            </a:r>
          </a:p>
          <a:p>
            <a:pPr algn="l"/>
            <a:r>
              <a:rPr lang="en-US" altLang="x-none" sz="3200" i="0"/>
              <a:t>Draw here with </a:t>
            </a:r>
            <a:r>
              <a:rPr lang="en-US" altLang="x-none" sz="3200"/>
              <a:t>n</a:t>
            </a:r>
            <a:r>
              <a:rPr lang="en-US" altLang="x-none" sz="3200" i="0"/>
              <a:t>-1</a:t>
            </a:r>
          </a:p>
        </p:txBody>
      </p:sp>
      <p:sp>
        <p:nvSpPr>
          <p:cNvPr id="247832" name="Rectangle 24"/>
          <p:cNvSpPr>
            <a:spLocks noChangeArrowheads="1"/>
          </p:cNvSpPr>
          <p:nvPr/>
        </p:nvSpPr>
        <p:spPr bwMode="auto">
          <a:xfrm>
            <a:off x="3886200" y="944563"/>
            <a:ext cx="13716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if </a:t>
            </a:r>
            <a:r>
              <a:rPr lang="en-US" altLang="x-none" sz="3200"/>
              <a:t>n</a:t>
            </a:r>
            <a:r>
              <a:rPr lang="en-US" altLang="x-none" sz="3200" i="0"/>
              <a:t>=30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7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7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Text Box 2"/>
          <p:cNvSpPr txBox="1">
            <a:spLocks noChangeArrowheads="1"/>
          </p:cNvSpPr>
          <p:nvPr/>
        </p:nvSpPr>
        <p:spPr bwMode="auto">
          <a:xfrm>
            <a:off x="2816225" y="58738"/>
            <a:ext cx="41703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Recursive Images</a:t>
            </a:r>
          </a:p>
        </p:txBody>
      </p:sp>
      <p:pic>
        <p:nvPicPr>
          <p:cNvPr id="221188" name="Picture 4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6563" y="763588"/>
            <a:ext cx="5532437" cy="19796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1189" name="Picture 5" descr="capture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00" y="2743200"/>
            <a:ext cx="8355013" cy="411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1192" name="Group 8"/>
          <p:cNvGrpSpPr>
            <a:grpSpLocks/>
          </p:cNvGrpSpPr>
          <p:nvPr/>
        </p:nvGrpSpPr>
        <p:grpSpPr bwMode="auto">
          <a:xfrm>
            <a:off x="2057400" y="3352800"/>
            <a:ext cx="1371600" cy="596900"/>
            <a:chOff x="1296" y="2112"/>
            <a:chExt cx="864" cy="376"/>
          </a:xfrm>
        </p:grpSpPr>
        <p:sp>
          <p:nvSpPr>
            <p:cNvPr id="221190" name="Rectangle 6"/>
            <p:cNvSpPr>
              <a:spLocks noChangeArrowheads="1"/>
            </p:cNvSpPr>
            <p:nvPr/>
          </p:nvSpPr>
          <p:spPr bwMode="auto">
            <a:xfrm>
              <a:off x="2072" y="2440"/>
              <a:ext cx="88" cy="48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191" name="Rectangle 7"/>
            <p:cNvSpPr>
              <a:spLocks noChangeArrowheads="1"/>
            </p:cNvSpPr>
            <p:nvPr/>
          </p:nvSpPr>
          <p:spPr bwMode="auto">
            <a:xfrm>
              <a:off x="1296" y="2112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=1</a:t>
              </a:r>
            </a:p>
          </p:txBody>
        </p:sp>
      </p:grpSp>
      <p:grpSp>
        <p:nvGrpSpPr>
          <p:cNvPr id="221196" name="Group 12"/>
          <p:cNvGrpSpPr>
            <a:grpSpLocks/>
          </p:cNvGrpSpPr>
          <p:nvPr/>
        </p:nvGrpSpPr>
        <p:grpSpPr bwMode="auto">
          <a:xfrm>
            <a:off x="2057400" y="3352800"/>
            <a:ext cx="1409700" cy="685800"/>
            <a:chOff x="1296" y="2112"/>
            <a:chExt cx="888" cy="432"/>
          </a:xfrm>
        </p:grpSpPr>
        <p:sp>
          <p:nvSpPr>
            <p:cNvPr id="221194" name="Rectangle 10"/>
            <p:cNvSpPr>
              <a:spLocks noChangeArrowheads="1"/>
            </p:cNvSpPr>
            <p:nvPr/>
          </p:nvSpPr>
          <p:spPr bwMode="auto">
            <a:xfrm rot="2992896">
              <a:off x="2044" y="2404"/>
              <a:ext cx="192" cy="88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195" name="Rectangle 11"/>
            <p:cNvSpPr>
              <a:spLocks noChangeArrowheads="1"/>
            </p:cNvSpPr>
            <p:nvPr/>
          </p:nvSpPr>
          <p:spPr bwMode="auto">
            <a:xfrm>
              <a:off x="1296" y="2112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=2</a:t>
              </a:r>
            </a:p>
          </p:txBody>
        </p:sp>
      </p:grpSp>
      <p:grpSp>
        <p:nvGrpSpPr>
          <p:cNvPr id="221200" name="Group 16"/>
          <p:cNvGrpSpPr>
            <a:grpSpLocks/>
          </p:cNvGrpSpPr>
          <p:nvPr/>
        </p:nvGrpSpPr>
        <p:grpSpPr bwMode="auto">
          <a:xfrm>
            <a:off x="2057400" y="3352800"/>
            <a:ext cx="1616075" cy="736600"/>
            <a:chOff x="1296" y="2112"/>
            <a:chExt cx="1018" cy="464"/>
          </a:xfrm>
        </p:grpSpPr>
        <p:sp>
          <p:nvSpPr>
            <p:cNvPr id="221198" name="Rectangle 14"/>
            <p:cNvSpPr>
              <a:spLocks noChangeArrowheads="1"/>
            </p:cNvSpPr>
            <p:nvPr/>
          </p:nvSpPr>
          <p:spPr bwMode="auto">
            <a:xfrm rot="5699865">
              <a:off x="1994" y="2256"/>
              <a:ext cx="432" cy="208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199" name="Rectangle 15"/>
            <p:cNvSpPr>
              <a:spLocks noChangeArrowheads="1"/>
            </p:cNvSpPr>
            <p:nvPr/>
          </p:nvSpPr>
          <p:spPr bwMode="auto">
            <a:xfrm>
              <a:off x="1296" y="2112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=3</a:t>
              </a:r>
            </a:p>
          </p:txBody>
        </p:sp>
      </p:grpSp>
      <p:grpSp>
        <p:nvGrpSpPr>
          <p:cNvPr id="221204" name="Group 20"/>
          <p:cNvGrpSpPr>
            <a:grpSpLocks/>
          </p:cNvGrpSpPr>
          <p:nvPr/>
        </p:nvGrpSpPr>
        <p:grpSpPr bwMode="auto">
          <a:xfrm>
            <a:off x="2057400" y="3352800"/>
            <a:ext cx="3106738" cy="914400"/>
            <a:chOff x="1296" y="2098"/>
            <a:chExt cx="1957" cy="576"/>
          </a:xfrm>
        </p:grpSpPr>
        <p:sp>
          <p:nvSpPr>
            <p:cNvPr id="221202" name="Rectangle 18"/>
            <p:cNvSpPr>
              <a:spLocks noChangeArrowheads="1"/>
            </p:cNvSpPr>
            <p:nvPr/>
          </p:nvSpPr>
          <p:spPr bwMode="auto">
            <a:xfrm rot="8507812">
              <a:off x="1839" y="2098"/>
              <a:ext cx="1414" cy="576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203" name="Rectangle 19"/>
            <p:cNvSpPr>
              <a:spLocks noChangeArrowheads="1"/>
            </p:cNvSpPr>
            <p:nvPr/>
          </p:nvSpPr>
          <p:spPr bwMode="auto">
            <a:xfrm>
              <a:off x="1296" y="2112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=4</a:t>
              </a:r>
            </a:p>
          </p:txBody>
        </p:sp>
      </p:grpSp>
      <p:grpSp>
        <p:nvGrpSpPr>
          <p:cNvPr id="221209" name="Group 25"/>
          <p:cNvGrpSpPr>
            <a:grpSpLocks/>
          </p:cNvGrpSpPr>
          <p:nvPr/>
        </p:nvGrpSpPr>
        <p:grpSpPr bwMode="auto">
          <a:xfrm>
            <a:off x="457200" y="2895600"/>
            <a:ext cx="8228013" cy="3817938"/>
            <a:chOff x="291" y="1824"/>
            <a:chExt cx="5183" cy="2405"/>
          </a:xfrm>
        </p:grpSpPr>
        <p:sp>
          <p:nvSpPr>
            <p:cNvPr id="221206" name="Rectangle 22"/>
            <p:cNvSpPr>
              <a:spLocks noChangeArrowheads="1"/>
            </p:cNvSpPr>
            <p:nvPr/>
          </p:nvSpPr>
          <p:spPr bwMode="auto">
            <a:xfrm rot="10830767">
              <a:off x="291" y="1824"/>
              <a:ext cx="5183" cy="2405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207" name="Rectangle 23"/>
            <p:cNvSpPr>
              <a:spLocks noChangeArrowheads="1"/>
            </p:cNvSpPr>
            <p:nvPr/>
          </p:nvSpPr>
          <p:spPr bwMode="auto">
            <a:xfrm>
              <a:off x="1296" y="2102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=5</a:t>
              </a:r>
            </a:p>
          </p:txBody>
        </p:sp>
      </p:grpSp>
      <p:sp>
        <p:nvSpPr>
          <p:cNvPr id="221210" name="Rectangle 26"/>
          <p:cNvSpPr>
            <a:spLocks noChangeArrowheads="1"/>
          </p:cNvSpPr>
          <p:nvPr/>
        </p:nvSpPr>
        <p:spPr bwMode="auto">
          <a:xfrm>
            <a:off x="2438400" y="1600200"/>
            <a:ext cx="11684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hlink"/>
                </a:solidFill>
              </a:rPr>
              <a:t>if </a:t>
            </a:r>
            <a:r>
              <a:rPr lang="en-US" altLang="x-none" sz="3200">
                <a:solidFill>
                  <a:schemeClr val="hlink"/>
                </a:solidFill>
              </a:rPr>
              <a:t>n</a:t>
            </a:r>
            <a:r>
              <a:rPr lang="en-US" altLang="x-none" sz="3200" i="0">
                <a:solidFill>
                  <a:schemeClr val="hlink"/>
                </a:solidFill>
              </a:rPr>
              <a:t>=0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1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1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1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1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1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1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1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1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1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1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1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1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1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210" grpId="0" autoUpdateAnimBg="0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Text Box 2"/>
          <p:cNvSpPr txBox="1">
            <a:spLocks noChangeArrowheads="1"/>
          </p:cNvSpPr>
          <p:nvPr/>
        </p:nvSpPr>
        <p:spPr bwMode="auto">
          <a:xfrm>
            <a:off x="2816225" y="58738"/>
            <a:ext cx="41703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Recursive Images</a:t>
            </a:r>
          </a:p>
        </p:txBody>
      </p:sp>
      <p:pic>
        <p:nvPicPr>
          <p:cNvPr id="222211" name="Picture 3" descr="captur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" y="3648075"/>
            <a:ext cx="8677275" cy="2600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2212" name="Picture 4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9238" y="1371600"/>
            <a:ext cx="6103937" cy="1954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22217" name="Group 9"/>
          <p:cNvGrpSpPr>
            <a:grpSpLocks/>
          </p:cNvGrpSpPr>
          <p:nvPr/>
        </p:nvGrpSpPr>
        <p:grpSpPr bwMode="auto">
          <a:xfrm>
            <a:off x="381000" y="3962400"/>
            <a:ext cx="1320800" cy="2133600"/>
            <a:chOff x="240" y="2496"/>
            <a:chExt cx="832" cy="1344"/>
          </a:xfrm>
        </p:grpSpPr>
        <p:sp>
          <p:nvSpPr>
            <p:cNvPr id="222214" name="Rectangle 6"/>
            <p:cNvSpPr>
              <a:spLocks noChangeArrowheads="1"/>
            </p:cNvSpPr>
            <p:nvPr/>
          </p:nvSpPr>
          <p:spPr bwMode="auto">
            <a:xfrm>
              <a:off x="240" y="3792"/>
              <a:ext cx="88" cy="48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5" name="Rectangle 7"/>
            <p:cNvSpPr>
              <a:spLocks noChangeArrowheads="1"/>
            </p:cNvSpPr>
            <p:nvPr/>
          </p:nvSpPr>
          <p:spPr bwMode="auto">
            <a:xfrm>
              <a:off x="336" y="2496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=1</a:t>
              </a:r>
            </a:p>
          </p:txBody>
        </p:sp>
      </p:grpSp>
      <p:sp>
        <p:nvSpPr>
          <p:cNvPr id="222216" name="Rectangle 8"/>
          <p:cNvSpPr>
            <a:spLocks noChangeArrowheads="1"/>
          </p:cNvSpPr>
          <p:nvPr/>
        </p:nvSpPr>
        <p:spPr bwMode="auto">
          <a:xfrm>
            <a:off x="2209800" y="2316163"/>
            <a:ext cx="116840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hlink"/>
                </a:solidFill>
              </a:rPr>
              <a:t>if </a:t>
            </a:r>
            <a:r>
              <a:rPr lang="en-US" altLang="x-none" sz="3200">
                <a:solidFill>
                  <a:schemeClr val="hlink"/>
                </a:solidFill>
              </a:rPr>
              <a:t>n</a:t>
            </a:r>
            <a:r>
              <a:rPr lang="en-US" altLang="x-none" sz="3200" i="0">
                <a:solidFill>
                  <a:schemeClr val="hlink"/>
                </a:solidFill>
              </a:rPr>
              <a:t>=0</a:t>
            </a:r>
          </a:p>
        </p:txBody>
      </p:sp>
      <p:grpSp>
        <p:nvGrpSpPr>
          <p:cNvPr id="222221" name="Group 13"/>
          <p:cNvGrpSpPr>
            <a:grpSpLocks/>
          </p:cNvGrpSpPr>
          <p:nvPr/>
        </p:nvGrpSpPr>
        <p:grpSpPr bwMode="auto">
          <a:xfrm>
            <a:off x="381000" y="3962400"/>
            <a:ext cx="1320800" cy="2133600"/>
            <a:chOff x="240" y="2496"/>
            <a:chExt cx="832" cy="1344"/>
          </a:xfrm>
        </p:grpSpPr>
        <p:sp>
          <p:nvSpPr>
            <p:cNvPr id="222219" name="Rectangle 11"/>
            <p:cNvSpPr>
              <a:spLocks noChangeArrowheads="1"/>
            </p:cNvSpPr>
            <p:nvPr/>
          </p:nvSpPr>
          <p:spPr bwMode="auto">
            <a:xfrm>
              <a:off x="240" y="3744"/>
              <a:ext cx="192" cy="96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0" name="Rectangle 12"/>
            <p:cNvSpPr>
              <a:spLocks noChangeArrowheads="1"/>
            </p:cNvSpPr>
            <p:nvPr/>
          </p:nvSpPr>
          <p:spPr bwMode="auto">
            <a:xfrm>
              <a:off x="336" y="2496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=2</a:t>
              </a:r>
            </a:p>
          </p:txBody>
        </p:sp>
      </p:grpSp>
      <p:grpSp>
        <p:nvGrpSpPr>
          <p:cNvPr id="222225" name="Group 17"/>
          <p:cNvGrpSpPr>
            <a:grpSpLocks/>
          </p:cNvGrpSpPr>
          <p:nvPr/>
        </p:nvGrpSpPr>
        <p:grpSpPr bwMode="auto">
          <a:xfrm>
            <a:off x="381000" y="3962400"/>
            <a:ext cx="1320800" cy="2133600"/>
            <a:chOff x="240" y="2496"/>
            <a:chExt cx="832" cy="1344"/>
          </a:xfrm>
        </p:grpSpPr>
        <p:sp>
          <p:nvSpPr>
            <p:cNvPr id="222223" name="Rectangle 15"/>
            <p:cNvSpPr>
              <a:spLocks noChangeArrowheads="1"/>
            </p:cNvSpPr>
            <p:nvPr/>
          </p:nvSpPr>
          <p:spPr bwMode="auto">
            <a:xfrm>
              <a:off x="240" y="3648"/>
              <a:ext cx="624" cy="192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4" name="Rectangle 16"/>
            <p:cNvSpPr>
              <a:spLocks noChangeArrowheads="1"/>
            </p:cNvSpPr>
            <p:nvPr/>
          </p:nvSpPr>
          <p:spPr bwMode="auto">
            <a:xfrm>
              <a:off x="336" y="2496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=3</a:t>
              </a:r>
            </a:p>
          </p:txBody>
        </p:sp>
      </p:grpSp>
      <p:grpSp>
        <p:nvGrpSpPr>
          <p:cNvPr id="222229" name="Group 21"/>
          <p:cNvGrpSpPr>
            <a:grpSpLocks/>
          </p:cNvGrpSpPr>
          <p:nvPr/>
        </p:nvGrpSpPr>
        <p:grpSpPr bwMode="auto">
          <a:xfrm>
            <a:off x="381000" y="3962400"/>
            <a:ext cx="2743200" cy="2171700"/>
            <a:chOff x="240" y="2496"/>
            <a:chExt cx="1728" cy="1368"/>
          </a:xfrm>
        </p:grpSpPr>
        <p:sp>
          <p:nvSpPr>
            <p:cNvPr id="222227" name="Rectangle 19"/>
            <p:cNvSpPr>
              <a:spLocks noChangeArrowheads="1"/>
            </p:cNvSpPr>
            <p:nvPr/>
          </p:nvSpPr>
          <p:spPr bwMode="auto">
            <a:xfrm>
              <a:off x="240" y="3264"/>
              <a:ext cx="1728" cy="600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8" name="Rectangle 20"/>
            <p:cNvSpPr>
              <a:spLocks noChangeArrowheads="1"/>
            </p:cNvSpPr>
            <p:nvPr/>
          </p:nvSpPr>
          <p:spPr bwMode="auto">
            <a:xfrm>
              <a:off x="336" y="2496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=4</a:t>
              </a:r>
            </a:p>
          </p:txBody>
        </p:sp>
      </p:grpSp>
      <p:grpSp>
        <p:nvGrpSpPr>
          <p:cNvPr id="222233" name="Group 25"/>
          <p:cNvGrpSpPr>
            <a:grpSpLocks/>
          </p:cNvGrpSpPr>
          <p:nvPr/>
        </p:nvGrpSpPr>
        <p:grpSpPr bwMode="auto">
          <a:xfrm>
            <a:off x="381000" y="3733800"/>
            <a:ext cx="8305800" cy="2400300"/>
            <a:chOff x="240" y="2352"/>
            <a:chExt cx="5232" cy="1512"/>
          </a:xfrm>
        </p:grpSpPr>
        <p:sp>
          <p:nvSpPr>
            <p:cNvPr id="222231" name="Rectangle 23"/>
            <p:cNvSpPr>
              <a:spLocks noChangeArrowheads="1"/>
            </p:cNvSpPr>
            <p:nvPr/>
          </p:nvSpPr>
          <p:spPr bwMode="auto">
            <a:xfrm>
              <a:off x="240" y="2352"/>
              <a:ext cx="5232" cy="1512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32" name="Rectangle 24"/>
            <p:cNvSpPr>
              <a:spLocks noChangeArrowheads="1"/>
            </p:cNvSpPr>
            <p:nvPr/>
          </p:nvSpPr>
          <p:spPr bwMode="auto">
            <a:xfrm>
              <a:off x="336" y="2496"/>
              <a:ext cx="736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>
                  <a:solidFill>
                    <a:schemeClr val="hlink"/>
                  </a:solidFill>
                </a:rPr>
                <a:t>if </a:t>
              </a:r>
              <a:r>
                <a:rPr lang="en-US" altLang="x-none" sz="3200">
                  <a:solidFill>
                    <a:schemeClr val="hlink"/>
                  </a:solidFill>
                </a:rPr>
                <a:t>n</a:t>
              </a:r>
              <a:r>
                <a:rPr lang="en-US" altLang="x-none" sz="3200" i="0">
                  <a:solidFill>
                    <a:schemeClr val="hlink"/>
                  </a:solidFill>
                </a:rPr>
                <a:t>=5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2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2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2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2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2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2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2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2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216" grpId="0" autoUpdateAnimBg="0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Text Box 2"/>
          <p:cNvSpPr txBox="1">
            <a:spLocks noChangeArrowheads="1"/>
          </p:cNvSpPr>
          <p:nvPr/>
        </p:nvSpPr>
        <p:spPr bwMode="auto">
          <a:xfrm>
            <a:off x="2816225" y="58738"/>
            <a:ext cx="41703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Recursive Images</a:t>
            </a:r>
          </a:p>
        </p:txBody>
      </p:sp>
      <p:pic>
        <p:nvPicPr>
          <p:cNvPr id="250883" name="Picture 3" descr="captur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178300"/>
            <a:ext cx="8686800" cy="260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0901" name="Text Box 21"/>
          <p:cNvSpPr txBox="1">
            <a:spLocks noChangeArrowheads="1"/>
          </p:cNvSpPr>
          <p:nvPr/>
        </p:nvSpPr>
        <p:spPr bwMode="auto">
          <a:xfrm>
            <a:off x="1127125" y="1162050"/>
            <a:ext cx="28321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L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 </a:t>
            </a:r>
            <a:r>
              <a:rPr lang="en-US" altLang="x-none" sz="3200" i="0" baseline="30000"/>
              <a:t>4</a:t>
            </a:r>
            <a:r>
              <a:rPr lang="en-US" altLang="x-none" sz="3200" i="0"/>
              <a:t>/</a:t>
            </a:r>
            <a:r>
              <a:rPr lang="en-US" altLang="x-none" sz="3200" i="0" baseline="-25000"/>
              <a:t>3</a:t>
            </a:r>
            <a:r>
              <a:rPr lang="en-US" altLang="x-none" sz="3200" i="0"/>
              <a:t> </a:t>
            </a:r>
            <a:r>
              <a:rPr lang="en-US" altLang="x-none" sz="3200"/>
              <a:t>L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-1)</a:t>
            </a:r>
            <a:endParaRPr lang="en-US" altLang="x-none" sz="3200" i="0" baseline="30000"/>
          </a:p>
        </p:txBody>
      </p:sp>
      <p:sp>
        <p:nvSpPr>
          <p:cNvPr id="250918" name="Rectangle 38"/>
          <p:cNvSpPr>
            <a:spLocks noChangeArrowheads="1"/>
          </p:cNvSpPr>
          <p:nvPr/>
        </p:nvSpPr>
        <p:spPr bwMode="auto">
          <a:xfrm>
            <a:off x="5410200" y="1004888"/>
            <a:ext cx="9112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400" i="0">
                <a:latin typeface="Symbol" charset="2"/>
              </a:rPr>
              <a:t>Þ</a:t>
            </a:r>
            <a:r>
              <a:rPr lang="en-US" altLang="x-none" sz="3200" i="0"/>
              <a:t> </a:t>
            </a:r>
            <a:r>
              <a:rPr lang="en-US" altLang="x-none" sz="3600" i="0">
                <a:latin typeface="Symbol" charset="2"/>
              </a:rPr>
              <a:t>¥</a:t>
            </a:r>
          </a:p>
        </p:txBody>
      </p:sp>
      <p:pic>
        <p:nvPicPr>
          <p:cNvPr id="250920" name="Picture 40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9238" y="2159000"/>
            <a:ext cx="6103937" cy="1954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0921" name="Rectangle 41"/>
          <p:cNvSpPr>
            <a:spLocks noChangeArrowheads="1"/>
          </p:cNvSpPr>
          <p:nvPr/>
        </p:nvSpPr>
        <p:spPr bwMode="auto">
          <a:xfrm>
            <a:off x="3962400" y="1143000"/>
            <a:ext cx="12969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= (</a:t>
            </a:r>
            <a:r>
              <a:rPr lang="en-US" altLang="x-none" sz="3200" i="0" baseline="30000"/>
              <a:t>4</a:t>
            </a:r>
            <a:r>
              <a:rPr lang="en-US" altLang="x-none" sz="3200" i="0"/>
              <a:t>/</a:t>
            </a:r>
            <a:r>
              <a:rPr lang="en-US" altLang="x-none" sz="3200" i="0" baseline="-25000"/>
              <a:t>3</a:t>
            </a:r>
            <a:r>
              <a:rPr lang="en-US" altLang="x-none" sz="3200" i="0"/>
              <a:t>)</a:t>
            </a:r>
            <a:r>
              <a:rPr lang="en-US" altLang="x-none" sz="3200" baseline="30000"/>
              <a:t>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09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09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09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09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918" grpId="0" autoUpdateAnimBg="0"/>
      <p:bldP spid="250921" grpId="0" autoUpdateAnimBg="0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970" name="Picture 2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04800"/>
            <a:ext cx="8001000" cy="6264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1973" name="Rectangle 5"/>
          <p:cNvSpPr>
            <a:spLocks noChangeArrowheads="1"/>
          </p:cNvSpPr>
          <p:nvPr/>
        </p:nvSpPr>
        <p:spPr bwMode="auto">
          <a:xfrm>
            <a:off x="609600" y="2819400"/>
            <a:ext cx="152400" cy="228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11974" name="Rectangle 6"/>
          <p:cNvSpPr>
            <a:spLocks noChangeArrowheads="1"/>
          </p:cNvSpPr>
          <p:nvPr/>
        </p:nvSpPr>
        <p:spPr bwMode="auto">
          <a:xfrm>
            <a:off x="3048000" y="990600"/>
            <a:ext cx="152400" cy="228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634" name="Picture 2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04800"/>
            <a:ext cx="8001000" cy="6264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7637" name="Rectangle 5"/>
          <p:cNvSpPr>
            <a:spLocks noChangeArrowheads="1"/>
          </p:cNvSpPr>
          <p:nvPr/>
        </p:nvSpPr>
        <p:spPr bwMode="auto">
          <a:xfrm>
            <a:off x="914400" y="1447800"/>
            <a:ext cx="7315200" cy="4724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197638" name="Rectangle 6"/>
          <p:cNvSpPr>
            <a:spLocks noChangeArrowheads="1"/>
          </p:cNvSpPr>
          <p:nvPr/>
        </p:nvSpPr>
        <p:spPr bwMode="auto">
          <a:xfrm>
            <a:off x="609600" y="2819400"/>
            <a:ext cx="152400" cy="228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197639" name="Rectangle 7"/>
          <p:cNvSpPr>
            <a:spLocks noChangeArrowheads="1"/>
          </p:cNvSpPr>
          <p:nvPr/>
        </p:nvSpPr>
        <p:spPr bwMode="auto">
          <a:xfrm>
            <a:off x="3048000" y="990600"/>
            <a:ext cx="152400" cy="228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6" name="Picture 2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04800"/>
            <a:ext cx="8001000" cy="6264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0947" name="Line 3"/>
          <p:cNvSpPr>
            <a:spLocks noChangeShapeType="1"/>
          </p:cNvSpPr>
          <p:nvPr/>
        </p:nvSpPr>
        <p:spPr bwMode="auto">
          <a:xfrm>
            <a:off x="762000" y="2895600"/>
            <a:ext cx="80010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48" name="Line 4"/>
          <p:cNvSpPr>
            <a:spLocks noChangeShapeType="1"/>
          </p:cNvSpPr>
          <p:nvPr/>
        </p:nvSpPr>
        <p:spPr bwMode="auto">
          <a:xfrm>
            <a:off x="3124200" y="1219200"/>
            <a:ext cx="0" cy="5257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49" name="Rectangle 5"/>
          <p:cNvSpPr>
            <a:spLocks noChangeArrowheads="1"/>
          </p:cNvSpPr>
          <p:nvPr/>
        </p:nvSpPr>
        <p:spPr bwMode="auto">
          <a:xfrm>
            <a:off x="914400" y="1447800"/>
            <a:ext cx="2209800" cy="1371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10950" name="Rectangle 6"/>
          <p:cNvSpPr>
            <a:spLocks noChangeArrowheads="1"/>
          </p:cNvSpPr>
          <p:nvPr/>
        </p:nvSpPr>
        <p:spPr bwMode="auto">
          <a:xfrm>
            <a:off x="3200400" y="1447800"/>
            <a:ext cx="5029200" cy="1371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10951" name="Rectangle 7"/>
          <p:cNvSpPr>
            <a:spLocks noChangeArrowheads="1"/>
          </p:cNvSpPr>
          <p:nvPr/>
        </p:nvSpPr>
        <p:spPr bwMode="auto">
          <a:xfrm>
            <a:off x="903288" y="3048000"/>
            <a:ext cx="2209800" cy="32004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10952" name="Rectangle 8"/>
          <p:cNvSpPr>
            <a:spLocks noChangeArrowheads="1"/>
          </p:cNvSpPr>
          <p:nvPr/>
        </p:nvSpPr>
        <p:spPr bwMode="auto">
          <a:xfrm>
            <a:off x="3200400" y="3048000"/>
            <a:ext cx="5029200" cy="31242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grpSp>
        <p:nvGrpSpPr>
          <p:cNvPr id="211013" name="Group 69"/>
          <p:cNvGrpSpPr>
            <a:grpSpLocks/>
          </p:cNvGrpSpPr>
          <p:nvPr/>
        </p:nvGrpSpPr>
        <p:grpSpPr bwMode="auto">
          <a:xfrm>
            <a:off x="1828800" y="1676400"/>
            <a:ext cx="3962400" cy="3200400"/>
            <a:chOff x="1152" y="1056"/>
            <a:chExt cx="2496" cy="2016"/>
          </a:xfrm>
        </p:grpSpPr>
        <p:grpSp>
          <p:nvGrpSpPr>
            <p:cNvPr id="210953" name="Group 9"/>
            <p:cNvGrpSpPr>
              <a:grpSpLocks/>
            </p:cNvGrpSpPr>
            <p:nvPr/>
          </p:nvGrpSpPr>
          <p:grpSpPr bwMode="auto">
            <a:xfrm flipH="1">
              <a:off x="1152" y="1056"/>
              <a:ext cx="240" cy="626"/>
              <a:chOff x="2308" y="1513"/>
              <a:chExt cx="1162" cy="2570"/>
            </a:xfrm>
          </p:grpSpPr>
          <p:grpSp>
            <p:nvGrpSpPr>
              <p:cNvPr id="210954" name="Group 1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10955" name="Freeform 1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56" name="Freeform 1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57" name="Freeform 1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58" name="Freeform 1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59" name="Freeform 1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60" name="Freeform 1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0961" name="Freeform 1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62" name="Freeform 1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63" name="Oval 1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64" name="Oval 2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65" name="Oval 2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66" name="Oval 2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67" name="Oval 2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>
                  <a:latin typeface="Arial Rounded MT Bold" charset="0"/>
                </a:endParaRPr>
              </a:p>
            </p:txBody>
          </p:sp>
        </p:grpSp>
        <p:grpSp>
          <p:nvGrpSpPr>
            <p:cNvPr id="210968" name="Group 24"/>
            <p:cNvGrpSpPr>
              <a:grpSpLocks/>
            </p:cNvGrpSpPr>
            <p:nvPr/>
          </p:nvGrpSpPr>
          <p:grpSpPr bwMode="auto">
            <a:xfrm flipH="1">
              <a:off x="3408" y="1056"/>
              <a:ext cx="240" cy="626"/>
              <a:chOff x="2308" y="1513"/>
              <a:chExt cx="1162" cy="2570"/>
            </a:xfrm>
          </p:grpSpPr>
          <p:grpSp>
            <p:nvGrpSpPr>
              <p:cNvPr id="210969" name="Group 2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10970" name="Freeform 2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71" name="Freeform 2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72" name="Freeform 2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73" name="Freeform 2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74" name="Freeform 3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75" name="Freeform 3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0976" name="Freeform 3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77" name="Freeform 3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78" name="Oval 3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79" name="Oval 3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80" name="Oval 3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81" name="Oval 3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82" name="Oval 3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>
                  <a:latin typeface="Arial Rounded MT Bold" charset="0"/>
                </a:endParaRPr>
              </a:p>
            </p:txBody>
          </p:sp>
        </p:grpSp>
        <p:grpSp>
          <p:nvGrpSpPr>
            <p:cNvPr id="210983" name="Group 39"/>
            <p:cNvGrpSpPr>
              <a:grpSpLocks/>
            </p:cNvGrpSpPr>
            <p:nvPr/>
          </p:nvGrpSpPr>
          <p:grpSpPr bwMode="auto">
            <a:xfrm flipH="1">
              <a:off x="3408" y="2446"/>
              <a:ext cx="240" cy="626"/>
              <a:chOff x="2308" y="1513"/>
              <a:chExt cx="1162" cy="2570"/>
            </a:xfrm>
          </p:grpSpPr>
          <p:grpSp>
            <p:nvGrpSpPr>
              <p:cNvPr id="210984" name="Group 4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10985" name="Freeform 4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86" name="Freeform 4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87" name="Freeform 4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88" name="Freeform 4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89" name="Freeform 4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990" name="Freeform 4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0991" name="Freeform 4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92" name="Freeform 4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993" name="Oval 4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94" name="Oval 5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95" name="Oval 5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96" name="Oval 5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0997" name="Oval 5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>
                  <a:latin typeface="Arial Rounded MT Bold" charset="0"/>
                </a:endParaRPr>
              </a:p>
            </p:txBody>
          </p:sp>
        </p:grpSp>
        <p:grpSp>
          <p:nvGrpSpPr>
            <p:cNvPr id="210998" name="Group 54"/>
            <p:cNvGrpSpPr>
              <a:grpSpLocks/>
            </p:cNvGrpSpPr>
            <p:nvPr/>
          </p:nvGrpSpPr>
          <p:grpSpPr bwMode="auto">
            <a:xfrm flipH="1">
              <a:off x="1152" y="2400"/>
              <a:ext cx="240" cy="626"/>
              <a:chOff x="2308" y="1513"/>
              <a:chExt cx="1162" cy="2570"/>
            </a:xfrm>
          </p:grpSpPr>
          <p:grpSp>
            <p:nvGrpSpPr>
              <p:cNvPr id="210999" name="Group 5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211000" name="Freeform 5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01" name="Freeform 5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02" name="Freeform 5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03" name="Freeform 5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04" name="Freeform 6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005" name="Freeform 6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1006" name="Freeform 6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07" name="Freeform 6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008" name="Oval 6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1009" name="Oval 6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1010" name="Oval 6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1011" name="Oval 6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11012" name="Oval 6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>
                  <a:latin typeface="Arial Rounded MT Bold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1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11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94" name="Picture 2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04800"/>
            <a:ext cx="8001000" cy="6264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2995" name="Line 3"/>
          <p:cNvSpPr>
            <a:spLocks noChangeShapeType="1"/>
          </p:cNvSpPr>
          <p:nvPr/>
        </p:nvSpPr>
        <p:spPr bwMode="auto">
          <a:xfrm>
            <a:off x="762000" y="2895600"/>
            <a:ext cx="80010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96" name="Line 4"/>
          <p:cNvSpPr>
            <a:spLocks noChangeShapeType="1"/>
          </p:cNvSpPr>
          <p:nvPr/>
        </p:nvSpPr>
        <p:spPr bwMode="auto">
          <a:xfrm>
            <a:off x="3124200" y="1219200"/>
            <a:ext cx="0" cy="5257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018" name="Picture 2" descr="capture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04800"/>
            <a:ext cx="8001000" cy="6264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4021" name="Rectangle 5"/>
          <p:cNvSpPr>
            <a:spLocks noChangeArrowheads="1"/>
          </p:cNvSpPr>
          <p:nvPr/>
        </p:nvSpPr>
        <p:spPr bwMode="auto">
          <a:xfrm>
            <a:off x="609600" y="2819400"/>
            <a:ext cx="152400" cy="228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14022" name="Rectangle 6"/>
          <p:cNvSpPr>
            <a:spLocks noChangeArrowheads="1"/>
          </p:cNvSpPr>
          <p:nvPr/>
        </p:nvSpPr>
        <p:spPr bwMode="auto">
          <a:xfrm>
            <a:off x="3048000" y="990600"/>
            <a:ext cx="152400" cy="2286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Ackermann’s Function</a:t>
            </a:r>
          </a:p>
        </p:txBody>
      </p:sp>
      <p:pic>
        <p:nvPicPr>
          <p:cNvPr id="480259" name="Picture 3" descr="capture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38188"/>
            <a:ext cx="5130800" cy="58912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0261" name="Text Box 5"/>
          <p:cNvSpPr txBox="1">
            <a:spLocks noChangeArrowheads="1"/>
          </p:cNvSpPr>
          <p:nvPr/>
        </p:nvSpPr>
        <p:spPr bwMode="auto">
          <a:xfrm>
            <a:off x="5775325" y="1847850"/>
            <a:ext cx="32766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How big is </a:t>
            </a:r>
            <a:r>
              <a:rPr lang="en-US" altLang="x-none" sz="3200"/>
              <a:t>A</a:t>
            </a:r>
            <a:r>
              <a:rPr lang="en-US" altLang="x-none" sz="3200" i="0"/>
              <a:t>(5,5)?</a:t>
            </a:r>
          </a:p>
        </p:txBody>
      </p:sp>
      <p:sp>
        <p:nvSpPr>
          <p:cNvPr id="480264" name="Text Box 8"/>
          <p:cNvSpPr txBox="1">
            <a:spLocks noChangeArrowheads="1"/>
          </p:cNvSpPr>
          <p:nvPr/>
        </p:nvSpPr>
        <p:spPr bwMode="auto">
          <a:xfrm>
            <a:off x="6156325" y="4057650"/>
            <a:ext cx="1841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endParaRPr lang="x-none" altLang="x-none" sz="3200" i="0"/>
          </a:p>
        </p:txBody>
      </p:sp>
      <p:grpSp>
        <p:nvGrpSpPr>
          <p:cNvPr id="480265" name="Group 9"/>
          <p:cNvGrpSpPr>
            <a:grpSpLocks/>
          </p:cNvGrpSpPr>
          <p:nvPr/>
        </p:nvGrpSpPr>
        <p:grpSpPr bwMode="auto">
          <a:xfrm>
            <a:off x="6324600" y="2743200"/>
            <a:ext cx="2282825" cy="2743200"/>
            <a:chOff x="2065" y="1551"/>
            <a:chExt cx="1628" cy="1988"/>
          </a:xfrm>
        </p:grpSpPr>
        <p:sp>
          <p:nvSpPr>
            <p:cNvPr id="480266" name="Freeform 10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67" name="Freeform 11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68" name="Freeform 12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69" name="Freeform 13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0" name="Freeform 14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1" name="Freeform 15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2" name="Freeform 16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3" name="Freeform 17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4" name="Freeform 18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5" name="Freeform 19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6" name="Freeform 20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7" name="Freeform 21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8" name="Freeform 22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9" name="Freeform 23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80" name="Freeform 24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81" name="Freeform 25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82" name="Freeform 26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0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0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0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0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026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29699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700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  <a:endParaRPr lang="en-US" altLang="x-none" sz="2000" i="0">
                <a:solidFill>
                  <a:schemeClr val="hlink"/>
                </a:solidFill>
              </a:endParaRP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grpSp>
        <p:nvGrpSpPr>
          <p:cNvPr id="29701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29702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703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88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  <a:r>
                <a:rPr lang="en-US" altLang="x-none" sz="2000" i="0"/>
                <a:t>?</a:t>
              </a:r>
              <a:endParaRPr lang="en-US" altLang="x-none" sz="1600" i="0"/>
            </a:p>
            <a:p>
              <a:pPr algn="l"/>
              <a:r>
                <a:rPr lang="en-US" altLang="x-none" sz="1600"/>
                <a:t>XY </a:t>
              </a:r>
              <a:r>
                <a:rPr lang="en-US" altLang="x-none" sz="1600" i="0"/>
                <a:t>= </a:t>
              </a:r>
            </a:p>
          </p:txBody>
        </p:sp>
      </p:grpSp>
      <p:sp>
        <p:nvSpPr>
          <p:cNvPr id="29708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29709" name="Text Box 13"/>
          <p:cNvSpPr txBox="1">
            <a:spLocks noChangeArrowheads="1"/>
          </p:cNvSpPr>
          <p:nvPr/>
        </p:nvSpPr>
        <p:spPr bwMode="auto">
          <a:xfrm>
            <a:off x="5008563" y="5172075"/>
            <a:ext cx="200183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An so on ….</a:t>
            </a:r>
          </a:p>
        </p:txBody>
      </p:sp>
      <p:sp>
        <p:nvSpPr>
          <p:cNvPr id="29710" name="Text Box 14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9" grpId="0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Ackermann’s Function</a:t>
            </a:r>
          </a:p>
        </p:txBody>
      </p:sp>
      <p:pic>
        <p:nvPicPr>
          <p:cNvPr id="465923" name="Picture 3" descr="capture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1495425"/>
            <a:ext cx="2085975" cy="409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5924" name="Picture 4" descr="capture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7025" y="2095500"/>
            <a:ext cx="3409950" cy="2667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Ackermann’s Function</a:t>
            </a:r>
          </a:p>
        </p:txBody>
      </p:sp>
      <p:pic>
        <p:nvPicPr>
          <p:cNvPr id="466947" name="Picture 3" descr="capture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1371600"/>
            <a:ext cx="1885950" cy="523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6949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4175" y="2119313"/>
            <a:ext cx="3295650" cy="2619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Ackermann’s Function</a:t>
            </a:r>
          </a:p>
        </p:txBody>
      </p:sp>
      <p:pic>
        <p:nvPicPr>
          <p:cNvPr id="467971" name="Picture 3" descr="capture1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1371600"/>
            <a:ext cx="1847850" cy="46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7972" name="Picture 4" descr="capture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0363" y="2190750"/>
            <a:ext cx="3343275" cy="4133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7973" name="Rectangle 5"/>
          <p:cNvSpPr>
            <a:spLocks noChangeArrowheads="1"/>
          </p:cNvSpPr>
          <p:nvPr/>
        </p:nvSpPr>
        <p:spPr bwMode="auto">
          <a:xfrm>
            <a:off x="4495800" y="2641600"/>
            <a:ext cx="361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sz="1400" i="0">
                <a:solidFill>
                  <a:schemeClr val="bg2"/>
                </a:solidFill>
              </a:rPr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Ackermann’s Function</a:t>
            </a:r>
          </a:p>
        </p:txBody>
      </p:sp>
      <p:pic>
        <p:nvPicPr>
          <p:cNvPr id="468995" name="Picture 3" descr="capture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143000"/>
            <a:ext cx="2314575" cy="904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8997" name="Picture 5" descr="capture3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2133600"/>
            <a:ext cx="1619250" cy="428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8998" name="Picture 6" descr="capture3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2667000"/>
            <a:ext cx="2705100" cy="2085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Ackermann’s Function</a:t>
            </a:r>
          </a:p>
        </p:txBody>
      </p:sp>
      <p:pic>
        <p:nvPicPr>
          <p:cNvPr id="470019" name="Picture 3" descr="capture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143000"/>
            <a:ext cx="2314575" cy="904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0021" name="Picture 5" descr="capture1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2133600"/>
            <a:ext cx="1714500" cy="419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0022" name="Picture 6" descr="capture1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4700" y="2667000"/>
            <a:ext cx="2781300" cy="259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Ackermann’s Function</a:t>
            </a:r>
          </a:p>
        </p:txBody>
      </p:sp>
      <p:pic>
        <p:nvPicPr>
          <p:cNvPr id="471043" name="Picture 3" descr="capture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143000"/>
            <a:ext cx="2314575" cy="904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1044" name="Picture 4" descr="capture2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2133600"/>
            <a:ext cx="1647825" cy="419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1045" name="Picture 5" descr="capture2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0" y="2724150"/>
            <a:ext cx="2705100" cy="3590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Ackermann’s Function</a:t>
            </a:r>
          </a:p>
        </p:txBody>
      </p:sp>
      <p:pic>
        <p:nvPicPr>
          <p:cNvPr id="473094" name="Picture 6" descr="capture3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1981200"/>
            <a:ext cx="2971800" cy="1838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3095" name="Picture 7" descr="capture3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4191000"/>
            <a:ext cx="6286500" cy="1390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3097" name="Picture 9" descr="capture4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8450" y="828675"/>
            <a:ext cx="3467100" cy="1000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r>
              <a:rPr lang="en-US" altLang="x-none"/>
              <a:t>Ackermann’s Function</a:t>
            </a:r>
          </a:p>
        </p:txBody>
      </p:sp>
      <p:pic>
        <p:nvPicPr>
          <p:cNvPr id="474116" name="Picture 4" descr="capture4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3100" y="2590800"/>
            <a:ext cx="5257800" cy="1619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Stack of Stack Frames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4608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8382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Trace what actually occurs in the computer</a:t>
            </a:r>
          </a:p>
          <a:p>
            <a:r>
              <a:rPr lang="en-US" altLang="x-none" sz="2800"/>
              <a:t>Concrete. </a:t>
            </a:r>
          </a:p>
          <a:p>
            <a:r>
              <a:rPr lang="en-US" altLang="x-none" sz="2800"/>
              <a:t>It is what students attempt to describe when told not to give code. </a:t>
            </a:r>
          </a:p>
        </p:txBody>
      </p:sp>
      <p:sp>
        <p:nvSpPr>
          <p:cNvPr id="46084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8006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Described in words it is impossible to follow who is doing what.</a:t>
            </a:r>
          </a:p>
          <a:p>
            <a:r>
              <a:rPr lang="en-US" altLang="x-none" sz="2800"/>
              <a:t>Does not explain </a:t>
            </a:r>
            <a:r>
              <a:rPr lang="en-US" altLang="x-none" sz="2800">
                <a:solidFill>
                  <a:schemeClr val="accent2"/>
                </a:solidFill>
              </a:rPr>
              <a:t>why</a:t>
            </a:r>
            <a:r>
              <a:rPr lang="en-US" altLang="x-none" sz="2800"/>
              <a:t> it works.</a:t>
            </a:r>
          </a:p>
          <a:p>
            <a:r>
              <a:rPr lang="en-US" altLang="x-none" sz="2800"/>
              <a:t>Demonstrates for only one of many inputs.</a:t>
            </a:r>
          </a:p>
          <a:p>
            <a:endParaRPr lang="en-US" altLang="x-none" sz="2800"/>
          </a:p>
        </p:txBody>
      </p:sp>
      <p:sp>
        <p:nvSpPr>
          <p:cNvPr id="46085" name="Text Box 5"/>
          <p:cNvSpPr txBox="1">
            <a:spLocks noChangeArrowheads="1"/>
          </p:cNvSpPr>
          <p:nvPr/>
        </p:nvSpPr>
        <p:spPr bwMode="auto">
          <a:xfrm>
            <a:off x="2168525" y="2133600"/>
            <a:ext cx="1052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b="1" i="0"/>
              <a:t>Pros:</a:t>
            </a:r>
            <a:endParaRPr lang="en-CA" altLang="x-none" sz="3000" b="1" i="0"/>
          </a:p>
        </p:txBody>
      </p:sp>
      <p:sp>
        <p:nvSpPr>
          <p:cNvPr id="46086" name="Text Box 6"/>
          <p:cNvSpPr txBox="1">
            <a:spLocks noChangeArrowheads="1"/>
          </p:cNvSpPr>
          <p:nvPr/>
        </p:nvSpPr>
        <p:spPr bwMode="auto">
          <a:xfrm>
            <a:off x="6091238" y="2133600"/>
            <a:ext cx="11350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b="1" i="0"/>
              <a:t>Cons:</a:t>
            </a:r>
            <a:endParaRPr lang="en-CA" altLang="x-none" sz="3000" b="1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Different Representations</a:t>
            </a:r>
            <a:br>
              <a:rPr lang="en-US" altLang="x-none"/>
            </a:br>
            <a:r>
              <a:rPr lang="en-US" altLang="x-none"/>
              <a:t>of Recursive Algorithms</a:t>
            </a:r>
            <a:endParaRPr lang="en-CA" altLang="x-none"/>
          </a:p>
        </p:txBody>
      </p:sp>
      <p:graphicFrame>
        <p:nvGraphicFramePr>
          <p:cNvPr id="50179" name="Group 3"/>
          <p:cNvGraphicFramePr>
            <a:graphicFrameLocks noGrp="1"/>
          </p:cNvGraphicFramePr>
          <p:nvPr/>
        </p:nvGraphicFramePr>
        <p:xfrm>
          <a:off x="609600" y="3124200"/>
          <a:ext cx="8001000" cy="2916555"/>
        </p:xfrm>
        <a:graphic>
          <a:graphicData uri="http://schemas.openxmlformats.org/drawingml/2006/table">
            <a:tbl>
              <a:tblPr/>
              <a:tblGrid>
                <a:gridCol w="4000500"/>
                <a:gridCol w="4000500"/>
              </a:tblGrid>
              <a:tr h="6826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Code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Implement on Computer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64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Stack of Stack Frames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Run on Computer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26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Tree of Stack Frames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View entire computation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1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Friends &amp; Strong Induction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Worry about one step at a time.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0200" name="Text Box 24"/>
          <p:cNvSpPr txBox="1">
            <a:spLocks noChangeArrowheads="1"/>
          </p:cNvSpPr>
          <p:nvPr/>
        </p:nvSpPr>
        <p:spPr bwMode="auto">
          <a:xfrm>
            <a:off x="5927725" y="2381250"/>
            <a:ext cx="974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b="1" i="0"/>
              <a:t>Pros</a:t>
            </a:r>
          </a:p>
        </p:txBody>
      </p:sp>
      <p:sp>
        <p:nvSpPr>
          <p:cNvPr id="50201" name="Text Box 25"/>
          <p:cNvSpPr txBox="1">
            <a:spLocks noChangeArrowheads="1"/>
          </p:cNvSpPr>
          <p:nvPr/>
        </p:nvSpPr>
        <p:spPr bwMode="auto">
          <a:xfrm>
            <a:off x="1093788" y="2381250"/>
            <a:ext cx="122396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b="1" i="0"/>
              <a:t>Views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Different Representations</a:t>
            </a:r>
            <a:br>
              <a:rPr lang="en-US" altLang="x-none"/>
            </a:br>
            <a:r>
              <a:rPr lang="en-US" altLang="x-none"/>
              <a:t>of Recursive Algorithms</a:t>
            </a:r>
            <a:endParaRPr lang="en-CA" altLang="x-none"/>
          </a:p>
        </p:txBody>
      </p:sp>
      <p:graphicFrame>
        <p:nvGraphicFramePr>
          <p:cNvPr id="37926" name="Group 38"/>
          <p:cNvGraphicFramePr>
            <a:graphicFrameLocks noGrp="1"/>
          </p:cNvGraphicFramePr>
          <p:nvPr/>
        </p:nvGraphicFramePr>
        <p:xfrm>
          <a:off x="609600" y="3124200"/>
          <a:ext cx="8001000" cy="2916555"/>
        </p:xfrm>
        <a:graphic>
          <a:graphicData uri="http://schemas.openxmlformats.org/drawingml/2006/table">
            <a:tbl>
              <a:tblPr/>
              <a:tblGrid>
                <a:gridCol w="4000500"/>
                <a:gridCol w="4000500"/>
              </a:tblGrid>
              <a:tr h="6826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Code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Implement on Computer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64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Stack of Stack Frames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Run on Computer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26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Tree of Stack Frames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View entire computation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1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Friends &amp; Strong Induction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Worry about one step at a time.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7912" name="Text Box 24"/>
          <p:cNvSpPr txBox="1">
            <a:spLocks noChangeArrowheads="1"/>
          </p:cNvSpPr>
          <p:nvPr/>
        </p:nvSpPr>
        <p:spPr bwMode="auto">
          <a:xfrm>
            <a:off x="5927725" y="2381250"/>
            <a:ext cx="974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b="1" i="0"/>
              <a:t>Pros</a:t>
            </a:r>
          </a:p>
        </p:txBody>
      </p:sp>
      <p:sp>
        <p:nvSpPr>
          <p:cNvPr id="37913" name="Text Box 25"/>
          <p:cNvSpPr txBox="1">
            <a:spLocks noChangeArrowheads="1"/>
          </p:cNvSpPr>
          <p:nvPr/>
        </p:nvSpPr>
        <p:spPr bwMode="auto">
          <a:xfrm>
            <a:off x="1093788" y="2381250"/>
            <a:ext cx="122396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b="1" i="0"/>
              <a:t>Views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2"/>
          <p:cNvGrpSpPr>
            <a:grpSpLocks/>
          </p:cNvGrpSpPr>
          <p:nvPr/>
        </p:nvGrpSpPr>
        <p:grpSpPr bwMode="auto">
          <a:xfrm>
            <a:off x="3657600" y="990600"/>
            <a:ext cx="1779588" cy="1676400"/>
            <a:chOff x="2352" y="624"/>
            <a:chExt cx="1121" cy="1056"/>
          </a:xfrm>
        </p:grpSpPr>
        <p:sp>
          <p:nvSpPr>
            <p:cNvPr id="4099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0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1073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396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1890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4931496</a:t>
              </a:r>
            </a:p>
          </p:txBody>
        </p:sp>
      </p:grpSp>
      <p:grpSp>
        <p:nvGrpSpPr>
          <p:cNvPr id="4101" name="Group 5"/>
          <p:cNvGrpSpPr>
            <a:grpSpLocks/>
          </p:cNvGrpSpPr>
          <p:nvPr/>
        </p:nvGrpSpPr>
        <p:grpSpPr bwMode="auto">
          <a:xfrm>
            <a:off x="609600" y="3124200"/>
            <a:ext cx="1676400" cy="1676400"/>
            <a:chOff x="2352" y="624"/>
            <a:chExt cx="1056" cy="1056"/>
          </a:xfrm>
        </p:grpSpPr>
        <p:sp>
          <p:nvSpPr>
            <p:cNvPr id="4102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3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483</a:t>
              </a:r>
            </a:p>
          </p:txBody>
        </p:sp>
      </p:grpSp>
      <p:grpSp>
        <p:nvGrpSpPr>
          <p:cNvPr id="4104" name="Group 8"/>
          <p:cNvGrpSpPr>
            <a:grpSpLocks/>
          </p:cNvGrpSpPr>
          <p:nvPr/>
        </p:nvGrpSpPr>
        <p:grpSpPr bwMode="auto">
          <a:xfrm>
            <a:off x="3657600" y="3124200"/>
            <a:ext cx="1676400" cy="1676400"/>
            <a:chOff x="2352" y="624"/>
            <a:chExt cx="1056" cy="1056"/>
          </a:xfrm>
        </p:grpSpPr>
        <p:sp>
          <p:nvSpPr>
            <p:cNvPr id="4105" name="Rectangle 9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6" name="Text Box 10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396</a:t>
              </a:r>
            </a:p>
          </p:txBody>
        </p:sp>
      </p:grpSp>
      <p:grpSp>
        <p:nvGrpSpPr>
          <p:cNvPr id="4107" name="Group 11"/>
          <p:cNvGrpSpPr>
            <a:grpSpLocks/>
          </p:cNvGrpSpPr>
          <p:nvPr/>
        </p:nvGrpSpPr>
        <p:grpSpPr bwMode="auto">
          <a:xfrm>
            <a:off x="6858000" y="3124200"/>
            <a:ext cx="1676400" cy="1676400"/>
            <a:chOff x="2352" y="624"/>
            <a:chExt cx="1056" cy="1056"/>
          </a:xfrm>
        </p:grpSpPr>
        <p:sp>
          <p:nvSpPr>
            <p:cNvPr id="4108" name="Rectangle 12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9" name="Text Box 13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54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35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15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20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72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1890</a:t>
              </a:r>
            </a:p>
          </p:txBody>
        </p:sp>
      </p:grpSp>
      <p:grpSp>
        <p:nvGrpSpPr>
          <p:cNvPr id="4110" name="Group 14"/>
          <p:cNvGrpSpPr>
            <a:grpSpLocks/>
          </p:cNvGrpSpPr>
          <p:nvPr/>
        </p:nvGrpSpPr>
        <p:grpSpPr bwMode="auto">
          <a:xfrm>
            <a:off x="76200" y="5410200"/>
            <a:ext cx="762000" cy="914400"/>
            <a:chOff x="1968" y="3072"/>
            <a:chExt cx="480" cy="576"/>
          </a:xfrm>
        </p:grpSpPr>
        <p:sp>
          <p:nvSpPr>
            <p:cNvPr id="4111" name="Rectangle 15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2" name="Text Box 16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=4</a:t>
              </a:r>
            </a:p>
          </p:txBody>
        </p:sp>
      </p:grpSp>
      <p:grpSp>
        <p:nvGrpSpPr>
          <p:cNvPr id="4113" name="Group 17"/>
          <p:cNvGrpSpPr>
            <a:grpSpLocks/>
          </p:cNvGrpSpPr>
          <p:nvPr/>
        </p:nvGrpSpPr>
        <p:grpSpPr bwMode="auto">
          <a:xfrm>
            <a:off x="990600" y="5410200"/>
            <a:ext cx="762000" cy="914400"/>
            <a:chOff x="1968" y="3072"/>
            <a:chExt cx="480" cy="576"/>
          </a:xfrm>
        </p:grpSpPr>
        <p:sp>
          <p:nvSpPr>
            <p:cNvPr id="4114" name="Rectangle 18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5" name="Text Box 19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=3</a:t>
              </a:r>
            </a:p>
          </p:txBody>
        </p:sp>
      </p:grpSp>
      <p:grpSp>
        <p:nvGrpSpPr>
          <p:cNvPr id="4116" name="Group 20"/>
          <p:cNvGrpSpPr>
            <a:grpSpLocks/>
          </p:cNvGrpSpPr>
          <p:nvPr/>
        </p:nvGrpSpPr>
        <p:grpSpPr bwMode="auto">
          <a:xfrm>
            <a:off x="1905000" y="5410200"/>
            <a:ext cx="814388" cy="914400"/>
            <a:chOff x="1968" y="3072"/>
            <a:chExt cx="513" cy="576"/>
          </a:xfrm>
        </p:grpSpPr>
        <p:sp>
          <p:nvSpPr>
            <p:cNvPr id="4117" name="Rectangle 21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8" name="Text Box 22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=15</a:t>
              </a:r>
            </a:p>
          </p:txBody>
        </p:sp>
      </p:grpSp>
      <p:grpSp>
        <p:nvGrpSpPr>
          <p:cNvPr id="4119" name="Group 23"/>
          <p:cNvGrpSpPr>
            <a:grpSpLocks/>
          </p:cNvGrpSpPr>
          <p:nvPr/>
        </p:nvGrpSpPr>
        <p:grpSpPr bwMode="auto">
          <a:xfrm>
            <a:off x="3276600" y="5410200"/>
            <a:ext cx="762000" cy="914400"/>
            <a:chOff x="1968" y="3072"/>
            <a:chExt cx="480" cy="576"/>
          </a:xfrm>
        </p:grpSpPr>
        <p:sp>
          <p:nvSpPr>
            <p:cNvPr id="4120" name="Rectangle 24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1" name="Text Box 25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=3</a:t>
              </a:r>
            </a:p>
          </p:txBody>
        </p:sp>
      </p:grpSp>
      <p:grpSp>
        <p:nvGrpSpPr>
          <p:cNvPr id="4122" name="Group 26"/>
          <p:cNvGrpSpPr>
            <a:grpSpLocks/>
          </p:cNvGrpSpPr>
          <p:nvPr/>
        </p:nvGrpSpPr>
        <p:grpSpPr bwMode="auto">
          <a:xfrm>
            <a:off x="4191000" y="5410200"/>
            <a:ext cx="762000" cy="914400"/>
            <a:chOff x="1968" y="3072"/>
            <a:chExt cx="480" cy="576"/>
          </a:xfrm>
        </p:grpSpPr>
        <p:sp>
          <p:nvSpPr>
            <p:cNvPr id="4123" name="Rectangle 27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4" name="Text Box 28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=6</a:t>
              </a:r>
            </a:p>
          </p:txBody>
        </p:sp>
      </p:grpSp>
      <p:grpSp>
        <p:nvGrpSpPr>
          <p:cNvPr id="4125" name="Group 29"/>
          <p:cNvGrpSpPr>
            <a:grpSpLocks/>
          </p:cNvGrpSpPr>
          <p:nvPr/>
        </p:nvGrpSpPr>
        <p:grpSpPr bwMode="auto">
          <a:xfrm>
            <a:off x="5105400" y="5410200"/>
            <a:ext cx="814388" cy="914400"/>
            <a:chOff x="1968" y="3072"/>
            <a:chExt cx="513" cy="576"/>
          </a:xfrm>
        </p:grpSpPr>
        <p:sp>
          <p:nvSpPr>
            <p:cNvPr id="4126" name="Rectangle 30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7" name="Text Box 31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6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=18</a:t>
              </a:r>
            </a:p>
          </p:txBody>
        </p:sp>
      </p:grpSp>
      <p:grpSp>
        <p:nvGrpSpPr>
          <p:cNvPr id="4128" name="Group 32"/>
          <p:cNvGrpSpPr>
            <a:grpSpLocks/>
          </p:cNvGrpSpPr>
          <p:nvPr/>
        </p:nvGrpSpPr>
        <p:grpSpPr bwMode="auto">
          <a:xfrm>
            <a:off x="6470650" y="5410200"/>
            <a:ext cx="814388" cy="914400"/>
            <a:chOff x="1968" y="3072"/>
            <a:chExt cx="513" cy="576"/>
          </a:xfrm>
        </p:grpSpPr>
        <p:sp>
          <p:nvSpPr>
            <p:cNvPr id="4129" name="Rectangle 33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0" name="Text Box 34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5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=15</a:t>
              </a:r>
            </a:p>
          </p:txBody>
        </p:sp>
      </p:grpSp>
      <p:grpSp>
        <p:nvGrpSpPr>
          <p:cNvPr id="4131" name="Group 35"/>
          <p:cNvGrpSpPr>
            <a:grpSpLocks/>
          </p:cNvGrpSpPr>
          <p:nvPr/>
        </p:nvGrpSpPr>
        <p:grpSpPr bwMode="auto">
          <a:xfrm>
            <a:off x="7385050" y="5410200"/>
            <a:ext cx="814388" cy="914400"/>
            <a:chOff x="1968" y="3072"/>
            <a:chExt cx="513" cy="576"/>
          </a:xfrm>
        </p:grpSpPr>
        <p:sp>
          <p:nvSpPr>
            <p:cNvPr id="4132" name="Rectangle 36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3" name="Text Box 37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=20</a:t>
              </a:r>
            </a:p>
          </p:txBody>
        </p:sp>
      </p:grpSp>
      <p:grpSp>
        <p:nvGrpSpPr>
          <p:cNvPr id="4134" name="Group 38"/>
          <p:cNvGrpSpPr>
            <a:grpSpLocks/>
          </p:cNvGrpSpPr>
          <p:nvPr/>
        </p:nvGrpSpPr>
        <p:grpSpPr bwMode="auto">
          <a:xfrm>
            <a:off x="8299450" y="5410200"/>
            <a:ext cx="814388" cy="914400"/>
            <a:chOff x="1968" y="3072"/>
            <a:chExt cx="513" cy="576"/>
          </a:xfrm>
        </p:grpSpPr>
        <p:sp>
          <p:nvSpPr>
            <p:cNvPr id="4135" name="Rectangle 39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6" name="Text Box 40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9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=72</a:t>
              </a:r>
            </a:p>
          </p:txBody>
        </p:sp>
      </p:grpSp>
      <p:sp>
        <p:nvSpPr>
          <p:cNvPr id="4138" name="Rectangle 4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Tree of Stack Frames</a:t>
            </a:r>
          </a:p>
        </p:txBody>
      </p:sp>
      <p:sp>
        <p:nvSpPr>
          <p:cNvPr id="4140" name="Line 44"/>
          <p:cNvSpPr>
            <a:spLocks noChangeShapeType="1"/>
          </p:cNvSpPr>
          <p:nvPr/>
        </p:nvSpPr>
        <p:spPr bwMode="auto">
          <a:xfrm>
            <a:off x="4419600" y="2667000"/>
            <a:ext cx="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2" name="Line 46"/>
          <p:cNvSpPr>
            <a:spLocks noChangeShapeType="1"/>
          </p:cNvSpPr>
          <p:nvPr/>
        </p:nvSpPr>
        <p:spPr bwMode="auto">
          <a:xfrm>
            <a:off x="4419600" y="2667000"/>
            <a:ext cx="32004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4" name="Line 48"/>
          <p:cNvSpPr>
            <a:spLocks noChangeShapeType="1"/>
          </p:cNvSpPr>
          <p:nvPr/>
        </p:nvSpPr>
        <p:spPr bwMode="auto">
          <a:xfrm flipH="1">
            <a:off x="1447800" y="2667000"/>
            <a:ext cx="29718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5" name="Line 49"/>
          <p:cNvSpPr>
            <a:spLocks noChangeShapeType="1"/>
          </p:cNvSpPr>
          <p:nvPr/>
        </p:nvSpPr>
        <p:spPr bwMode="auto">
          <a:xfrm flipH="1">
            <a:off x="3810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6" name="Line 50"/>
          <p:cNvSpPr>
            <a:spLocks noChangeShapeType="1"/>
          </p:cNvSpPr>
          <p:nvPr/>
        </p:nvSpPr>
        <p:spPr bwMode="auto">
          <a:xfrm flipH="1">
            <a:off x="13716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7" name="Line 51"/>
          <p:cNvSpPr>
            <a:spLocks noChangeShapeType="1"/>
          </p:cNvSpPr>
          <p:nvPr/>
        </p:nvSpPr>
        <p:spPr bwMode="auto">
          <a:xfrm>
            <a:off x="14478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8" name="Line 52"/>
          <p:cNvSpPr>
            <a:spLocks noChangeShapeType="1"/>
          </p:cNvSpPr>
          <p:nvPr/>
        </p:nvSpPr>
        <p:spPr bwMode="auto">
          <a:xfrm flipH="1">
            <a:off x="35052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49" name="Line 53"/>
          <p:cNvSpPr>
            <a:spLocks noChangeShapeType="1"/>
          </p:cNvSpPr>
          <p:nvPr/>
        </p:nvSpPr>
        <p:spPr bwMode="auto">
          <a:xfrm flipH="1">
            <a:off x="44958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0" name="Line 54"/>
          <p:cNvSpPr>
            <a:spLocks noChangeShapeType="1"/>
          </p:cNvSpPr>
          <p:nvPr/>
        </p:nvSpPr>
        <p:spPr bwMode="auto">
          <a:xfrm>
            <a:off x="45720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1" name="Line 55"/>
          <p:cNvSpPr>
            <a:spLocks noChangeShapeType="1"/>
          </p:cNvSpPr>
          <p:nvPr/>
        </p:nvSpPr>
        <p:spPr bwMode="auto">
          <a:xfrm flipH="1">
            <a:off x="66294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2" name="Line 56"/>
          <p:cNvSpPr>
            <a:spLocks noChangeShapeType="1"/>
          </p:cNvSpPr>
          <p:nvPr/>
        </p:nvSpPr>
        <p:spPr bwMode="auto">
          <a:xfrm flipH="1">
            <a:off x="76200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3" name="Line 57"/>
          <p:cNvSpPr>
            <a:spLocks noChangeShapeType="1"/>
          </p:cNvSpPr>
          <p:nvPr/>
        </p:nvSpPr>
        <p:spPr bwMode="auto">
          <a:xfrm>
            <a:off x="76962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5" name="Text Box 59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Stack of Stack Frames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47107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8382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View the entire computation.</a:t>
            </a:r>
          </a:p>
          <a:p>
            <a:r>
              <a:rPr lang="en-US" altLang="x-none" sz="2800"/>
              <a:t>Good for computing the running time.  </a:t>
            </a:r>
          </a:p>
        </p:txBody>
      </p:sp>
      <p:sp>
        <p:nvSpPr>
          <p:cNvPr id="47108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572000" y="2743200"/>
            <a:ext cx="4343400" cy="4114800"/>
          </a:xfrm>
        </p:spPr>
        <p:txBody>
          <a:bodyPr/>
          <a:lstStyle/>
          <a:p>
            <a:r>
              <a:rPr lang="en-US" altLang="x-none" sz="2800"/>
              <a:t>Must describe entire tree. </a:t>
            </a:r>
          </a:p>
          <a:p>
            <a:pPr lvl="1"/>
            <a:r>
              <a:rPr lang="en-US" altLang="x-none"/>
              <a:t>For each stack frame </a:t>
            </a:r>
          </a:p>
          <a:p>
            <a:pPr lvl="2">
              <a:spcBef>
                <a:spcPct val="0"/>
              </a:spcBef>
            </a:pPr>
            <a:r>
              <a:rPr lang="en-US" altLang="x-none" sz="2800"/>
              <a:t>input instance </a:t>
            </a:r>
          </a:p>
          <a:p>
            <a:pPr lvl="2">
              <a:spcBef>
                <a:spcPct val="0"/>
              </a:spcBef>
            </a:pPr>
            <a:r>
              <a:rPr lang="en-US" altLang="x-none" sz="2800"/>
              <a:t>computation</a:t>
            </a:r>
          </a:p>
          <a:p>
            <a:pPr lvl="2">
              <a:spcBef>
                <a:spcPct val="0"/>
              </a:spcBef>
            </a:pPr>
            <a:r>
              <a:rPr lang="en-US" altLang="x-none" sz="2800"/>
              <a:t>solution returned.</a:t>
            </a:r>
          </a:p>
          <a:p>
            <a:pPr lvl="1"/>
            <a:r>
              <a:rPr lang="en-US" altLang="x-none"/>
              <a:t>who calls who</a:t>
            </a:r>
          </a:p>
          <a:p>
            <a:pPr>
              <a:spcBef>
                <a:spcPct val="0"/>
              </a:spcBef>
            </a:pPr>
            <a:r>
              <a:rPr lang="en-US" altLang="x-none" sz="2800"/>
              <a:t>Structure of tree may be complex.</a:t>
            </a:r>
            <a:endParaRPr lang="en-CA" altLang="x-none" sz="2800"/>
          </a:p>
          <a:p>
            <a:pPr lvl="1"/>
            <a:endParaRPr lang="en-US" altLang="x-none"/>
          </a:p>
          <a:p>
            <a:endParaRPr lang="en-US" altLang="x-none"/>
          </a:p>
        </p:txBody>
      </p:sp>
      <p:sp>
        <p:nvSpPr>
          <p:cNvPr id="47109" name="Text Box 5"/>
          <p:cNvSpPr txBox="1">
            <a:spLocks noChangeArrowheads="1"/>
          </p:cNvSpPr>
          <p:nvPr/>
        </p:nvSpPr>
        <p:spPr bwMode="auto">
          <a:xfrm>
            <a:off x="2168525" y="2133600"/>
            <a:ext cx="1052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b="1" i="0"/>
              <a:t>Pros:</a:t>
            </a:r>
            <a:endParaRPr lang="en-CA" altLang="x-none" sz="3000" b="1" i="0"/>
          </a:p>
        </p:txBody>
      </p:sp>
      <p:sp>
        <p:nvSpPr>
          <p:cNvPr id="47110" name="Text Box 6"/>
          <p:cNvSpPr txBox="1">
            <a:spLocks noChangeArrowheads="1"/>
          </p:cNvSpPr>
          <p:nvPr/>
        </p:nvSpPr>
        <p:spPr bwMode="auto">
          <a:xfrm>
            <a:off x="6091238" y="2133600"/>
            <a:ext cx="11350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b="1" i="0"/>
              <a:t>Cons:</a:t>
            </a:r>
            <a:endParaRPr lang="en-CA" altLang="x-none" sz="3000" b="1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Different Representations</a:t>
            </a:r>
            <a:br>
              <a:rPr lang="en-US" altLang="x-none"/>
            </a:br>
            <a:r>
              <a:rPr lang="en-US" altLang="x-none"/>
              <a:t>of Recursive Algorithms</a:t>
            </a:r>
            <a:endParaRPr lang="en-CA" altLang="x-none"/>
          </a:p>
        </p:txBody>
      </p:sp>
      <p:graphicFrame>
        <p:nvGraphicFramePr>
          <p:cNvPr id="51203" name="Group 3"/>
          <p:cNvGraphicFramePr>
            <a:graphicFrameLocks noGrp="1"/>
          </p:cNvGraphicFramePr>
          <p:nvPr/>
        </p:nvGraphicFramePr>
        <p:xfrm>
          <a:off x="609600" y="3124200"/>
          <a:ext cx="8001000" cy="2916555"/>
        </p:xfrm>
        <a:graphic>
          <a:graphicData uri="http://schemas.openxmlformats.org/drawingml/2006/table">
            <a:tbl>
              <a:tblPr/>
              <a:tblGrid>
                <a:gridCol w="4000500"/>
                <a:gridCol w="4000500"/>
              </a:tblGrid>
              <a:tr h="6826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Code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Implement on Computer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64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Stack of Stack Frames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Run on Computer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26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Tree of Stack Frames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View entire computation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1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Friends &amp; Strong Induction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Worry about one step at a time.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1224" name="Text Box 24"/>
          <p:cNvSpPr txBox="1">
            <a:spLocks noChangeArrowheads="1"/>
          </p:cNvSpPr>
          <p:nvPr/>
        </p:nvSpPr>
        <p:spPr bwMode="auto">
          <a:xfrm>
            <a:off x="5927725" y="2381250"/>
            <a:ext cx="974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b="1" i="0"/>
              <a:t>Pros</a:t>
            </a:r>
          </a:p>
        </p:txBody>
      </p:sp>
      <p:sp>
        <p:nvSpPr>
          <p:cNvPr id="51225" name="Text Box 25"/>
          <p:cNvSpPr txBox="1">
            <a:spLocks noChangeArrowheads="1"/>
          </p:cNvSpPr>
          <p:nvPr/>
        </p:nvSpPr>
        <p:spPr bwMode="auto">
          <a:xfrm>
            <a:off x="1093788" y="2381250"/>
            <a:ext cx="122396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b="1" i="0"/>
              <a:t>Views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276" name="Group 148"/>
          <p:cNvGrpSpPr>
            <a:grpSpLocks/>
          </p:cNvGrpSpPr>
          <p:nvPr/>
        </p:nvGrpSpPr>
        <p:grpSpPr bwMode="auto">
          <a:xfrm>
            <a:off x="3657600" y="990600"/>
            <a:ext cx="1779588" cy="1676400"/>
            <a:chOff x="2352" y="624"/>
            <a:chExt cx="1121" cy="1056"/>
          </a:xfrm>
        </p:grpSpPr>
        <p:sp>
          <p:nvSpPr>
            <p:cNvPr id="48277" name="Rectangle 149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78" name="Text Box 150"/>
            <p:cNvSpPr txBox="1">
              <a:spLocks noChangeArrowheads="1"/>
            </p:cNvSpPr>
            <p:nvPr/>
          </p:nvSpPr>
          <p:spPr bwMode="auto">
            <a:xfrm>
              <a:off x="2400" y="624"/>
              <a:ext cx="1073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396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1890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4931496</a:t>
              </a:r>
            </a:p>
          </p:txBody>
        </p:sp>
      </p:grpSp>
      <p:grpSp>
        <p:nvGrpSpPr>
          <p:cNvPr id="48279" name="Group 151"/>
          <p:cNvGrpSpPr>
            <a:grpSpLocks/>
          </p:cNvGrpSpPr>
          <p:nvPr/>
        </p:nvGrpSpPr>
        <p:grpSpPr bwMode="auto">
          <a:xfrm>
            <a:off x="609600" y="3124200"/>
            <a:ext cx="1676400" cy="1676400"/>
            <a:chOff x="2352" y="624"/>
            <a:chExt cx="1056" cy="1056"/>
          </a:xfrm>
        </p:grpSpPr>
        <p:sp>
          <p:nvSpPr>
            <p:cNvPr id="48280" name="Rectangle 152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1" name="Text Box 153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483</a:t>
              </a:r>
            </a:p>
          </p:txBody>
        </p:sp>
      </p:grpSp>
      <p:grpSp>
        <p:nvGrpSpPr>
          <p:cNvPr id="48282" name="Group 154"/>
          <p:cNvGrpSpPr>
            <a:grpSpLocks/>
          </p:cNvGrpSpPr>
          <p:nvPr/>
        </p:nvGrpSpPr>
        <p:grpSpPr bwMode="auto">
          <a:xfrm>
            <a:off x="3657600" y="3124200"/>
            <a:ext cx="1676400" cy="1676400"/>
            <a:chOff x="2352" y="624"/>
            <a:chExt cx="1056" cy="1056"/>
          </a:xfrm>
        </p:grpSpPr>
        <p:sp>
          <p:nvSpPr>
            <p:cNvPr id="48283" name="Rectangle 155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4" name="Text Box 156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396</a:t>
              </a:r>
            </a:p>
          </p:txBody>
        </p:sp>
      </p:grpSp>
      <p:grpSp>
        <p:nvGrpSpPr>
          <p:cNvPr id="48285" name="Group 157"/>
          <p:cNvGrpSpPr>
            <a:grpSpLocks/>
          </p:cNvGrpSpPr>
          <p:nvPr/>
        </p:nvGrpSpPr>
        <p:grpSpPr bwMode="auto">
          <a:xfrm>
            <a:off x="6858000" y="3124200"/>
            <a:ext cx="1676400" cy="1676400"/>
            <a:chOff x="2352" y="624"/>
            <a:chExt cx="1056" cy="1056"/>
          </a:xfrm>
        </p:grpSpPr>
        <p:sp>
          <p:nvSpPr>
            <p:cNvPr id="48286" name="Rectangle 158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87" name="Text Box 159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54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35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15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20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72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1890</a:t>
              </a:r>
            </a:p>
          </p:txBody>
        </p:sp>
      </p:grpSp>
      <p:grpSp>
        <p:nvGrpSpPr>
          <p:cNvPr id="48288" name="Group 160"/>
          <p:cNvGrpSpPr>
            <a:grpSpLocks/>
          </p:cNvGrpSpPr>
          <p:nvPr/>
        </p:nvGrpSpPr>
        <p:grpSpPr bwMode="auto">
          <a:xfrm>
            <a:off x="76200" y="5410200"/>
            <a:ext cx="762000" cy="914400"/>
            <a:chOff x="1968" y="3072"/>
            <a:chExt cx="480" cy="576"/>
          </a:xfrm>
        </p:grpSpPr>
        <p:sp>
          <p:nvSpPr>
            <p:cNvPr id="48289" name="Rectangle 161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90" name="Text Box 162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=4</a:t>
              </a:r>
            </a:p>
          </p:txBody>
        </p:sp>
      </p:grpSp>
      <p:grpSp>
        <p:nvGrpSpPr>
          <p:cNvPr id="48291" name="Group 163"/>
          <p:cNvGrpSpPr>
            <a:grpSpLocks/>
          </p:cNvGrpSpPr>
          <p:nvPr/>
        </p:nvGrpSpPr>
        <p:grpSpPr bwMode="auto">
          <a:xfrm>
            <a:off x="990600" y="5410200"/>
            <a:ext cx="762000" cy="914400"/>
            <a:chOff x="1968" y="3072"/>
            <a:chExt cx="480" cy="576"/>
          </a:xfrm>
        </p:grpSpPr>
        <p:sp>
          <p:nvSpPr>
            <p:cNvPr id="48292" name="Rectangle 164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93" name="Text Box 165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=3</a:t>
              </a:r>
            </a:p>
          </p:txBody>
        </p:sp>
      </p:grpSp>
      <p:grpSp>
        <p:nvGrpSpPr>
          <p:cNvPr id="48294" name="Group 166"/>
          <p:cNvGrpSpPr>
            <a:grpSpLocks/>
          </p:cNvGrpSpPr>
          <p:nvPr/>
        </p:nvGrpSpPr>
        <p:grpSpPr bwMode="auto">
          <a:xfrm>
            <a:off x="1905000" y="5410200"/>
            <a:ext cx="814388" cy="914400"/>
            <a:chOff x="1968" y="3072"/>
            <a:chExt cx="513" cy="576"/>
          </a:xfrm>
        </p:grpSpPr>
        <p:sp>
          <p:nvSpPr>
            <p:cNvPr id="48295" name="Rectangle 167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96" name="Text Box 168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=15</a:t>
              </a:r>
            </a:p>
          </p:txBody>
        </p:sp>
      </p:grpSp>
      <p:grpSp>
        <p:nvGrpSpPr>
          <p:cNvPr id="48297" name="Group 169"/>
          <p:cNvGrpSpPr>
            <a:grpSpLocks/>
          </p:cNvGrpSpPr>
          <p:nvPr/>
        </p:nvGrpSpPr>
        <p:grpSpPr bwMode="auto">
          <a:xfrm>
            <a:off x="3276600" y="5410200"/>
            <a:ext cx="762000" cy="914400"/>
            <a:chOff x="1968" y="3072"/>
            <a:chExt cx="480" cy="576"/>
          </a:xfrm>
        </p:grpSpPr>
        <p:sp>
          <p:nvSpPr>
            <p:cNvPr id="48298" name="Rectangle 170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99" name="Text Box 171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=3</a:t>
              </a:r>
            </a:p>
          </p:txBody>
        </p:sp>
      </p:grpSp>
      <p:grpSp>
        <p:nvGrpSpPr>
          <p:cNvPr id="48300" name="Group 172"/>
          <p:cNvGrpSpPr>
            <a:grpSpLocks/>
          </p:cNvGrpSpPr>
          <p:nvPr/>
        </p:nvGrpSpPr>
        <p:grpSpPr bwMode="auto">
          <a:xfrm>
            <a:off x="4191000" y="5410200"/>
            <a:ext cx="762000" cy="914400"/>
            <a:chOff x="1968" y="3072"/>
            <a:chExt cx="480" cy="576"/>
          </a:xfrm>
        </p:grpSpPr>
        <p:sp>
          <p:nvSpPr>
            <p:cNvPr id="48301" name="Rectangle 173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302" name="Text Box 174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=6</a:t>
              </a:r>
            </a:p>
          </p:txBody>
        </p:sp>
      </p:grpSp>
      <p:grpSp>
        <p:nvGrpSpPr>
          <p:cNvPr id="48303" name="Group 175"/>
          <p:cNvGrpSpPr>
            <a:grpSpLocks/>
          </p:cNvGrpSpPr>
          <p:nvPr/>
        </p:nvGrpSpPr>
        <p:grpSpPr bwMode="auto">
          <a:xfrm>
            <a:off x="5105400" y="5410200"/>
            <a:ext cx="814388" cy="914400"/>
            <a:chOff x="1968" y="3072"/>
            <a:chExt cx="513" cy="576"/>
          </a:xfrm>
        </p:grpSpPr>
        <p:sp>
          <p:nvSpPr>
            <p:cNvPr id="48304" name="Rectangle 176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305" name="Text Box 177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6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=18</a:t>
              </a:r>
            </a:p>
          </p:txBody>
        </p:sp>
      </p:grpSp>
      <p:grpSp>
        <p:nvGrpSpPr>
          <p:cNvPr id="48306" name="Group 178"/>
          <p:cNvGrpSpPr>
            <a:grpSpLocks/>
          </p:cNvGrpSpPr>
          <p:nvPr/>
        </p:nvGrpSpPr>
        <p:grpSpPr bwMode="auto">
          <a:xfrm>
            <a:off x="6470650" y="5410200"/>
            <a:ext cx="814388" cy="914400"/>
            <a:chOff x="1968" y="3072"/>
            <a:chExt cx="513" cy="576"/>
          </a:xfrm>
        </p:grpSpPr>
        <p:sp>
          <p:nvSpPr>
            <p:cNvPr id="48307" name="Rectangle 179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308" name="Text Box 180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5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=15</a:t>
              </a:r>
            </a:p>
          </p:txBody>
        </p:sp>
      </p:grpSp>
      <p:grpSp>
        <p:nvGrpSpPr>
          <p:cNvPr id="48309" name="Group 181"/>
          <p:cNvGrpSpPr>
            <a:grpSpLocks/>
          </p:cNvGrpSpPr>
          <p:nvPr/>
        </p:nvGrpSpPr>
        <p:grpSpPr bwMode="auto">
          <a:xfrm>
            <a:off x="7385050" y="5410200"/>
            <a:ext cx="814388" cy="914400"/>
            <a:chOff x="1968" y="3072"/>
            <a:chExt cx="513" cy="576"/>
          </a:xfrm>
        </p:grpSpPr>
        <p:sp>
          <p:nvSpPr>
            <p:cNvPr id="48310" name="Rectangle 182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311" name="Text Box 183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=20</a:t>
              </a:r>
            </a:p>
          </p:txBody>
        </p:sp>
      </p:grpSp>
      <p:grpSp>
        <p:nvGrpSpPr>
          <p:cNvPr id="48312" name="Group 184"/>
          <p:cNvGrpSpPr>
            <a:grpSpLocks/>
          </p:cNvGrpSpPr>
          <p:nvPr/>
        </p:nvGrpSpPr>
        <p:grpSpPr bwMode="auto">
          <a:xfrm>
            <a:off x="8299450" y="5410200"/>
            <a:ext cx="814388" cy="914400"/>
            <a:chOff x="1968" y="3072"/>
            <a:chExt cx="513" cy="576"/>
          </a:xfrm>
        </p:grpSpPr>
        <p:sp>
          <p:nvSpPr>
            <p:cNvPr id="48313" name="Rectangle 185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314" name="Text Box 186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9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=72</a:t>
              </a:r>
            </a:p>
          </p:txBody>
        </p:sp>
      </p:grpSp>
      <p:sp>
        <p:nvSpPr>
          <p:cNvPr id="48170" name="Rectangle 4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48171" name="Line 43"/>
          <p:cNvSpPr>
            <a:spLocks noChangeShapeType="1"/>
          </p:cNvSpPr>
          <p:nvPr/>
        </p:nvSpPr>
        <p:spPr bwMode="auto">
          <a:xfrm>
            <a:off x="4419600" y="2667000"/>
            <a:ext cx="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72" name="Line 44"/>
          <p:cNvSpPr>
            <a:spLocks noChangeShapeType="1"/>
          </p:cNvSpPr>
          <p:nvPr/>
        </p:nvSpPr>
        <p:spPr bwMode="auto">
          <a:xfrm>
            <a:off x="4419600" y="2667000"/>
            <a:ext cx="32004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73" name="Line 45"/>
          <p:cNvSpPr>
            <a:spLocks noChangeShapeType="1"/>
          </p:cNvSpPr>
          <p:nvPr/>
        </p:nvSpPr>
        <p:spPr bwMode="auto">
          <a:xfrm flipH="1">
            <a:off x="1447800" y="2667000"/>
            <a:ext cx="29718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74" name="Line 46"/>
          <p:cNvSpPr>
            <a:spLocks noChangeShapeType="1"/>
          </p:cNvSpPr>
          <p:nvPr/>
        </p:nvSpPr>
        <p:spPr bwMode="auto">
          <a:xfrm flipH="1">
            <a:off x="3810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75" name="Line 47"/>
          <p:cNvSpPr>
            <a:spLocks noChangeShapeType="1"/>
          </p:cNvSpPr>
          <p:nvPr/>
        </p:nvSpPr>
        <p:spPr bwMode="auto">
          <a:xfrm flipH="1">
            <a:off x="13716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76" name="Line 48"/>
          <p:cNvSpPr>
            <a:spLocks noChangeShapeType="1"/>
          </p:cNvSpPr>
          <p:nvPr/>
        </p:nvSpPr>
        <p:spPr bwMode="auto">
          <a:xfrm>
            <a:off x="14478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77" name="Line 49"/>
          <p:cNvSpPr>
            <a:spLocks noChangeShapeType="1"/>
          </p:cNvSpPr>
          <p:nvPr/>
        </p:nvSpPr>
        <p:spPr bwMode="auto">
          <a:xfrm flipH="1">
            <a:off x="35052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78" name="Line 50"/>
          <p:cNvSpPr>
            <a:spLocks noChangeShapeType="1"/>
          </p:cNvSpPr>
          <p:nvPr/>
        </p:nvSpPr>
        <p:spPr bwMode="auto">
          <a:xfrm flipH="1">
            <a:off x="44958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79" name="Line 51"/>
          <p:cNvSpPr>
            <a:spLocks noChangeShapeType="1"/>
          </p:cNvSpPr>
          <p:nvPr/>
        </p:nvSpPr>
        <p:spPr bwMode="auto">
          <a:xfrm>
            <a:off x="45720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80" name="Line 52"/>
          <p:cNvSpPr>
            <a:spLocks noChangeShapeType="1"/>
          </p:cNvSpPr>
          <p:nvPr/>
        </p:nvSpPr>
        <p:spPr bwMode="auto">
          <a:xfrm flipH="1">
            <a:off x="66294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81" name="Line 53"/>
          <p:cNvSpPr>
            <a:spLocks noChangeShapeType="1"/>
          </p:cNvSpPr>
          <p:nvPr/>
        </p:nvSpPr>
        <p:spPr bwMode="auto">
          <a:xfrm flipH="1">
            <a:off x="76200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182" name="Line 54"/>
          <p:cNvSpPr>
            <a:spLocks noChangeShapeType="1"/>
          </p:cNvSpPr>
          <p:nvPr/>
        </p:nvSpPr>
        <p:spPr bwMode="auto">
          <a:xfrm>
            <a:off x="76962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8183" name="Group 55"/>
          <p:cNvGrpSpPr>
            <a:grpSpLocks/>
          </p:cNvGrpSpPr>
          <p:nvPr/>
        </p:nvGrpSpPr>
        <p:grpSpPr bwMode="auto">
          <a:xfrm>
            <a:off x="0" y="5943600"/>
            <a:ext cx="457200" cy="914400"/>
            <a:chOff x="2432" y="1328"/>
            <a:chExt cx="906" cy="2075"/>
          </a:xfrm>
        </p:grpSpPr>
        <p:sp>
          <p:nvSpPr>
            <p:cNvPr id="48184" name="Freeform 5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5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5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5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6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Freeform 6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90" name="Group 62"/>
          <p:cNvGrpSpPr>
            <a:grpSpLocks/>
          </p:cNvGrpSpPr>
          <p:nvPr/>
        </p:nvGrpSpPr>
        <p:grpSpPr bwMode="auto">
          <a:xfrm>
            <a:off x="838200" y="5943600"/>
            <a:ext cx="457200" cy="914400"/>
            <a:chOff x="2432" y="1328"/>
            <a:chExt cx="906" cy="2075"/>
          </a:xfrm>
        </p:grpSpPr>
        <p:sp>
          <p:nvSpPr>
            <p:cNvPr id="48191" name="Freeform 6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2" name="Freeform 6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3" name="Freeform 6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6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6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6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97" name="Group 69"/>
          <p:cNvGrpSpPr>
            <a:grpSpLocks/>
          </p:cNvGrpSpPr>
          <p:nvPr/>
        </p:nvGrpSpPr>
        <p:grpSpPr bwMode="auto">
          <a:xfrm>
            <a:off x="1752600" y="5943600"/>
            <a:ext cx="457200" cy="914400"/>
            <a:chOff x="2432" y="1328"/>
            <a:chExt cx="906" cy="2075"/>
          </a:xfrm>
        </p:grpSpPr>
        <p:sp>
          <p:nvSpPr>
            <p:cNvPr id="48198" name="Freeform 7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7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7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7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7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04" name="Group 76"/>
          <p:cNvGrpSpPr>
            <a:grpSpLocks/>
          </p:cNvGrpSpPr>
          <p:nvPr/>
        </p:nvGrpSpPr>
        <p:grpSpPr bwMode="auto">
          <a:xfrm>
            <a:off x="3124200" y="5943600"/>
            <a:ext cx="457200" cy="914400"/>
            <a:chOff x="2432" y="1328"/>
            <a:chExt cx="906" cy="2075"/>
          </a:xfrm>
        </p:grpSpPr>
        <p:sp>
          <p:nvSpPr>
            <p:cNvPr id="48205" name="Freeform 7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7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7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8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8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8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11" name="Group 83"/>
          <p:cNvGrpSpPr>
            <a:grpSpLocks/>
          </p:cNvGrpSpPr>
          <p:nvPr/>
        </p:nvGrpSpPr>
        <p:grpSpPr bwMode="auto">
          <a:xfrm>
            <a:off x="4038600" y="5943600"/>
            <a:ext cx="457200" cy="914400"/>
            <a:chOff x="2432" y="1328"/>
            <a:chExt cx="906" cy="2075"/>
          </a:xfrm>
        </p:grpSpPr>
        <p:sp>
          <p:nvSpPr>
            <p:cNvPr id="48212" name="Freeform 8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8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8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8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8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8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18" name="Group 90"/>
          <p:cNvGrpSpPr>
            <a:grpSpLocks/>
          </p:cNvGrpSpPr>
          <p:nvPr/>
        </p:nvGrpSpPr>
        <p:grpSpPr bwMode="auto">
          <a:xfrm>
            <a:off x="4953000" y="5943600"/>
            <a:ext cx="457200" cy="914400"/>
            <a:chOff x="2432" y="1328"/>
            <a:chExt cx="906" cy="2075"/>
          </a:xfrm>
        </p:grpSpPr>
        <p:sp>
          <p:nvSpPr>
            <p:cNvPr id="48219" name="Freeform 91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2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3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94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Freeform 95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Freeform 96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25" name="Group 97"/>
          <p:cNvGrpSpPr>
            <a:grpSpLocks/>
          </p:cNvGrpSpPr>
          <p:nvPr/>
        </p:nvGrpSpPr>
        <p:grpSpPr bwMode="auto">
          <a:xfrm>
            <a:off x="6324600" y="5943600"/>
            <a:ext cx="457200" cy="914400"/>
            <a:chOff x="2432" y="1328"/>
            <a:chExt cx="906" cy="2075"/>
          </a:xfrm>
        </p:grpSpPr>
        <p:sp>
          <p:nvSpPr>
            <p:cNvPr id="48226" name="Freeform 9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9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32" name="Group 104"/>
          <p:cNvGrpSpPr>
            <a:grpSpLocks/>
          </p:cNvGrpSpPr>
          <p:nvPr/>
        </p:nvGrpSpPr>
        <p:grpSpPr bwMode="auto">
          <a:xfrm>
            <a:off x="7239000" y="5943600"/>
            <a:ext cx="457200" cy="914400"/>
            <a:chOff x="2432" y="1328"/>
            <a:chExt cx="906" cy="2075"/>
          </a:xfrm>
        </p:grpSpPr>
        <p:sp>
          <p:nvSpPr>
            <p:cNvPr id="48233" name="Freeform 10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0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0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0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0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39" name="Group 111"/>
          <p:cNvGrpSpPr>
            <a:grpSpLocks/>
          </p:cNvGrpSpPr>
          <p:nvPr/>
        </p:nvGrpSpPr>
        <p:grpSpPr bwMode="auto">
          <a:xfrm>
            <a:off x="8153400" y="5943600"/>
            <a:ext cx="457200" cy="914400"/>
            <a:chOff x="2432" y="1328"/>
            <a:chExt cx="906" cy="2075"/>
          </a:xfrm>
        </p:grpSpPr>
        <p:sp>
          <p:nvSpPr>
            <p:cNvPr id="48240" name="Freeform 11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1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Freeform 11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1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1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46" name="Group 118"/>
          <p:cNvGrpSpPr>
            <a:grpSpLocks/>
          </p:cNvGrpSpPr>
          <p:nvPr/>
        </p:nvGrpSpPr>
        <p:grpSpPr bwMode="auto">
          <a:xfrm>
            <a:off x="6553200" y="4191000"/>
            <a:ext cx="457200" cy="914400"/>
            <a:chOff x="2432" y="1328"/>
            <a:chExt cx="906" cy="2075"/>
          </a:xfrm>
        </p:grpSpPr>
        <p:sp>
          <p:nvSpPr>
            <p:cNvPr id="48247" name="Freeform 11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2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53" name="Group 125"/>
          <p:cNvGrpSpPr>
            <a:grpSpLocks/>
          </p:cNvGrpSpPr>
          <p:nvPr/>
        </p:nvGrpSpPr>
        <p:grpSpPr bwMode="auto">
          <a:xfrm>
            <a:off x="3352800" y="4191000"/>
            <a:ext cx="457200" cy="914400"/>
            <a:chOff x="2432" y="1328"/>
            <a:chExt cx="906" cy="2075"/>
          </a:xfrm>
        </p:grpSpPr>
        <p:sp>
          <p:nvSpPr>
            <p:cNvPr id="48254" name="Freeform 12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2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2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Freeform 12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60" name="Group 132"/>
          <p:cNvGrpSpPr>
            <a:grpSpLocks/>
          </p:cNvGrpSpPr>
          <p:nvPr/>
        </p:nvGrpSpPr>
        <p:grpSpPr bwMode="auto">
          <a:xfrm>
            <a:off x="304800" y="4191000"/>
            <a:ext cx="457200" cy="914400"/>
            <a:chOff x="2432" y="1328"/>
            <a:chExt cx="906" cy="2075"/>
          </a:xfrm>
        </p:grpSpPr>
        <p:sp>
          <p:nvSpPr>
            <p:cNvPr id="48261" name="Freeform 13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2" name="Freeform 13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3" name="Freeform 13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4" name="Freeform 13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5" name="Freeform 13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6" name="Freeform 13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67" name="Group 139"/>
          <p:cNvGrpSpPr>
            <a:grpSpLocks/>
          </p:cNvGrpSpPr>
          <p:nvPr/>
        </p:nvGrpSpPr>
        <p:grpSpPr bwMode="auto">
          <a:xfrm>
            <a:off x="3429000" y="2133600"/>
            <a:ext cx="457200" cy="914400"/>
            <a:chOff x="2432" y="1328"/>
            <a:chExt cx="906" cy="2075"/>
          </a:xfrm>
        </p:grpSpPr>
        <p:sp>
          <p:nvSpPr>
            <p:cNvPr id="48268" name="Freeform 14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9" name="Freeform 14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0" name="Freeform 14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1" name="Freeform 14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2" name="Freeform 14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73" name="Freeform 14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274" name="Text Box 146"/>
          <p:cNvSpPr txBox="1">
            <a:spLocks noChangeArrowheads="1"/>
          </p:cNvSpPr>
          <p:nvPr/>
        </p:nvSpPr>
        <p:spPr bwMode="auto">
          <a:xfrm>
            <a:off x="5867400" y="762000"/>
            <a:ext cx="3048000" cy="188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i="0"/>
              <a:t>One Friend for each stack frame.</a:t>
            </a:r>
          </a:p>
          <a:p>
            <a:pPr>
              <a:spcBef>
                <a:spcPct val="20000"/>
              </a:spcBef>
            </a:pPr>
            <a:r>
              <a:rPr lang="en-US" altLang="x-none" i="0"/>
              <a:t>Each worries only about his job.  </a:t>
            </a:r>
            <a:endParaRPr lang="en-CA" altLang="x-none" i="0"/>
          </a:p>
        </p:txBody>
      </p:sp>
      <p:sp>
        <p:nvSpPr>
          <p:cNvPr id="48275" name="Text Box 147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3" name="Group 149"/>
          <p:cNvGrpSpPr>
            <a:grpSpLocks/>
          </p:cNvGrpSpPr>
          <p:nvPr/>
        </p:nvGrpSpPr>
        <p:grpSpPr bwMode="auto">
          <a:xfrm>
            <a:off x="3657600" y="990600"/>
            <a:ext cx="1779588" cy="1676400"/>
            <a:chOff x="2352" y="624"/>
            <a:chExt cx="1121" cy="1056"/>
          </a:xfrm>
        </p:grpSpPr>
        <p:sp>
          <p:nvSpPr>
            <p:cNvPr id="57494" name="Rectangle 150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95" name="Text Box 151"/>
            <p:cNvSpPr txBox="1">
              <a:spLocks noChangeArrowheads="1"/>
            </p:cNvSpPr>
            <p:nvPr/>
          </p:nvSpPr>
          <p:spPr bwMode="auto">
            <a:xfrm>
              <a:off x="2400" y="624"/>
              <a:ext cx="1073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396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1890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4931496</a:t>
              </a:r>
            </a:p>
          </p:txBody>
        </p:sp>
      </p:grpSp>
      <p:grpSp>
        <p:nvGrpSpPr>
          <p:cNvPr id="57496" name="Group 152"/>
          <p:cNvGrpSpPr>
            <a:grpSpLocks/>
          </p:cNvGrpSpPr>
          <p:nvPr/>
        </p:nvGrpSpPr>
        <p:grpSpPr bwMode="auto">
          <a:xfrm>
            <a:off x="609600" y="3124200"/>
            <a:ext cx="1676400" cy="1676400"/>
            <a:chOff x="2352" y="624"/>
            <a:chExt cx="1056" cy="1056"/>
          </a:xfrm>
        </p:grpSpPr>
        <p:sp>
          <p:nvSpPr>
            <p:cNvPr id="57497" name="Rectangle 15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98" name="Text Box 154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483</a:t>
              </a:r>
            </a:p>
          </p:txBody>
        </p:sp>
      </p:grpSp>
      <p:grpSp>
        <p:nvGrpSpPr>
          <p:cNvPr id="57499" name="Group 155"/>
          <p:cNvGrpSpPr>
            <a:grpSpLocks/>
          </p:cNvGrpSpPr>
          <p:nvPr/>
        </p:nvGrpSpPr>
        <p:grpSpPr bwMode="auto">
          <a:xfrm>
            <a:off x="3657600" y="3124200"/>
            <a:ext cx="1676400" cy="1676400"/>
            <a:chOff x="2352" y="624"/>
            <a:chExt cx="1056" cy="1056"/>
          </a:xfrm>
        </p:grpSpPr>
        <p:sp>
          <p:nvSpPr>
            <p:cNvPr id="57500" name="Rectangle 15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01" name="Text Box 157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396</a:t>
              </a:r>
            </a:p>
          </p:txBody>
        </p:sp>
      </p:grpSp>
      <p:grpSp>
        <p:nvGrpSpPr>
          <p:cNvPr id="57502" name="Group 158"/>
          <p:cNvGrpSpPr>
            <a:grpSpLocks/>
          </p:cNvGrpSpPr>
          <p:nvPr/>
        </p:nvGrpSpPr>
        <p:grpSpPr bwMode="auto">
          <a:xfrm>
            <a:off x="6858000" y="3124200"/>
            <a:ext cx="1676400" cy="1676400"/>
            <a:chOff x="2352" y="624"/>
            <a:chExt cx="1056" cy="1056"/>
          </a:xfrm>
        </p:grpSpPr>
        <p:sp>
          <p:nvSpPr>
            <p:cNvPr id="57503" name="Rectangle 159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04" name="Text Box 160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54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35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15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20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72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1890</a:t>
              </a:r>
            </a:p>
          </p:txBody>
        </p:sp>
      </p:grpSp>
      <p:grpSp>
        <p:nvGrpSpPr>
          <p:cNvPr id="57505" name="Group 161"/>
          <p:cNvGrpSpPr>
            <a:grpSpLocks/>
          </p:cNvGrpSpPr>
          <p:nvPr/>
        </p:nvGrpSpPr>
        <p:grpSpPr bwMode="auto">
          <a:xfrm>
            <a:off x="76200" y="5410200"/>
            <a:ext cx="762000" cy="914400"/>
            <a:chOff x="1968" y="3072"/>
            <a:chExt cx="480" cy="576"/>
          </a:xfrm>
        </p:grpSpPr>
        <p:sp>
          <p:nvSpPr>
            <p:cNvPr id="57506" name="Rectangle 162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07" name="Text Box 163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=4</a:t>
              </a:r>
            </a:p>
          </p:txBody>
        </p:sp>
      </p:grpSp>
      <p:grpSp>
        <p:nvGrpSpPr>
          <p:cNvPr id="57508" name="Group 164"/>
          <p:cNvGrpSpPr>
            <a:grpSpLocks/>
          </p:cNvGrpSpPr>
          <p:nvPr/>
        </p:nvGrpSpPr>
        <p:grpSpPr bwMode="auto">
          <a:xfrm>
            <a:off x="990600" y="5410200"/>
            <a:ext cx="762000" cy="914400"/>
            <a:chOff x="1968" y="3072"/>
            <a:chExt cx="480" cy="576"/>
          </a:xfrm>
        </p:grpSpPr>
        <p:sp>
          <p:nvSpPr>
            <p:cNvPr id="57509" name="Rectangle 165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10" name="Text Box 166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=3</a:t>
              </a:r>
            </a:p>
          </p:txBody>
        </p:sp>
      </p:grpSp>
      <p:grpSp>
        <p:nvGrpSpPr>
          <p:cNvPr id="57511" name="Group 167"/>
          <p:cNvGrpSpPr>
            <a:grpSpLocks/>
          </p:cNvGrpSpPr>
          <p:nvPr/>
        </p:nvGrpSpPr>
        <p:grpSpPr bwMode="auto">
          <a:xfrm>
            <a:off x="1905000" y="5410200"/>
            <a:ext cx="814388" cy="914400"/>
            <a:chOff x="1968" y="3072"/>
            <a:chExt cx="513" cy="576"/>
          </a:xfrm>
        </p:grpSpPr>
        <p:sp>
          <p:nvSpPr>
            <p:cNvPr id="57512" name="Rectangle 168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13" name="Text Box 169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=15</a:t>
              </a:r>
            </a:p>
          </p:txBody>
        </p:sp>
      </p:grpSp>
      <p:grpSp>
        <p:nvGrpSpPr>
          <p:cNvPr id="57517" name="Group 173"/>
          <p:cNvGrpSpPr>
            <a:grpSpLocks/>
          </p:cNvGrpSpPr>
          <p:nvPr/>
        </p:nvGrpSpPr>
        <p:grpSpPr bwMode="auto">
          <a:xfrm>
            <a:off x="4191000" y="5410200"/>
            <a:ext cx="762000" cy="914400"/>
            <a:chOff x="1968" y="3072"/>
            <a:chExt cx="480" cy="576"/>
          </a:xfrm>
        </p:grpSpPr>
        <p:sp>
          <p:nvSpPr>
            <p:cNvPr id="57518" name="Rectangle 174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19" name="Text Box 175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=6</a:t>
              </a:r>
            </a:p>
          </p:txBody>
        </p:sp>
      </p:grpSp>
      <p:grpSp>
        <p:nvGrpSpPr>
          <p:cNvPr id="57520" name="Group 176"/>
          <p:cNvGrpSpPr>
            <a:grpSpLocks/>
          </p:cNvGrpSpPr>
          <p:nvPr/>
        </p:nvGrpSpPr>
        <p:grpSpPr bwMode="auto">
          <a:xfrm>
            <a:off x="5105400" y="5410200"/>
            <a:ext cx="814388" cy="914400"/>
            <a:chOff x="1968" y="3072"/>
            <a:chExt cx="513" cy="576"/>
          </a:xfrm>
        </p:grpSpPr>
        <p:sp>
          <p:nvSpPr>
            <p:cNvPr id="57521" name="Rectangle 177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2" name="Text Box 178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6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=18</a:t>
              </a:r>
            </a:p>
          </p:txBody>
        </p:sp>
      </p:grpSp>
      <p:grpSp>
        <p:nvGrpSpPr>
          <p:cNvPr id="57523" name="Group 179"/>
          <p:cNvGrpSpPr>
            <a:grpSpLocks/>
          </p:cNvGrpSpPr>
          <p:nvPr/>
        </p:nvGrpSpPr>
        <p:grpSpPr bwMode="auto">
          <a:xfrm>
            <a:off x="6470650" y="5410200"/>
            <a:ext cx="814388" cy="914400"/>
            <a:chOff x="1968" y="3072"/>
            <a:chExt cx="513" cy="576"/>
          </a:xfrm>
        </p:grpSpPr>
        <p:sp>
          <p:nvSpPr>
            <p:cNvPr id="57524" name="Rectangle 180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5" name="Text Box 181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5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=15</a:t>
              </a:r>
            </a:p>
          </p:txBody>
        </p:sp>
      </p:grpSp>
      <p:grpSp>
        <p:nvGrpSpPr>
          <p:cNvPr id="57526" name="Group 182"/>
          <p:cNvGrpSpPr>
            <a:grpSpLocks/>
          </p:cNvGrpSpPr>
          <p:nvPr/>
        </p:nvGrpSpPr>
        <p:grpSpPr bwMode="auto">
          <a:xfrm>
            <a:off x="7385050" y="5410200"/>
            <a:ext cx="814388" cy="914400"/>
            <a:chOff x="1968" y="3072"/>
            <a:chExt cx="513" cy="576"/>
          </a:xfrm>
        </p:grpSpPr>
        <p:sp>
          <p:nvSpPr>
            <p:cNvPr id="57527" name="Rectangle 183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8" name="Text Box 184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=20</a:t>
              </a:r>
            </a:p>
          </p:txBody>
        </p:sp>
      </p:grpSp>
      <p:grpSp>
        <p:nvGrpSpPr>
          <p:cNvPr id="57529" name="Group 185"/>
          <p:cNvGrpSpPr>
            <a:grpSpLocks/>
          </p:cNvGrpSpPr>
          <p:nvPr/>
        </p:nvGrpSpPr>
        <p:grpSpPr bwMode="auto">
          <a:xfrm>
            <a:off x="8299450" y="5410200"/>
            <a:ext cx="814388" cy="914400"/>
            <a:chOff x="1968" y="3072"/>
            <a:chExt cx="513" cy="576"/>
          </a:xfrm>
        </p:grpSpPr>
        <p:sp>
          <p:nvSpPr>
            <p:cNvPr id="57530" name="Rectangle 186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1" name="Text Box 187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9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=72</a:t>
              </a:r>
            </a:p>
          </p:txBody>
        </p:sp>
      </p:grpSp>
      <p:sp>
        <p:nvSpPr>
          <p:cNvPr id="57386" name="Rectangle 4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57387" name="Line 43"/>
          <p:cNvSpPr>
            <a:spLocks noChangeShapeType="1"/>
          </p:cNvSpPr>
          <p:nvPr/>
        </p:nvSpPr>
        <p:spPr bwMode="auto">
          <a:xfrm>
            <a:off x="4419600" y="2667000"/>
            <a:ext cx="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8" name="Line 44"/>
          <p:cNvSpPr>
            <a:spLocks noChangeShapeType="1"/>
          </p:cNvSpPr>
          <p:nvPr/>
        </p:nvSpPr>
        <p:spPr bwMode="auto">
          <a:xfrm>
            <a:off x="4419600" y="2667000"/>
            <a:ext cx="32004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9" name="Line 45"/>
          <p:cNvSpPr>
            <a:spLocks noChangeShapeType="1"/>
          </p:cNvSpPr>
          <p:nvPr/>
        </p:nvSpPr>
        <p:spPr bwMode="auto">
          <a:xfrm flipH="1">
            <a:off x="1447800" y="2667000"/>
            <a:ext cx="29718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90" name="Line 46"/>
          <p:cNvSpPr>
            <a:spLocks noChangeShapeType="1"/>
          </p:cNvSpPr>
          <p:nvPr/>
        </p:nvSpPr>
        <p:spPr bwMode="auto">
          <a:xfrm flipH="1">
            <a:off x="3810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91" name="Line 47"/>
          <p:cNvSpPr>
            <a:spLocks noChangeShapeType="1"/>
          </p:cNvSpPr>
          <p:nvPr/>
        </p:nvSpPr>
        <p:spPr bwMode="auto">
          <a:xfrm flipH="1">
            <a:off x="13716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92" name="Line 48"/>
          <p:cNvSpPr>
            <a:spLocks noChangeShapeType="1"/>
          </p:cNvSpPr>
          <p:nvPr/>
        </p:nvSpPr>
        <p:spPr bwMode="auto">
          <a:xfrm>
            <a:off x="14478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93" name="Line 49"/>
          <p:cNvSpPr>
            <a:spLocks noChangeShapeType="1"/>
          </p:cNvSpPr>
          <p:nvPr/>
        </p:nvSpPr>
        <p:spPr bwMode="auto">
          <a:xfrm flipH="1">
            <a:off x="35052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94" name="Line 50"/>
          <p:cNvSpPr>
            <a:spLocks noChangeShapeType="1"/>
          </p:cNvSpPr>
          <p:nvPr/>
        </p:nvSpPr>
        <p:spPr bwMode="auto">
          <a:xfrm flipH="1">
            <a:off x="44958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95" name="Line 51"/>
          <p:cNvSpPr>
            <a:spLocks noChangeShapeType="1"/>
          </p:cNvSpPr>
          <p:nvPr/>
        </p:nvSpPr>
        <p:spPr bwMode="auto">
          <a:xfrm>
            <a:off x="45720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96" name="Line 52"/>
          <p:cNvSpPr>
            <a:spLocks noChangeShapeType="1"/>
          </p:cNvSpPr>
          <p:nvPr/>
        </p:nvSpPr>
        <p:spPr bwMode="auto">
          <a:xfrm flipH="1">
            <a:off x="66294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97" name="Line 53"/>
          <p:cNvSpPr>
            <a:spLocks noChangeShapeType="1"/>
          </p:cNvSpPr>
          <p:nvPr/>
        </p:nvSpPr>
        <p:spPr bwMode="auto">
          <a:xfrm flipH="1">
            <a:off x="76200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98" name="Line 54"/>
          <p:cNvSpPr>
            <a:spLocks noChangeShapeType="1"/>
          </p:cNvSpPr>
          <p:nvPr/>
        </p:nvSpPr>
        <p:spPr bwMode="auto">
          <a:xfrm>
            <a:off x="76962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99" name="Group 55"/>
          <p:cNvGrpSpPr>
            <a:grpSpLocks/>
          </p:cNvGrpSpPr>
          <p:nvPr/>
        </p:nvGrpSpPr>
        <p:grpSpPr bwMode="auto">
          <a:xfrm>
            <a:off x="0" y="5943600"/>
            <a:ext cx="457200" cy="914400"/>
            <a:chOff x="2432" y="1328"/>
            <a:chExt cx="906" cy="2075"/>
          </a:xfrm>
        </p:grpSpPr>
        <p:sp>
          <p:nvSpPr>
            <p:cNvPr id="57400" name="Freeform 5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1" name="Freeform 5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2" name="Freeform 5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3" name="Freeform 5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4" name="Freeform 6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5" name="Freeform 6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6" name="Group 62"/>
          <p:cNvGrpSpPr>
            <a:grpSpLocks/>
          </p:cNvGrpSpPr>
          <p:nvPr/>
        </p:nvGrpSpPr>
        <p:grpSpPr bwMode="auto">
          <a:xfrm>
            <a:off x="838200" y="5943600"/>
            <a:ext cx="457200" cy="914400"/>
            <a:chOff x="2432" y="1328"/>
            <a:chExt cx="906" cy="2075"/>
          </a:xfrm>
        </p:grpSpPr>
        <p:sp>
          <p:nvSpPr>
            <p:cNvPr id="57407" name="Freeform 6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8" name="Freeform 6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9" name="Freeform 6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0" name="Freeform 6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1" name="Freeform 6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2" name="Freeform 6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3" name="Group 69"/>
          <p:cNvGrpSpPr>
            <a:grpSpLocks/>
          </p:cNvGrpSpPr>
          <p:nvPr/>
        </p:nvGrpSpPr>
        <p:grpSpPr bwMode="auto">
          <a:xfrm>
            <a:off x="1752600" y="5943600"/>
            <a:ext cx="457200" cy="914400"/>
            <a:chOff x="2432" y="1328"/>
            <a:chExt cx="906" cy="2075"/>
          </a:xfrm>
        </p:grpSpPr>
        <p:sp>
          <p:nvSpPr>
            <p:cNvPr id="57414" name="Freeform 7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5" name="Freeform 7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6" name="Freeform 7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7" name="Freeform 7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8" name="Freeform 7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9" name="Freeform 7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20" name="Group 76"/>
          <p:cNvGrpSpPr>
            <a:grpSpLocks/>
          </p:cNvGrpSpPr>
          <p:nvPr/>
        </p:nvGrpSpPr>
        <p:grpSpPr bwMode="auto">
          <a:xfrm>
            <a:off x="3124200" y="5943600"/>
            <a:ext cx="457200" cy="914400"/>
            <a:chOff x="2432" y="1328"/>
            <a:chExt cx="906" cy="2075"/>
          </a:xfrm>
        </p:grpSpPr>
        <p:sp>
          <p:nvSpPr>
            <p:cNvPr id="57421" name="Freeform 7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2" name="Freeform 7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3" name="Freeform 7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4" name="Freeform 8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5" name="Freeform 8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6" name="Freeform 8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27" name="Group 83"/>
          <p:cNvGrpSpPr>
            <a:grpSpLocks/>
          </p:cNvGrpSpPr>
          <p:nvPr/>
        </p:nvGrpSpPr>
        <p:grpSpPr bwMode="auto">
          <a:xfrm>
            <a:off x="4038600" y="5943600"/>
            <a:ext cx="457200" cy="914400"/>
            <a:chOff x="2432" y="1328"/>
            <a:chExt cx="906" cy="2075"/>
          </a:xfrm>
        </p:grpSpPr>
        <p:sp>
          <p:nvSpPr>
            <p:cNvPr id="57428" name="Freeform 8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9" name="Freeform 8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0" name="Freeform 8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1" name="Freeform 8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2" name="Freeform 8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3" name="Freeform 8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34" name="Group 90"/>
          <p:cNvGrpSpPr>
            <a:grpSpLocks/>
          </p:cNvGrpSpPr>
          <p:nvPr/>
        </p:nvGrpSpPr>
        <p:grpSpPr bwMode="auto">
          <a:xfrm>
            <a:off x="4953000" y="5943600"/>
            <a:ext cx="457200" cy="914400"/>
            <a:chOff x="2432" y="1328"/>
            <a:chExt cx="906" cy="2075"/>
          </a:xfrm>
        </p:grpSpPr>
        <p:sp>
          <p:nvSpPr>
            <p:cNvPr id="57435" name="Freeform 91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6" name="Freeform 92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7" name="Freeform 93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8" name="Freeform 94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9" name="Freeform 95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40" name="Freeform 96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41" name="Group 97"/>
          <p:cNvGrpSpPr>
            <a:grpSpLocks/>
          </p:cNvGrpSpPr>
          <p:nvPr/>
        </p:nvGrpSpPr>
        <p:grpSpPr bwMode="auto">
          <a:xfrm>
            <a:off x="6324600" y="5943600"/>
            <a:ext cx="457200" cy="914400"/>
            <a:chOff x="2432" y="1328"/>
            <a:chExt cx="906" cy="2075"/>
          </a:xfrm>
        </p:grpSpPr>
        <p:sp>
          <p:nvSpPr>
            <p:cNvPr id="57442" name="Freeform 9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43" name="Freeform 9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44" name="Freeform 10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45" name="Freeform 10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46" name="Freeform 10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47" name="Freeform 10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48" name="Group 104"/>
          <p:cNvGrpSpPr>
            <a:grpSpLocks/>
          </p:cNvGrpSpPr>
          <p:nvPr/>
        </p:nvGrpSpPr>
        <p:grpSpPr bwMode="auto">
          <a:xfrm>
            <a:off x="7239000" y="5943600"/>
            <a:ext cx="457200" cy="914400"/>
            <a:chOff x="2432" y="1328"/>
            <a:chExt cx="906" cy="2075"/>
          </a:xfrm>
        </p:grpSpPr>
        <p:sp>
          <p:nvSpPr>
            <p:cNvPr id="57449" name="Freeform 10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0" name="Freeform 10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1" name="Freeform 10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2" name="Freeform 10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3" name="Freeform 10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4" name="Freeform 11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55" name="Group 111"/>
          <p:cNvGrpSpPr>
            <a:grpSpLocks/>
          </p:cNvGrpSpPr>
          <p:nvPr/>
        </p:nvGrpSpPr>
        <p:grpSpPr bwMode="auto">
          <a:xfrm>
            <a:off x="8153400" y="5943600"/>
            <a:ext cx="457200" cy="914400"/>
            <a:chOff x="2432" y="1328"/>
            <a:chExt cx="906" cy="2075"/>
          </a:xfrm>
        </p:grpSpPr>
        <p:sp>
          <p:nvSpPr>
            <p:cNvPr id="57456" name="Freeform 11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7" name="Freeform 11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8" name="Freeform 11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59" name="Freeform 11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60" name="Freeform 11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61" name="Freeform 11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62" name="Group 118"/>
          <p:cNvGrpSpPr>
            <a:grpSpLocks/>
          </p:cNvGrpSpPr>
          <p:nvPr/>
        </p:nvGrpSpPr>
        <p:grpSpPr bwMode="auto">
          <a:xfrm>
            <a:off x="6553200" y="4191000"/>
            <a:ext cx="457200" cy="914400"/>
            <a:chOff x="2432" y="1328"/>
            <a:chExt cx="906" cy="2075"/>
          </a:xfrm>
        </p:grpSpPr>
        <p:sp>
          <p:nvSpPr>
            <p:cNvPr id="57463" name="Freeform 11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64" name="Freeform 12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65" name="Freeform 12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66" name="Freeform 12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67" name="Freeform 12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68" name="Freeform 12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69" name="Group 125"/>
          <p:cNvGrpSpPr>
            <a:grpSpLocks/>
          </p:cNvGrpSpPr>
          <p:nvPr/>
        </p:nvGrpSpPr>
        <p:grpSpPr bwMode="auto">
          <a:xfrm>
            <a:off x="3352800" y="4191000"/>
            <a:ext cx="457200" cy="914400"/>
            <a:chOff x="2432" y="1328"/>
            <a:chExt cx="906" cy="2075"/>
          </a:xfrm>
        </p:grpSpPr>
        <p:sp>
          <p:nvSpPr>
            <p:cNvPr id="57470" name="Freeform 12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1" name="Freeform 12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2" name="Freeform 12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3" name="Freeform 12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4" name="Freeform 13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5" name="Freeform 13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76" name="Group 132"/>
          <p:cNvGrpSpPr>
            <a:grpSpLocks/>
          </p:cNvGrpSpPr>
          <p:nvPr/>
        </p:nvGrpSpPr>
        <p:grpSpPr bwMode="auto">
          <a:xfrm>
            <a:off x="304800" y="4191000"/>
            <a:ext cx="457200" cy="914400"/>
            <a:chOff x="2432" y="1328"/>
            <a:chExt cx="906" cy="2075"/>
          </a:xfrm>
        </p:grpSpPr>
        <p:sp>
          <p:nvSpPr>
            <p:cNvPr id="57477" name="Freeform 13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8" name="Freeform 13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9" name="Freeform 13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0" name="Freeform 13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1" name="Freeform 13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2" name="Freeform 13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83" name="Group 139"/>
          <p:cNvGrpSpPr>
            <a:grpSpLocks/>
          </p:cNvGrpSpPr>
          <p:nvPr/>
        </p:nvGrpSpPr>
        <p:grpSpPr bwMode="auto">
          <a:xfrm>
            <a:off x="3429000" y="2133600"/>
            <a:ext cx="457200" cy="914400"/>
            <a:chOff x="2432" y="1328"/>
            <a:chExt cx="906" cy="2075"/>
          </a:xfrm>
        </p:grpSpPr>
        <p:sp>
          <p:nvSpPr>
            <p:cNvPr id="57484" name="Freeform 14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5" name="Freeform 14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6" name="Freeform 14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7" name="Freeform 14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8" name="Freeform 14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89" name="Freeform 14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490" name="Text Box 146"/>
          <p:cNvSpPr txBox="1">
            <a:spLocks noChangeArrowheads="1"/>
          </p:cNvSpPr>
          <p:nvPr/>
        </p:nvSpPr>
        <p:spPr bwMode="auto">
          <a:xfrm>
            <a:off x="5867400" y="762000"/>
            <a:ext cx="3048000" cy="222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i="0"/>
              <a:t>Worry about one step at a time.</a:t>
            </a:r>
          </a:p>
          <a:p>
            <a:r>
              <a:rPr lang="en-US" altLang="x-none" i="0"/>
              <a:t>Imagine that you are one specific friend.  </a:t>
            </a:r>
            <a:endParaRPr lang="en-CA" altLang="x-none" i="0"/>
          </a:p>
        </p:txBody>
      </p:sp>
      <p:sp>
        <p:nvSpPr>
          <p:cNvPr id="57491" name="Freeform 147"/>
          <p:cNvSpPr>
            <a:spLocks/>
          </p:cNvSpPr>
          <p:nvPr/>
        </p:nvSpPr>
        <p:spPr bwMode="auto">
          <a:xfrm>
            <a:off x="3073400" y="2819400"/>
            <a:ext cx="2870200" cy="2717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492" name="Text Box 148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  <p:grpSp>
        <p:nvGrpSpPr>
          <p:cNvPr id="57514" name="Group 170"/>
          <p:cNvGrpSpPr>
            <a:grpSpLocks/>
          </p:cNvGrpSpPr>
          <p:nvPr/>
        </p:nvGrpSpPr>
        <p:grpSpPr bwMode="auto">
          <a:xfrm>
            <a:off x="3276600" y="5410200"/>
            <a:ext cx="762000" cy="914400"/>
            <a:chOff x="1968" y="3072"/>
            <a:chExt cx="480" cy="576"/>
          </a:xfrm>
        </p:grpSpPr>
        <p:sp>
          <p:nvSpPr>
            <p:cNvPr id="57515" name="Rectangle 171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16" name="Text Box 172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=3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0" name="Group 2"/>
          <p:cNvGrpSpPr>
            <a:grpSpLocks/>
          </p:cNvGrpSpPr>
          <p:nvPr/>
        </p:nvGrpSpPr>
        <p:grpSpPr bwMode="auto">
          <a:xfrm>
            <a:off x="1295400" y="2771775"/>
            <a:ext cx="1676400" cy="1724025"/>
            <a:chOff x="2352" y="594"/>
            <a:chExt cx="1056" cy="1086"/>
          </a:xfrm>
        </p:grpSpPr>
        <p:sp>
          <p:nvSpPr>
            <p:cNvPr id="63491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492" name="Text Box 4"/>
            <p:cNvSpPr txBox="1">
              <a:spLocks noChangeArrowheads="1"/>
            </p:cNvSpPr>
            <p:nvPr/>
          </p:nvSpPr>
          <p:spPr bwMode="auto">
            <a:xfrm>
              <a:off x="2400" y="594"/>
              <a:ext cx="817" cy="10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</a:t>
              </a:r>
              <a:r>
                <a:rPr lang="en-US" altLang="x-none" sz="2000" i="0"/>
                <a:t>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endParaRPr lang="en-US" altLang="x-none" sz="1600" i="0">
                <a:solidFill>
                  <a:schemeClr val="hlink"/>
                </a:solidFill>
              </a:endParaRP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  <a:endParaRPr lang="en-US" altLang="x-none" sz="1600" i="0">
                <a:solidFill>
                  <a:schemeClr val="hlink"/>
                </a:solidFill>
              </a:endParaRPr>
            </a:p>
          </p:txBody>
        </p:sp>
      </p:grpSp>
      <p:sp>
        <p:nvSpPr>
          <p:cNvPr id="63494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63495" name="Text Box 7"/>
          <p:cNvSpPr txBox="1">
            <a:spLocks noChangeArrowheads="1"/>
          </p:cNvSpPr>
          <p:nvPr/>
        </p:nvSpPr>
        <p:spPr bwMode="auto">
          <a:xfrm>
            <a:off x="3810000" y="914400"/>
            <a:ext cx="5181600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buFontTx/>
              <a:buChar char="•"/>
            </a:pPr>
            <a:r>
              <a:rPr lang="en-US" altLang="x-none" i="0"/>
              <a:t>Consider your input instance</a:t>
            </a:r>
          </a:p>
          <a:p>
            <a:pPr algn="l">
              <a:buFontTx/>
              <a:buChar char="•"/>
            </a:pPr>
            <a:endParaRPr lang="en-US" altLang="x-none" i="0"/>
          </a:p>
          <a:p>
            <a:pPr algn="l">
              <a:buFontTx/>
              <a:buChar char="•"/>
            </a:pPr>
            <a:endParaRPr lang="en-CA" altLang="x-none" i="0"/>
          </a:p>
        </p:txBody>
      </p:sp>
      <p:grpSp>
        <p:nvGrpSpPr>
          <p:cNvPr id="63496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63497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63498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63499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63500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501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502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503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504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3505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3506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63507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508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50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510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63511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3512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13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514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3515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16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3517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63518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9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20" name="Text Box 32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32" name="Group 8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52233" name="Rectangle 9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34" name="Text Box 10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?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?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52266" name="Rectangle 4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52370" name="Text Box 146"/>
          <p:cNvSpPr txBox="1">
            <a:spLocks noChangeArrowheads="1"/>
          </p:cNvSpPr>
          <p:nvPr/>
        </p:nvSpPr>
        <p:spPr bwMode="auto">
          <a:xfrm>
            <a:off x="3276600" y="914400"/>
            <a:ext cx="6172200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buFontTx/>
              <a:buChar char="•"/>
            </a:pPr>
            <a:r>
              <a:rPr lang="en-US" altLang="x-none" i="0"/>
              <a:t>Consider your input instance</a:t>
            </a:r>
          </a:p>
          <a:p>
            <a:pPr algn="l">
              <a:buFontTx/>
              <a:buChar char="•"/>
            </a:pPr>
            <a:r>
              <a:rPr lang="en-US" altLang="x-none" i="0"/>
              <a:t>Allocate work </a:t>
            </a:r>
          </a:p>
          <a:p>
            <a:pPr lvl="1" algn="l">
              <a:buFontTx/>
              <a:buChar char="•"/>
            </a:pPr>
            <a:r>
              <a:rPr lang="en-US" altLang="x-none" i="0"/>
              <a:t>Construct one or more sub-instances</a:t>
            </a:r>
          </a:p>
          <a:p>
            <a:pPr algn="l">
              <a:buFontTx/>
              <a:buChar char="•"/>
            </a:pPr>
            <a:endParaRPr lang="en-CA" altLang="x-none" i="0"/>
          </a:p>
        </p:txBody>
      </p:sp>
      <p:grpSp>
        <p:nvGrpSpPr>
          <p:cNvPr id="52371" name="Group 147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52372" name="Group 148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52373" name="Group 149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52374" name="Group 150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52375" name="Freeform 151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76" name="Freeform 152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77" name="Freeform 153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78" name="Freeform 154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79" name="Freeform 155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2380" name="Freeform 156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2381" name="Group 157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52382" name="Freeform 158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383" name="Freeform 159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384" name="Freeform 160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385" name="Freeform 161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2386" name="Group 162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52387" name="Oval 163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88" name="Oval 164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389" name="Group 165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52390" name="Oval 166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91" name="Oval 167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2392" name="Oval 168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52393" name="Freeform 169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4" name="Freeform 170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2500" name="AutoShape 276"/>
          <p:cNvSpPr>
            <a:spLocks noChangeArrowheads="1"/>
          </p:cNvSpPr>
          <p:nvPr/>
        </p:nvSpPr>
        <p:spPr bwMode="auto">
          <a:xfrm>
            <a:off x="1600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52501" name="AutoShape 277"/>
          <p:cNvSpPr>
            <a:spLocks noChangeArrowheads="1"/>
          </p:cNvSpPr>
          <p:nvPr/>
        </p:nvSpPr>
        <p:spPr bwMode="auto">
          <a:xfrm>
            <a:off x="2514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52502" name="AutoShape 278"/>
          <p:cNvSpPr>
            <a:spLocks noChangeArrowheads="1"/>
          </p:cNvSpPr>
          <p:nvPr/>
        </p:nvSpPr>
        <p:spPr bwMode="auto">
          <a:xfrm>
            <a:off x="609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52503" name="Text Box 279"/>
          <p:cNvSpPr txBox="1">
            <a:spLocks noChangeArrowheads="1"/>
          </p:cNvSpPr>
          <p:nvPr/>
        </p:nvSpPr>
        <p:spPr bwMode="auto">
          <a:xfrm>
            <a:off x="762000" y="5651500"/>
            <a:ext cx="72707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1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?</a:t>
            </a:r>
          </a:p>
        </p:txBody>
      </p:sp>
      <p:sp>
        <p:nvSpPr>
          <p:cNvPr id="52504" name="Text Box 280"/>
          <p:cNvSpPr txBox="1">
            <a:spLocks noChangeArrowheads="1"/>
          </p:cNvSpPr>
          <p:nvPr/>
        </p:nvSpPr>
        <p:spPr bwMode="auto">
          <a:xfrm>
            <a:off x="1746250" y="5638800"/>
            <a:ext cx="72707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2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?</a:t>
            </a:r>
          </a:p>
        </p:txBody>
      </p:sp>
      <p:sp>
        <p:nvSpPr>
          <p:cNvPr id="52505" name="Text Box 281"/>
          <p:cNvSpPr txBox="1">
            <a:spLocks noChangeArrowheads="1"/>
          </p:cNvSpPr>
          <p:nvPr/>
        </p:nvSpPr>
        <p:spPr bwMode="auto">
          <a:xfrm>
            <a:off x="2635250" y="5651500"/>
            <a:ext cx="7493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6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XY =</a:t>
            </a:r>
            <a:r>
              <a:rPr lang="en-US" altLang="x-none" sz="1600" i="0"/>
              <a:t> ?</a:t>
            </a:r>
          </a:p>
        </p:txBody>
      </p:sp>
      <p:sp>
        <p:nvSpPr>
          <p:cNvPr id="52506" name="Line 282"/>
          <p:cNvSpPr>
            <a:spLocks noChangeShapeType="1"/>
          </p:cNvSpPr>
          <p:nvPr/>
        </p:nvSpPr>
        <p:spPr bwMode="auto">
          <a:xfrm flipH="1">
            <a:off x="10668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507" name="Line 283"/>
          <p:cNvSpPr>
            <a:spLocks noChangeShapeType="1"/>
          </p:cNvSpPr>
          <p:nvPr/>
        </p:nvSpPr>
        <p:spPr bwMode="auto">
          <a:xfrm flipH="1">
            <a:off x="2057400" y="44958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508" name="Line 284"/>
          <p:cNvSpPr>
            <a:spLocks noChangeShapeType="1"/>
          </p:cNvSpPr>
          <p:nvPr/>
        </p:nvSpPr>
        <p:spPr bwMode="auto">
          <a:xfrm>
            <a:off x="21336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624" name="Text Box 400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70" name="Group 2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58371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72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58374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58375" name="Text Box 7"/>
          <p:cNvSpPr txBox="1">
            <a:spLocks noChangeArrowheads="1"/>
          </p:cNvSpPr>
          <p:nvPr/>
        </p:nvSpPr>
        <p:spPr bwMode="auto">
          <a:xfrm>
            <a:off x="2895600" y="914400"/>
            <a:ext cx="6248400" cy="3081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buFontTx/>
              <a:buChar char="•"/>
            </a:pPr>
            <a:r>
              <a:rPr lang="en-US" altLang="x-none" i="0"/>
              <a:t>Consider your input instance</a:t>
            </a:r>
          </a:p>
          <a:p>
            <a:pPr algn="l">
              <a:buFontTx/>
              <a:buChar char="•"/>
            </a:pPr>
            <a:r>
              <a:rPr lang="en-US" altLang="x-none" i="0"/>
              <a:t>Allocate work </a:t>
            </a:r>
          </a:p>
          <a:p>
            <a:pPr lvl="1" algn="l">
              <a:buFontTx/>
              <a:buChar char="•"/>
            </a:pPr>
            <a:r>
              <a:rPr lang="en-US" altLang="x-none" i="0"/>
              <a:t>Construct one or more sub-instances</a:t>
            </a:r>
          </a:p>
          <a:p>
            <a:pPr lvl="1" algn="l">
              <a:buFontTx/>
              <a:buChar char="•"/>
            </a:pPr>
            <a:r>
              <a:rPr lang="en-US" altLang="x-none" i="0"/>
              <a:t>Assume by magic your friends give you the answer for these.</a:t>
            </a:r>
          </a:p>
          <a:p>
            <a:pPr algn="l"/>
            <a:endParaRPr lang="en-US" altLang="x-none" i="0"/>
          </a:p>
          <a:p>
            <a:pPr algn="l">
              <a:buFontTx/>
              <a:buChar char="•"/>
            </a:pPr>
            <a:endParaRPr lang="en-CA" altLang="x-none" i="0"/>
          </a:p>
        </p:txBody>
      </p:sp>
      <p:grpSp>
        <p:nvGrpSpPr>
          <p:cNvPr id="58376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58377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58378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58379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58380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381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382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383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384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8385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8386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58387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388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38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390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8391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58392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93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394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58395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96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8397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58398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99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400" name="AutoShape 32"/>
          <p:cNvSpPr>
            <a:spLocks noChangeArrowheads="1"/>
          </p:cNvSpPr>
          <p:nvPr/>
        </p:nvSpPr>
        <p:spPr bwMode="auto">
          <a:xfrm>
            <a:off x="1600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58401" name="AutoShape 33"/>
          <p:cNvSpPr>
            <a:spLocks noChangeArrowheads="1"/>
          </p:cNvSpPr>
          <p:nvPr/>
        </p:nvSpPr>
        <p:spPr bwMode="auto">
          <a:xfrm>
            <a:off x="2514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58402" name="AutoShape 34"/>
          <p:cNvSpPr>
            <a:spLocks noChangeArrowheads="1"/>
          </p:cNvSpPr>
          <p:nvPr/>
        </p:nvSpPr>
        <p:spPr bwMode="auto">
          <a:xfrm>
            <a:off x="609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58403" name="Text Box 35"/>
          <p:cNvSpPr txBox="1">
            <a:spLocks noChangeArrowheads="1"/>
          </p:cNvSpPr>
          <p:nvPr/>
        </p:nvSpPr>
        <p:spPr bwMode="auto">
          <a:xfrm>
            <a:off x="762000" y="5651500"/>
            <a:ext cx="7381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1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3</a:t>
            </a:r>
          </a:p>
        </p:txBody>
      </p:sp>
      <p:sp>
        <p:nvSpPr>
          <p:cNvPr id="58404" name="Text Box 36"/>
          <p:cNvSpPr txBox="1">
            <a:spLocks noChangeArrowheads="1"/>
          </p:cNvSpPr>
          <p:nvPr/>
        </p:nvSpPr>
        <p:spPr bwMode="auto">
          <a:xfrm>
            <a:off x="1746250" y="5638800"/>
            <a:ext cx="7381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2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6</a:t>
            </a:r>
          </a:p>
        </p:txBody>
      </p:sp>
      <p:sp>
        <p:nvSpPr>
          <p:cNvPr id="58405" name="Text Box 37"/>
          <p:cNvSpPr txBox="1">
            <a:spLocks noChangeArrowheads="1"/>
          </p:cNvSpPr>
          <p:nvPr/>
        </p:nvSpPr>
        <p:spPr bwMode="auto">
          <a:xfrm>
            <a:off x="2635250" y="5651500"/>
            <a:ext cx="8397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6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18</a:t>
            </a:r>
          </a:p>
        </p:txBody>
      </p:sp>
      <p:sp>
        <p:nvSpPr>
          <p:cNvPr id="58406" name="Line 38"/>
          <p:cNvSpPr>
            <a:spLocks noChangeShapeType="1"/>
          </p:cNvSpPr>
          <p:nvPr/>
        </p:nvSpPr>
        <p:spPr bwMode="auto">
          <a:xfrm flipH="1">
            <a:off x="10668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07" name="Line 39"/>
          <p:cNvSpPr>
            <a:spLocks noChangeShapeType="1"/>
          </p:cNvSpPr>
          <p:nvPr/>
        </p:nvSpPr>
        <p:spPr bwMode="auto">
          <a:xfrm flipH="1">
            <a:off x="2057400" y="44958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08" name="Line 40"/>
          <p:cNvSpPr>
            <a:spLocks noChangeShapeType="1"/>
          </p:cNvSpPr>
          <p:nvPr/>
        </p:nvSpPr>
        <p:spPr bwMode="auto">
          <a:xfrm>
            <a:off x="21336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8409" name="Group 41"/>
          <p:cNvGrpSpPr>
            <a:grpSpLocks/>
          </p:cNvGrpSpPr>
          <p:nvPr/>
        </p:nvGrpSpPr>
        <p:grpSpPr bwMode="auto">
          <a:xfrm flipH="1">
            <a:off x="381000" y="5181600"/>
            <a:ext cx="381000" cy="993775"/>
            <a:chOff x="2308" y="1513"/>
            <a:chExt cx="1162" cy="2570"/>
          </a:xfrm>
        </p:grpSpPr>
        <p:grpSp>
          <p:nvGrpSpPr>
            <p:cNvPr id="58410" name="Group 4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8411" name="Freeform 4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2" name="Freeform 4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3" name="Freeform 4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4" name="Freeform 4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5" name="Freeform 4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6" name="Freeform 4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417" name="Freeform 4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8" name="Freeform 5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9" name="Oval 5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20" name="Oval 5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21" name="Oval 5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22" name="Oval 5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23" name="Oval 5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58424" name="Group 56"/>
          <p:cNvGrpSpPr>
            <a:grpSpLocks/>
          </p:cNvGrpSpPr>
          <p:nvPr/>
        </p:nvGrpSpPr>
        <p:grpSpPr bwMode="auto">
          <a:xfrm flipH="1">
            <a:off x="1371600" y="5181600"/>
            <a:ext cx="381000" cy="993775"/>
            <a:chOff x="2308" y="1513"/>
            <a:chExt cx="1162" cy="2570"/>
          </a:xfrm>
        </p:grpSpPr>
        <p:grpSp>
          <p:nvGrpSpPr>
            <p:cNvPr id="58425" name="Group 5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8426" name="Freeform 5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7" name="Freeform 5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8" name="Freeform 6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9" name="Freeform 6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0" name="Freeform 6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1" name="Freeform 6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432" name="Freeform 6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3" name="Freeform 6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4" name="Oval 6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35" name="Oval 6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36" name="Oval 6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37" name="Oval 6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38" name="Oval 7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58439" name="Group 71"/>
          <p:cNvGrpSpPr>
            <a:grpSpLocks/>
          </p:cNvGrpSpPr>
          <p:nvPr/>
        </p:nvGrpSpPr>
        <p:grpSpPr bwMode="auto">
          <a:xfrm flipH="1">
            <a:off x="2362200" y="5181600"/>
            <a:ext cx="381000" cy="993775"/>
            <a:chOff x="2308" y="1513"/>
            <a:chExt cx="1162" cy="2570"/>
          </a:xfrm>
        </p:grpSpPr>
        <p:grpSp>
          <p:nvGrpSpPr>
            <p:cNvPr id="58440" name="Group 7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8441" name="Freeform 7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2" name="Freeform 7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3" name="Freeform 7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4" name="Freeform 7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5" name="Freeform 7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6" name="Freeform 7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447" name="Freeform 7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8" name="Freeform 8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9" name="Oval 8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50" name="Oval 8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51" name="Oval 8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52" name="Oval 8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8453" name="Oval 8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58454" name="Text Box 86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oup 2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59395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396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10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  <a:r>
                <a:rPr lang="en-US" altLang="x-none" sz="1800" i="0"/>
                <a:t>396</a:t>
              </a:r>
            </a:p>
          </p:txBody>
        </p:sp>
      </p:grpSp>
      <p:sp>
        <p:nvSpPr>
          <p:cNvPr id="59398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59399" name="Text Box 7"/>
          <p:cNvSpPr txBox="1">
            <a:spLocks noChangeArrowheads="1"/>
          </p:cNvSpPr>
          <p:nvPr/>
        </p:nvSpPr>
        <p:spPr bwMode="auto">
          <a:xfrm>
            <a:off x="2971800" y="914400"/>
            <a:ext cx="6019800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buFontTx/>
              <a:buChar char="•"/>
            </a:pPr>
            <a:r>
              <a:rPr lang="en-US" altLang="x-none" i="0"/>
              <a:t>Consider your input instance</a:t>
            </a:r>
          </a:p>
          <a:p>
            <a:pPr algn="l">
              <a:buFontTx/>
              <a:buChar char="•"/>
            </a:pPr>
            <a:r>
              <a:rPr lang="en-US" altLang="x-none" i="0"/>
              <a:t>Allocate work </a:t>
            </a:r>
          </a:p>
          <a:p>
            <a:pPr lvl="1" algn="l">
              <a:buFontTx/>
              <a:buChar char="•"/>
            </a:pPr>
            <a:r>
              <a:rPr lang="en-US" altLang="x-none" i="0"/>
              <a:t>Construct one or more sub-instances</a:t>
            </a:r>
          </a:p>
          <a:p>
            <a:pPr lvl="1" algn="l">
              <a:buFontTx/>
              <a:buChar char="•"/>
            </a:pPr>
            <a:r>
              <a:rPr lang="en-US" altLang="x-none" i="0"/>
              <a:t>Assume by magic your friends give you the answer for these.</a:t>
            </a:r>
          </a:p>
          <a:p>
            <a:pPr algn="l">
              <a:buFontTx/>
              <a:buChar char="•"/>
            </a:pPr>
            <a:r>
              <a:rPr lang="en-US" altLang="x-none" i="0"/>
              <a:t>Use this help to solve your own instance.</a:t>
            </a:r>
            <a:endParaRPr lang="en-CA" altLang="x-none" i="0"/>
          </a:p>
          <a:p>
            <a:pPr algn="l">
              <a:buFontTx/>
              <a:buChar char="•"/>
            </a:pPr>
            <a:endParaRPr lang="en-US" altLang="x-none" i="0"/>
          </a:p>
          <a:p>
            <a:pPr algn="l">
              <a:buFontTx/>
              <a:buChar char="•"/>
            </a:pPr>
            <a:endParaRPr lang="en-CA" altLang="x-none" i="0"/>
          </a:p>
        </p:txBody>
      </p:sp>
      <p:grpSp>
        <p:nvGrpSpPr>
          <p:cNvPr id="59400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59401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59402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59403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59404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05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06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07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08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409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9410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59411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412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413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414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59415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59416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417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9418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59419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420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9421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59422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424" name="AutoShape 32"/>
          <p:cNvSpPr>
            <a:spLocks noChangeArrowheads="1"/>
          </p:cNvSpPr>
          <p:nvPr/>
        </p:nvSpPr>
        <p:spPr bwMode="auto">
          <a:xfrm>
            <a:off x="1600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59425" name="AutoShape 33"/>
          <p:cNvSpPr>
            <a:spLocks noChangeArrowheads="1"/>
          </p:cNvSpPr>
          <p:nvPr/>
        </p:nvSpPr>
        <p:spPr bwMode="auto">
          <a:xfrm>
            <a:off x="2514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59426" name="AutoShape 34"/>
          <p:cNvSpPr>
            <a:spLocks noChangeArrowheads="1"/>
          </p:cNvSpPr>
          <p:nvPr/>
        </p:nvSpPr>
        <p:spPr bwMode="auto">
          <a:xfrm>
            <a:off x="609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59427" name="Text Box 35"/>
          <p:cNvSpPr txBox="1">
            <a:spLocks noChangeArrowheads="1"/>
          </p:cNvSpPr>
          <p:nvPr/>
        </p:nvSpPr>
        <p:spPr bwMode="auto">
          <a:xfrm>
            <a:off x="762000" y="5651500"/>
            <a:ext cx="7381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 </a:t>
            </a:r>
            <a:r>
              <a:rPr lang="en-US" altLang="x-none" sz="1600" i="0"/>
              <a:t>= 1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3</a:t>
            </a:r>
          </a:p>
        </p:txBody>
      </p:sp>
      <p:sp>
        <p:nvSpPr>
          <p:cNvPr id="59428" name="Text Box 36"/>
          <p:cNvSpPr txBox="1">
            <a:spLocks noChangeArrowheads="1"/>
          </p:cNvSpPr>
          <p:nvPr/>
        </p:nvSpPr>
        <p:spPr bwMode="auto">
          <a:xfrm>
            <a:off x="1746250" y="5638800"/>
            <a:ext cx="7381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2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6</a:t>
            </a:r>
          </a:p>
        </p:txBody>
      </p:sp>
      <p:sp>
        <p:nvSpPr>
          <p:cNvPr id="59429" name="Text Box 37"/>
          <p:cNvSpPr txBox="1">
            <a:spLocks noChangeArrowheads="1"/>
          </p:cNvSpPr>
          <p:nvPr/>
        </p:nvSpPr>
        <p:spPr bwMode="auto">
          <a:xfrm>
            <a:off x="2635250" y="5651500"/>
            <a:ext cx="8397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6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18</a:t>
            </a:r>
          </a:p>
        </p:txBody>
      </p:sp>
      <p:sp>
        <p:nvSpPr>
          <p:cNvPr id="59430" name="Line 38"/>
          <p:cNvSpPr>
            <a:spLocks noChangeShapeType="1"/>
          </p:cNvSpPr>
          <p:nvPr/>
        </p:nvSpPr>
        <p:spPr bwMode="auto">
          <a:xfrm flipH="1">
            <a:off x="10668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31" name="Line 39"/>
          <p:cNvSpPr>
            <a:spLocks noChangeShapeType="1"/>
          </p:cNvSpPr>
          <p:nvPr/>
        </p:nvSpPr>
        <p:spPr bwMode="auto">
          <a:xfrm flipH="1">
            <a:off x="2057400" y="44958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32" name="Line 40"/>
          <p:cNvSpPr>
            <a:spLocks noChangeShapeType="1"/>
          </p:cNvSpPr>
          <p:nvPr/>
        </p:nvSpPr>
        <p:spPr bwMode="auto">
          <a:xfrm>
            <a:off x="21336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9433" name="Group 41"/>
          <p:cNvGrpSpPr>
            <a:grpSpLocks/>
          </p:cNvGrpSpPr>
          <p:nvPr/>
        </p:nvGrpSpPr>
        <p:grpSpPr bwMode="auto">
          <a:xfrm flipH="1">
            <a:off x="381000" y="5181600"/>
            <a:ext cx="381000" cy="993775"/>
            <a:chOff x="2308" y="1513"/>
            <a:chExt cx="1162" cy="2570"/>
          </a:xfrm>
        </p:grpSpPr>
        <p:grpSp>
          <p:nvGrpSpPr>
            <p:cNvPr id="59434" name="Group 4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9435" name="Freeform 4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36" name="Freeform 4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37" name="Freeform 4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38" name="Freeform 4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39" name="Freeform 4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40" name="Freeform 4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9441" name="Freeform 4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2" name="Freeform 5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43" name="Oval 5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44" name="Oval 5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45" name="Oval 5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46" name="Oval 5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47" name="Oval 5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59448" name="Group 56"/>
          <p:cNvGrpSpPr>
            <a:grpSpLocks/>
          </p:cNvGrpSpPr>
          <p:nvPr/>
        </p:nvGrpSpPr>
        <p:grpSpPr bwMode="auto">
          <a:xfrm flipH="1">
            <a:off x="1371600" y="5181600"/>
            <a:ext cx="381000" cy="993775"/>
            <a:chOff x="2308" y="1513"/>
            <a:chExt cx="1162" cy="2570"/>
          </a:xfrm>
        </p:grpSpPr>
        <p:grpSp>
          <p:nvGrpSpPr>
            <p:cNvPr id="59449" name="Group 5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9450" name="Freeform 5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1" name="Freeform 5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2" name="Freeform 6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3" name="Freeform 6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4" name="Freeform 6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5" name="Freeform 6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9456" name="Freeform 6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7" name="Freeform 6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58" name="Oval 6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59" name="Oval 6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60" name="Oval 6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61" name="Oval 6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62" name="Oval 7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59463" name="Group 71"/>
          <p:cNvGrpSpPr>
            <a:grpSpLocks/>
          </p:cNvGrpSpPr>
          <p:nvPr/>
        </p:nvGrpSpPr>
        <p:grpSpPr bwMode="auto">
          <a:xfrm flipH="1">
            <a:off x="2362200" y="5181600"/>
            <a:ext cx="381000" cy="993775"/>
            <a:chOff x="2308" y="1513"/>
            <a:chExt cx="1162" cy="2570"/>
          </a:xfrm>
        </p:grpSpPr>
        <p:grpSp>
          <p:nvGrpSpPr>
            <p:cNvPr id="59464" name="Group 7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9465" name="Freeform 7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6" name="Freeform 7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7" name="Freeform 7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8" name="Freeform 7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9" name="Freeform 7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0" name="Freeform 7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9471" name="Freeform 7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2" name="Freeform 8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73" name="Oval 8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74" name="Oval 8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75" name="Oval 8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76" name="Oval 8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59477" name="Oval 8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59478" name="Text Box 86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2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64515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16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10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3</a:t>
              </a:r>
              <a:endParaRPr lang="en-US" altLang="x-none" sz="1600" i="0">
                <a:solidFill>
                  <a:schemeClr val="hlink"/>
                </a:solidFill>
              </a:endParaRP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  <a:r>
                <a:rPr lang="en-US" altLang="x-none" sz="1800" i="0"/>
                <a:t>396</a:t>
              </a:r>
            </a:p>
          </p:txBody>
        </p:sp>
      </p:grpSp>
      <p:sp>
        <p:nvSpPr>
          <p:cNvPr id="64518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64519" name="Text Box 7"/>
          <p:cNvSpPr txBox="1">
            <a:spLocks noChangeArrowheads="1"/>
          </p:cNvSpPr>
          <p:nvPr/>
        </p:nvSpPr>
        <p:spPr bwMode="auto">
          <a:xfrm>
            <a:off x="3200400" y="914400"/>
            <a:ext cx="6248400" cy="521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buFontTx/>
              <a:buChar char="•"/>
            </a:pPr>
            <a:r>
              <a:rPr lang="en-US" altLang="x-none" i="0"/>
              <a:t>Consider your input instance</a:t>
            </a:r>
          </a:p>
          <a:p>
            <a:pPr algn="l">
              <a:buFontTx/>
              <a:buChar char="•"/>
            </a:pPr>
            <a:r>
              <a:rPr lang="en-US" altLang="x-none" i="0"/>
              <a:t>Allocate work </a:t>
            </a:r>
          </a:p>
          <a:p>
            <a:pPr lvl="1" algn="l">
              <a:buFontTx/>
              <a:buChar char="•"/>
            </a:pPr>
            <a:r>
              <a:rPr lang="en-US" altLang="x-none" i="0"/>
              <a:t>Construct one or more sub-instances</a:t>
            </a:r>
          </a:p>
          <a:p>
            <a:pPr lvl="1" algn="l">
              <a:buFontTx/>
              <a:buChar char="•"/>
            </a:pPr>
            <a:r>
              <a:rPr lang="en-US" altLang="x-none" i="0"/>
              <a:t>Assume by magic your friends give you the answer for these.</a:t>
            </a:r>
          </a:p>
          <a:p>
            <a:pPr algn="l">
              <a:buFontTx/>
              <a:buChar char="•"/>
            </a:pPr>
            <a:r>
              <a:rPr lang="en-US" altLang="x-none" i="0"/>
              <a:t>Use this help to solve your own instance.</a:t>
            </a:r>
          </a:p>
          <a:p>
            <a:pPr algn="l">
              <a:buFontTx/>
              <a:buChar char="•"/>
            </a:pPr>
            <a:r>
              <a:rPr lang="en-US" altLang="x-none" i="0"/>
              <a:t>Do </a:t>
            </a:r>
            <a:r>
              <a:rPr lang="en-US" altLang="x-none" b="1" i="0" u="sng"/>
              <a:t>not</a:t>
            </a:r>
            <a:r>
              <a:rPr lang="en-US" altLang="x-none" i="0"/>
              <a:t> worry about anything else.</a:t>
            </a:r>
          </a:p>
          <a:p>
            <a:pPr lvl="1" algn="l">
              <a:buFontTx/>
              <a:buChar char="•"/>
            </a:pPr>
            <a:r>
              <a:rPr lang="en-US" altLang="x-none" i="0"/>
              <a:t>Who your boss is…</a:t>
            </a:r>
          </a:p>
          <a:p>
            <a:pPr lvl="1" algn="l">
              <a:buFontTx/>
              <a:buChar char="•"/>
            </a:pPr>
            <a:r>
              <a:rPr lang="en-US" altLang="x-none" i="0"/>
              <a:t>How your friends solve their instance…</a:t>
            </a:r>
            <a:endParaRPr lang="en-CA" altLang="x-none" i="0"/>
          </a:p>
          <a:p>
            <a:pPr lvl="1" algn="l">
              <a:buFontTx/>
              <a:buChar char="•"/>
            </a:pPr>
            <a:endParaRPr lang="en-US" altLang="x-none" i="0"/>
          </a:p>
          <a:p>
            <a:pPr algn="l">
              <a:buFontTx/>
              <a:buChar char="•"/>
            </a:pPr>
            <a:endParaRPr lang="en-CA" altLang="x-none" i="0"/>
          </a:p>
        </p:txBody>
      </p:sp>
      <p:grpSp>
        <p:nvGrpSpPr>
          <p:cNvPr id="64520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64521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64522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64523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64524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525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526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527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528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4529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4530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64531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32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33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534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64535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4536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37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4538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4539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40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4541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64542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3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44" name="AutoShape 32"/>
          <p:cNvSpPr>
            <a:spLocks noChangeArrowheads="1"/>
          </p:cNvSpPr>
          <p:nvPr/>
        </p:nvSpPr>
        <p:spPr bwMode="auto">
          <a:xfrm>
            <a:off x="1600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64545" name="AutoShape 33"/>
          <p:cNvSpPr>
            <a:spLocks noChangeArrowheads="1"/>
          </p:cNvSpPr>
          <p:nvPr/>
        </p:nvSpPr>
        <p:spPr bwMode="auto">
          <a:xfrm>
            <a:off x="2514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64546" name="AutoShape 34"/>
          <p:cNvSpPr>
            <a:spLocks noChangeArrowheads="1"/>
          </p:cNvSpPr>
          <p:nvPr/>
        </p:nvSpPr>
        <p:spPr bwMode="auto">
          <a:xfrm>
            <a:off x="609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64547" name="Text Box 35"/>
          <p:cNvSpPr txBox="1">
            <a:spLocks noChangeArrowheads="1"/>
          </p:cNvSpPr>
          <p:nvPr/>
        </p:nvSpPr>
        <p:spPr bwMode="auto">
          <a:xfrm>
            <a:off x="762000" y="5651500"/>
            <a:ext cx="7381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 </a:t>
            </a:r>
            <a:r>
              <a:rPr lang="en-US" altLang="x-none" sz="1600" i="0"/>
              <a:t>= 1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3</a:t>
            </a:r>
          </a:p>
        </p:txBody>
      </p:sp>
      <p:sp>
        <p:nvSpPr>
          <p:cNvPr id="64548" name="Text Box 36"/>
          <p:cNvSpPr txBox="1">
            <a:spLocks noChangeArrowheads="1"/>
          </p:cNvSpPr>
          <p:nvPr/>
        </p:nvSpPr>
        <p:spPr bwMode="auto">
          <a:xfrm>
            <a:off x="1746250" y="5638800"/>
            <a:ext cx="7381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 </a:t>
            </a:r>
            <a:r>
              <a:rPr lang="en-US" altLang="x-none" sz="1600" i="0"/>
              <a:t>= 2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6</a:t>
            </a:r>
          </a:p>
        </p:txBody>
      </p:sp>
      <p:sp>
        <p:nvSpPr>
          <p:cNvPr id="64549" name="Text Box 37"/>
          <p:cNvSpPr txBox="1">
            <a:spLocks noChangeArrowheads="1"/>
          </p:cNvSpPr>
          <p:nvPr/>
        </p:nvSpPr>
        <p:spPr bwMode="auto">
          <a:xfrm>
            <a:off x="2635250" y="5651500"/>
            <a:ext cx="8397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6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18</a:t>
            </a:r>
          </a:p>
        </p:txBody>
      </p:sp>
      <p:sp>
        <p:nvSpPr>
          <p:cNvPr id="64550" name="Line 38"/>
          <p:cNvSpPr>
            <a:spLocks noChangeShapeType="1"/>
          </p:cNvSpPr>
          <p:nvPr/>
        </p:nvSpPr>
        <p:spPr bwMode="auto">
          <a:xfrm flipH="1">
            <a:off x="10668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51" name="Line 39"/>
          <p:cNvSpPr>
            <a:spLocks noChangeShapeType="1"/>
          </p:cNvSpPr>
          <p:nvPr/>
        </p:nvSpPr>
        <p:spPr bwMode="auto">
          <a:xfrm flipH="1">
            <a:off x="2057400" y="44958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52" name="Line 40"/>
          <p:cNvSpPr>
            <a:spLocks noChangeShapeType="1"/>
          </p:cNvSpPr>
          <p:nvPr/>
        </p:nvSpPr>
        <p:spPr bwMode="auto">
          <a:xfrm>
            <a:off x="21336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4553" name="Group 41"/>
          <p:cNvGrpSpPr>
            <a:grpSpLocks/>
          </p:cNvGrpSpPr>
          <p:nvPr/>
        </p:nvGrpSpPr>
        <p:grpSpPr bwMode="auto">
          <a:xfrm flipH="1">
            <a:off x="381000" y="5181600"/>
            <a:ext cx="381000" cy="993775"/>
            <a:chOff x="2308" y="1513"/>
            <a:chExt cx="1162" cy="2570"/>
          </a:xfrm>
        </p:grpSpPr>
        <p:grpSp>
          <p:nvGrpSpPr>
            <p:cNvPr id="64554" name="Group 4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4555" name="Freeform 4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6" name="Freeform 4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7" name="Freeform 4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8" name="Freeform 4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9" name="Freeform 4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0" name="Freeform 4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61" name="Freeform 4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Oval 5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64" name="Oval 5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65" name="Oval 5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66" name="Oval 5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67" name="Oval 5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64568" name="Group 56"/>
          <p:cNvGrpSpPr>
            <a:grpSpLocks/>
          </p:cNvGrpSpPr>
          <p:nvPr/>
        </p:nvGrpSpPr>
        <p:grpSpPr bwMode="auto">
          <a:xfrm flipH="1">
            <a:off x="1371600" y="5181600"/>
            <a:ext cx="381000" cy="993775"/>
            <a:chOff x="2308" y="1513"/>
            <a:chExt cx="1162" cy="2570"/>
          </a:xfrm>
        </p:grpSpPr>
        <p:grpSp>
          <p:nvGrpSpPr>
            <p:cNvPr id="64569" name="Group 5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4570" name="Freeform 5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1" name="Freeform 5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2" name="Freeform 6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3" name="Freeform 6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4" name="Freeform 6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5" name="Freeform 6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Freeform 6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Freeform 6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Oval 6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79" name="Oval 6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80" name="Oval 6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81" name="Oval 6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82" name="Oval 7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64583" name="Group 71"/>
          <p:cNvGrpSpPr>
            <a:grpSpLocks/>
          </p:cNvGrpSpPr>
          <p:nvPr/>
        </p:nvGrpSpPr>
        <p:grpSpPr bwMode="auto">
          <a:xfrm flipH="1">
            <a:off x="2362200" y="5181600"/>
            <a:ext cx="381000" cy="993775"/>
            <a:chOff x="2308" y="1513"/>
            <a:chExt cx="1162" cy="2570"/>
          </a:xfrm>
        </p:grpSpPr>
        <p:grpSp>
          <p:nvGrpSpPr>
            <p:cNvPr id="64584" name="Group 7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4585" name="Freeform 7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86" name="Freeform 7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87" name="Freeform 7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88" name="Freeform 7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89" name="Freeform 7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90" name="Freeform 7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91" name="Freeform 7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2" name="Freeform 8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3" name="Oval 8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94" name="Oval 8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95" name="Oval 8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96" name="Oval 8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4597" name="Oval 8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64598" name="Text Box 86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3" name="Text Box 5"/>
          <p:cNvSpPr txBox="1">
            <a:spLocks noChangeArrowheads="1"/>
          </p:cNvSpPr>
          <p:nvPr/>
        </p:nvSpPr>
        <p:spPr bwMode="auto">
          <a:xfrm>
            <a:off x="1219200" y="1836738"/>
            <a:ext cx="7391400" cy="3725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i="0"/>
              <a:t>MULT(</a:t>
            </a:r>
            <a:r>
              <a:rPr lang="en-US" altLang="x-none"/>
              <a:t>X</a:t>
            </a:r>
            <a:r>
              <a:rPr lang="en-US" altLang="x-none" i="0"/>
              <a:t>,</a:t>
            </a:r>
            <a:r>
              <a:rPr lang="en-US" altLang="x-none"/>
              <a:t>Y</a:t>
            </a:r>
            <a:r>
              <a:rPr lang="en-US" altLang="x-none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i="0"/>
              <a:t> If |</a:t>
            </a:r>
            <a:r>
              <a:rPr lang="en-US" altLang="x-none"/>
              <a:t>X</a:t>
            </a:r>
            <a:r>
              <a:rPr lang="en-US" altLang="x-none" i="0"/>
              <a:t>| = |</a:t>
            </a:r>
            <a:r>
              <a:rPr lang="en-US" altLang="x-none"/>
              <a:t>Y</a:t>
            </a:r>
            <a:r>
              <a:rPr lang="en-US" altLang="x-none" i="0"/>
              <a:t>| = 1 then RETURN </a:t>
            </a:r>
            <a:r>
              <a:rPr lang="en-US" altLang="x-none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i="0"/>
              <a:t> Break </a:t>
            </a:r>
            <a:r>
              <a:rPr lang="en-US" altLang="x-none"/>
              <a:t>X</a:t>
            </a:r>
            <a:r>
              <a:rPr lang="en-US" altLang="x-none" i="0"/>
              <a:t> into </a:t>
            </a:r>
            <a:r>
              <a:rPr lang="en-US" altLang="x-none"/>
              <a:t>a</a:t>
            </a:r>
            <a:r>
              <a:rPr lang="en-US" altLang="x-none" i="0"/>
              <a:t>,</a:t>
            </a:r>
            <a:r>
              <a:rPr lang="en-US" altLang="x-none"/>
              <a:t>b</a:t>
            </a:r>
            <a:r>
              <a:rPr lang="en-US" altLang="x-none" i="0"/>
              <a:t> and </a:t>
            </a:r>
            <a:r>
              <a:rPr lang="en-US" altLang="x-none"/>
              <a:t>Y</a:t>
            </a:r>
            <a:r>
              <a:rPr lang="en-US" altLang="x-none" i="0"/>
              <a:t> into </a:t>
            </a:r>
            <a:r>
              <a:rPr lang="en-US" altLang="x-none"/>
              <a:t>c</a:t>
            </a:r>
            <a:r>
              <a:rPr lang="en-US" altLang="x-none" i="0"/>
              <a:t>,</a:t>
            </a:r>
            <a:r>
              <a:rPr lang="en-US" altLang="x-none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i="0"/>
              <a:t> </a:t>
            </a:r>
            <a:r>
              <a:rPr lang="en-US" altLang="x-none"/>
              <a:t>e</a:t>
            </a:r>
            <a:r>
              <a:rPr lang="en-US" altLang="x-none" i="0"/>
              <a:t> = MULT(</a:t>
            </a:r>
            <a:r>
              <a:rPr lang="en-US" altLang="x-none"/>
              <a:t>a</a:t>
            </a:r>
            <a:r>
              <a:rPr lang="en-US" altLang="x-none" i="0"/>
              <a:t>,</a:t>
            </a:r>
            <a:r>
              <a:rPr lang="en-US" altLang="x-none"/>
              <a:t>c</a:t>
            </a:r>
            <a:r>
              <a:rPr lang="en-US" altLang="x-none" i="0"/>
              <a:t>) and </a:t>
            </a:r>
            <a:r>
              <a:rPr lang="en-US" altLang="x-none"/>
              <a:t>f</a:t>
            </a:r>
            <a:r>
              <a:rPr lang="en-US" altLang="x-none" i="0"/>
              <a:t> =MULT(</a:t>
            </a:r>
            <a:r>
              <a:rPr lang="en-US" altLang="x-none"/>
              <a:t>b</a:t>
            </a:r>
            <a:r>
              <a:rPr lang="en-US" altLang="x-none" i="0"/>
              <a:t>,</a:t>
            </a:r>
            <a:r>
              <a:rPr lang="en-US" altLang="x-none"/>
              <a:t>d</a:t>
            </a:r>
            <a:r>
              <a:rPr lang="en-US" altLang="x-none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i="0"/>
              <a:t>  </a:t>
            </a:r>
            <a:r>
              <a:rPr lang="en-US" altLang="x-none"/>
              <a:t>e</a:t>
            </a:r>
            <a:r>
              <a:rPr lang="en-US" altLang="x-none" i="0"/>
              <a:t> 10</a:t>
            </a:r>
            <a:r>
              <a:rPr lang="en-US" altLang="x-none" baseline="30000"/>
              <a:t>n</a:t>
            </a:r>
            <a:r>
              <a:rPr lang="en-US" altLang="x-none" i="0"/>
              <a:t> + (MULT(</a:t>
            </a:r>
            <a:r>
              <a:rPr lang="en-US" altLang="x-none"/>
              <a:t>a</a:t>
            </a:r>
            <a:r>
              <a:rPr lang="en-US" altLang="x-none" i="0"/>
              <a:t>+</a:t>
            </a:r>
            <a:r>
              <a:rPr lang="en-US" altLang="x-none"/>
              <a:t>b</a:t>
            </a:r>
            <a:r>
              <a:rPr lang="en-US" altLang="x-none" i="0"/>
              <a:t>, </a:t>
            </a:r>
            <a:r>
              <a:rPr lang="en-US" altLang="x-none"/>
              <a:t>c</a:t>
            </a:r>
            <a:r>
              <a:rPr lang="en-US" altLang="x-none" i="0"/>
              <a:t>+</a:t>
            </a:r>
            <a:r>
              <a:rPr lang="en-US" altLang="x-none"/>
              <a:t>d</a:t>
            </a:r>
            <a:r>
              <a:rPr lang="en-US" altLang="x-none" i="0"/>
              <a:t>) – </a:t>
            </a:r>
            <a:r>
              <a:rPr lang="en-US" altLang="x-none"/>
              <a:t>e</a:t>
            </a:r>
            <a:r>
              <a:rPr lang="en-US" altLang="x-none" i="0"/>
              <a:t> - </a:t>
            </a:r>
            <a:r>
              <a:rPr lang="en-US" altLang="x-none"/>
              <a:t>f</a:t>
            </a:r>
            <a:r>
              <a:rPr lang="en-US" altLang="x-none" i="0"/>
              <a:t>) 10</a:t>
            </a:r>
            <a:r>
              <a:rPr lang="en-US" altLang="x-none" baseline="30000"/>
              <a:t>n</a:t>
            </a:r>
            <a:r>
              <a:rPr lang="en-US" altLang="x-none" i="0" baseline="30000"/>
              <a:t>/2 </a:t>
            </a:r>
            <a:r>
              <a:rPr lang="en-US" altLang="x-none" i="0"/>
              <a:t>+ </a:t>
            </a:r>
            <a:r>
              <a:rPr lang="en-US" altLang="x-none"/>
              <a:t>f</a:t>
            </a:r>
          </a:p>
        </p:txBody>
      </p:sp>
      <p:sp>
        <p:nvSpPr>
          <p:cNvPr id="43014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152400"/>
            <a:ext cx="7772400" cy="1143000"/>
          </a:xfrm>
        </p:spPr>
        <p:txBody>
          <a:bodyPr>
            <a:normAutofit fontScale="90000"/>
          </a:bodyPr>
          <a:lstStyle/>
          <a:p>
            <a:r>
              <a:rPr lang="en-US" altLang="x-none"/>
              <a:t>Code </a:t>
            </a:r>
            <a:br>
              <a:rPr lang="en-US" altLang="x-none"/>
            </a:br>
            <a:r>
              <a:rPr lang="en-US" altLang="x-none"/>
              <a:t>Representation of an Algorithm</a:t>
            </a:r>
          </a:p>
        </p:txBody>
      </p:sp>
      <p:sp>
        <p:nvSpPr>
          <p:cNvPr id="43015" name="Text Box 7"/>
          <p:cNvSpPr txBox="1">
            <a:spLocks noChangeArrowheads="1"/>
          </p:cNvSpPr>
          <p:nvPr/>
        </p:nvSpPr>
        <p:spPr bwMode="auto">
          <a:xfrm>
            <a:off x="6284913" y="5943600"/>
            <a:ext cx="2554287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i="0"/>
              <a:t>Pros and Cons?</a:t>
            </a:r>
            <a:endParaRPr lang="en-CA" altLang="x-none" sz="30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416" name="Group 88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99417" name="Rectangle 89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418" name="Text Box 90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10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3</a:t>
              </a:r>
              <a:endParaRPr lang="en-US" altLang="x-none" sz="1600" i="0">
                <a:solidFill>
                  <a:schemeClr val="hlink"/>
                </a:solidFill>
              </a:endParaRP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  <a:r>
                <a:rPr lang="en-US" altLang="x-none" sz="1800" i="0"/>
                <a:t>396</a:t>
              </a:r>
            </a:p>
          </p:txBody>
        </p:sp>
      </p:grpSp>
      <p:sp>
        <p:nvSpPr>
          <p:cNvPr id="99334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99335" name="Text Box 7"/>
          <p:cNvSpPr txBox="1">
            <a:spLocks noChangeArrowheads="1"/>
          </p:cNvSpPr>
          <p:nvPr/>
        </p:nvSpPr>
        <p:spPr bwMode="auto">
          <a:xfrm>
            <a:off x="3810000" y="1574800"/>
            <a:ext cx="5181600" cy="2471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i="0"/>
              <a:t>This technique is often </a:t>
            </a:r>
          </a:p>
          <a:p>
            <a:r>
              <a:rPr lang="en-US" altLang="x-none" i="0"/>
              <a:t>referred to as </a:t>
            </a:r>
          </a:p>
          <a:p>
            <a:r>
              <a:rPr lang="en-US" altLang="x-none" sz="3600" i="0"/>
              <a:t>Divide and Conquer </a:t>
            </a:r>
            <a:endParaRPr lang="en-CA" altLang="x-none" sz="3600" i="0"/>
          </a:p>
          <a:p>
            <a:pPr lvl="1"/>
            <a:endParaRPr lang="en-US" altLang="x-none" sz="3600" i="0"/>
          </a:p>
          <a:p>
            <a:pPr algn="l">
              <a:buFontTx/>
              <a:buChar char="•"/>
            </a:pPr>
            <a:endParaRPr lang="en-CA" altLang="x-none" i="0"/>
          </a:p>
        </p:txBody>
      </p:sp>
      <p:grpSp>
        <p:nvGrpSpPr>
          <p:cNvPr id="99336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99337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99338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99339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99340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9341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9342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9343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9344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9345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99346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99347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348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34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350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9351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9352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53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9354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99355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56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9357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99358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9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9360" name="AutoShape 32"/>
          <p:cNvSpPr>
            <a:spLocks noChangeArrowheads="1"/>
          </p:cNvSpPr>
          <p:nvPr/>
        </p:nvSpPr>
        <p:spPr bwMode="auto">
          <a:xfrm>
            <a:off x="1600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99361" name="AutoShape 33"/>
          <p:cNvSpPr>
            <a:spLocks noChangeArrowheads="1"/>
          </p:cNvSpPr>
          <p:nvPr/>
        </p:nvSpPr>
        <p:spPr bwMode="auto">
          <a:xfrm>
            <a:off x="2514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99362" name="AutoShape 34"/>
          <p:cNvSpPr>
            <a:spLocks noChangeArrowheads="1"/>
          </p:cNvSpPr>
          <p:nvPr/>
        </p:nvSpPr>
        <p:spPr bwMode="auto">
          <a:xfrm>
            <a:off x="609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99366" name="Line 38"/>
          <p:cNvSpPr>
            <a:spLocks noChangeShapeType="1"/>
          </p:cNvSpPr>
          <p:nvPr/>
        </p:nvSpPr>
        <p:spPr bwMode="auto">
          <a:xfrm flipH="1">
            <a:off x="10668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7" name="Line 39"/>
          <p:cNvSpPr>
            <a:spLocks noChangeShapeType="1"/>
          </p:cNvSpPr>
          <p:nvPr/>
        </p:nvSpPr>
        <p:spPr bwMode="auto">
          <a:xfrm flipH="1">
            <a:off x="2057400" y="44958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8" name="Line 40"/>
          <p:cNvSpPr>
            <a:spLocks noChangeShapeType="1"/>
          </p:cNvSpPr>
          <p:nvPr/>
        </p:nvSpPr>
        <p:spPr bwMode="auto">
          <a:xfrm>
            <a:off x="21336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9369" name="Group 41"/>
          <p:cNvGrpSpPr>
            <a:grpSpLocks/>
          </p:cNvGrpSpPr>
          <p:nvPr/>
        </p:nvGrpSpPr>
        <p:grpSpPr bwMode="auto">
          <a:xfrm flipH="1">
            <a:off x="381000" y="5181600"/>
            <a:ext cx="381000" cy="993775"/>
            <a:chOff x="2308" y="1513"/>
            <a:chExt cx="1162" cy="2570"/>
          </a:xfrm>
        </p:grpSpPr>
        <p:grpSp>
          <p:nvGrpSpPr>
            <p:cNvPr id="99370" name="Group 4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9371" name="Freeform 4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72" name="Freeform 4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73" name="Freeform 4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74" name="Freeform 4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75" name="Freeform 4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76" name="Freeform 4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377" name="Freeform 4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8" name="Freeform 5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Oval 5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380" name="Oval 5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381" name="Oval 5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382" name="Oval 5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383" name="Oval 5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99384" name="Group 56"/>
          <p:cNvGrpSpPr>
            <a:grpSpLocks/>
          </p:cNvGrpSpPr>
          <p:nvPr/>
        </p:nvGrpSpPr>
        <p:grpSpPr bwMode="auto">
          <a:xfrm flipH="1">
            <a:off x="1371600" y="5181600"/>
            <a:ext cx="381000" cy="993775"/>
            <a:chOff x="2308" y="1513"/>
            <a:chExt cx="1162" cy="2570"/>
          </a:xfrm>
        </p:grpSpPr>
        <p:grpSp>
          <p:nvGrpSpPr>
            <p:cNvPr id="99385" name="Group 5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9386" name="Freeform 5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87" name="Freeform 5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88" name="Freeform 6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89" name="Freeform 6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90" name="Freeform 6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91" name="Freeform 6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392" name="Freeform 6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3" name="Freeform 6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4" name="Oval 6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395" name="Oval 6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396" name="Oval 6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397" name="Oval 6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398" name="Oval 7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99399" name="Group 71"/>
          <p:cNvGrpSpPr>
            <a:grpSpLocks/>
          </p:cNvGrpSpPr>
          <p:nvPr/>
        </p:nvGrpSpPr>
        <p:grpSpPr bwMode="auto">
          <a:xfrm flipH="1">
            <a:off x="2362200" y="5181600"/>
            <a:ext cx="381000" cy="993775"/>
            <a:chOff x="2308" y="1513"/>
            <a:chExt cx="1162" cy="2570"/>
          </a:xfrm>
        </p:grpSpPr>
        <p:grpSp>
          <p:nvGrpSpPr>
            <p:cNvPr id="99400" name="Group 72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99401" name="Freeform 73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02" name="Freeform 74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03" name="Freeform 75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04" name="Freeform 76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05" name="Freeform 77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06" name="Freeform 78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407" name="Freeform 79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8" name="Freeform 80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9" name="Oval 81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410" name="Oval 82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411" name="Oval 83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412" name="Oval 84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99413" name="Oval 85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99415" name="Text Box 87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  <p:sp>
        <p:nvSpPr>
          <p:cNvPr id="99419" name="Text Box 91"/>
          <p:cNvSpPr txBox="1">
            <a:spLocks noChangeArrowheads="1"/>
          </p:cNvSpPr>
          <p:nvPr/>
        </p:nvSpPr>
        <p:spPr bwMode="auto">
          <a:xfrm>
            <a:off x="762000" y="5651500"/>
            <a:ext cx="7381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 </a:t>
            </a:r>
            <a:r>
              <a:rPr lang="en-US" altLang="x-none" sz="1600" i="0"/>
              <a:t>= 1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3</a:t>
            </a:r>
          </a:p>
        </p:txBody>
      </p:sp>
      <p:sp>
        <p:nvSpPr>
          <p:cNvPr id="99420" name="Text Box 92"/>
          <p:cNvSpPr txBox="1">
            <a:spLocks noChangeArrowheads="1"/>
          </p:cNvSpPr>
          <p:nvPr/>
        </p:nvSpPr>
        <p:spPr bwMode="auto">
          <a:xfrm>
            <a:off x="1746250" y="5638800"/>
            <a:ext cx="7381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 </a:t>
            </a:r>
            <a:r>
              <a:rPr lang="en-US" altLang="x-none" sz="1600" i="0"/>
              <a:t>= 2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6</a:t>
            </a:r>
          </a:p>
        </p:txBody>
      </p:sp>
      <p:sp>
        <p:nvSpPr>
          <p:cNvPr id="99421" name="Text Box 93"/>
          <p:cNvSpPr txBox="1">
            <a:spLocks noChangeArrowheads="1"/>
          </p:cNvSpPr>
          <p:nvPr/>
        </p:nvSpPr>
        <p:spPr bwMode="auto">
          <a:xfrm>
            <a:off x="2635250" y="5651500"/>
            <a:ext cx="839788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6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18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ChangeArrowheads="1"/>
          </p:cNvSpPr>
          <p:nvPr/>
        </p:nvSpPr>
        <p:spPr bwMode="auto">
          <a:xfrm>
            <a:off x="1295400" y="2819400"/>
            <a:ext cx="3429000" cy="16764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66564" name="Rectangle 4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66565" name="Text Box 5"/>
          <p:cNvSpPr txBox="1">
            <a:spLocks noChangeArrowheads="1"/>
          </p:cNvSpPr>
          <p:nvPr/>
        </p:nvSpPr>
        <p:spPr bwMode="auto">
          <a:xfrm>
            <a:off x="3810000" y="914400"/>
            <a:ext cx="51816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i="0"/>
              <a:t>Consider generic instances.</a:t>
            </a:r>
          </a:p>
          <a:p>
            <a:pPr algn="l">
              <a:buFontTx/>
              <a:buChar char="•"/>
            </a:pPr>
            <a:endParaRPr lang="en-CA" altLang="x-none" i="0"/>
          </a:p>
        </p:txBody>
      </p:sp>
      <p:grpSp>
        <p:nvGrpSpPr>
          <p:cNvPr id="66566" name="Group 6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66567" name="Group 7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66568" name="Group 8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66569" name="Group 9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66570" name="Freeform 10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1" name="Freeform 11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2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3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4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575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6576" name="Group 16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66577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578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579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580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66581" name="Group 21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6582" name="Oval 22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83" name="Oval 23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584" name="Group 24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6585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86" name="Oval 26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6587" name="Oval 27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66588" name="Freeform 28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29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590" name="AutoShape 30"/>
          <p:cNvSpPr>
            <a:spLocks noChangeArrowheads="1"/>
          </p:cNvSpPr>
          <p:nvPr/>
        </p:nvSpPr>
        <p:spPr bwMode="auto">
          <a:xfrm>
            <a:off x="22098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66591" name="AutoShape 31"/>
          <p:cNvSpPr>
            <a:spLocks noChangeArrowheads="1"/>
          </p:cNvSpPr>
          <p:nvPr/>
        </p:nvSpPr>
        <p:spPr bwMode="auto">
          <a:xfrm>
            <a:off x="3124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66592" name="AutoShape 32"/>
          <p:cNvSpPr>
            <a:spLocks noChangeArrowheads="1"/>
          </p:cNvSpPr>
          <p:nvPr/>
        </p:nvSpPr>
        <p:spPr bwMode="auto">
          <a:xfrm>
            <a:off x="1219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66593" name="Text Box 33"/>
          <p:cNvSpPr txBox="1">
            <a:spLocks noChangeArrowheads="1"/>
          </p:cNvSpPr>
          <p:nvPr/>
        </p:nvSpPr>
        <p:spPr bwMode="auto">
          <a:xfrm>
            <a:off x="1524000" y="6121400"/>
            <a:ext cx="3524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400"/>
              <a:t>ac</a:t>
            </a:r>
          </a:p>
        </p:txBody>
      </p:sp>
      <p:sp>
        <p:nvSpPr>
          <p:cNvPr id="66594" name="Text Box 34"/>
          <p:cNvSpPr txBox="1">
            <a:spLocks noChangeArrowheads="1"/>
          </p:cNvSpPr>
          <p:nvPr/>
        </p:nvSpPr>
        <p:spPr bwMode="auto">
          <a:xfrm>
            <a:off x="2508250" y="6108700"/>
            <a:ext cx="361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400"/>
              <a:t>bd</a:t>
            </a:r>
          </a:p>
        </p:txBody>
      </p:sp>
      <p:sp>
        <p:nvSpPr>
          <p:cNvPr id="66595" name="Text Box 35"/>
          <p:cNvSpPr txBox="1">
            <a:spLocks noChangeArrowheads="1"/>
          </p:cNvSpPr>
          <p:nvPr/>
        </p:nvSpPr>
        <p:spPr bwMode="auto">
          <a:xfrm>
            <a:off x="3121025" y="6108700"/>
            <a:ext cx="965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 eaLnBrk="0" hangingPunct="0"/>
            <a:r>
              <a:rPr lang="en-US" altLang="x-none" sz="1400" i="0"/>
              <a:t>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)(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</p:txBody>
      </p:sp>
      <p:sp>
        <p:nvSpPr>
          <p:cNvPr id="66596" name="Line 36"/>
          <p:cNvSpPr>
            <a:spLocks noChangeShapeType="1"/>
          </p:cNvSpPr>
          <p:nvPr/>
        </p:nvSpPr>
        <p:spPr bwMode="auto">
          <a:xfrm flipH="1">
            <a:off x="16764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97" name="Line 37"/>
          <p:cNvSpPr>
            <a:spLocks noChangeShapeType="1"/>
          </p:cNvSpPr>
          <p:nvPr/>
        </p:nvSpPr>
        <p:spPr bwMode="auto">
          <a:xfrm flipH="1">
            <a:off x="2667000" y="44958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6598" name="Line 38"/>
          <p:cNvSpPr>
            <a:spLocks noChangeShapeType="1"/>
          </p:cNvSpPr>
          <p:nvPr/>
        </p:nvSpPr>
        <p:spPr bwMode="auto">
          <a:xfrm>
            <a:off x="27432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6599" name="Group 39"/>
          <p:cNvGrpSpPr>
            <a:grpSpLocks/>
          </p:cNvGrpSpPr>
          <p:nvPr/>
        </p:nvGrpSpPr>
        <p:grpSpPr bwMode="auto">
          <a:xfrm flipH="1">
            <a:off x="990600" y="5181600"/>
            <a:ext cx="381000" cy="993775"/>
            <a:chOff x="2308" y="1513"/>
            <a:chExt cx="1162" cy="2570"/>
          </a:xfrm>
        </p:grpSpPr>
        <p:grpSp>
          <p:nvGrpSpPr>
            <p:cNvPr id="66600" name="Group 4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6601" name="Freeform 4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2" name="Freeform 4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3" name="Freeform 4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4" name="Freeform 4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5" name="Freeform 4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6" name="Freeform 4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607" name="Freeform 4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Freeform 4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Oval 4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10" name="Oval 5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11" name="Oval 5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12" name="Oval 5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13" name="Oval 5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66614" name="Group 54"/>
          <p:cNvGrpSpPr>
            <a:grpSpLocks/>
          </p:cNvGrpSpPr>
          <p:nvPr/>
        </p:nvGrpSpPr>
        <p:grpSpPr bwMode="auto">
          <a:xfrm flipH="1">
            <a:off x="1981200" y="5181600"/>
            <a:ext cx="381000" cy="993775"/>
            <a:chOff x="2308" y="1513"/>
            <a:chExt cx="1162" cy="2570"/>
          </a:xfrm>
        </p:grpSpPr>
        <p:grpSp>
          <p:nvGrpSpPr>
            <p:cNvPr id="66615" name="Group 55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6616" name="Freeform 56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7" name="Freeform 57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8" name="Freeform 58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9" name="Freeform 59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0" name="Freeform 60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1" name="Freeform 61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622" name="Freeform 62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3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Oval 64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25" name="Oval 65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26" name="Oval 66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27" name="Oval 67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28" name="Oval 68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66629" name="Group 69"/>
          <p:cNvGrpSpPr>
            <a:grpSpLocks/>
          </p:cNvGrpSpPr>
          <p:nvPr/>
        </p:nvGrpSpPr>
        <p:grpSpPr bwMode="auto">
          <a:xfrm flipH="1">
            <a:off x="2971800" y="5181600"/>
            <a:ext cx="381000" cy="993775"/>
            <a:chOff x="2308" y="1513"/>
            <a:chExt cx="1162" cy="2570"/>
          </a:xfrm>
        </p:grpSpPr>
        <p:grpSp>
          <p:nvGrpSpPr>
            <p:cNvPr id="66630" name="Group 70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6631" name="Freeform 71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2" name="Freeform 72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3" name="Freeform 73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4" name="Freeform 74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5" name="Freeform 75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6" name="Freeform 76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637" name="Freeform 77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78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Oval 79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40" name="Oval 80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41" name="Oval 81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42" name="Oval 82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66643" name="Oval 83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sp>
        <p:nvSpPr>
          <p:cNvPr id="66644" name="Text Box 84"/>
          <p:cNvSpPr txBox="1">
            <a:spLocks noChangeArrowheads="1"/>
          </p:cNvSpPr>
          <p:nvPr/>
        </p:nvSpPr>
        <p:spPr bwMode="auto">
          <a:xfrm>
            <a:off x="1295400" y="2838450"/>
            <a:ext cx="3886200" cy="158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a,b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c,d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 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+d)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  <p:sp>
        <p:nvSpPr>
          <p:cNvPr id="66645" name="Rectangle 85"/>
          <p:cNvSpPr>
            <a:spLocks noChangeArrowheads="1"/>
          </p:cNvSpPr>
          <p:nvPr/>
        </p:nvSpPr>
        <p:spPr bwMode="auto">
          <a:xfrm>
            <a:off x="5257800" y="2819400"/>
            <a:ext cx="3429000" cy="16764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grpSp>
        <p:nvGrpSpPr>
          <p:cNvPr id="66646" name="Group 86"/>
          <p:cNvGrpSpPr>
            <a:grpSpLocks/>
          </p:cNvGrpSpPr>
          <p:nvPr/>
        </p:nvGrpSpPr>
        <p:grpSpPr bwMode="auto">
          <a:xfrm>
            <a:off x="4953000" y="3733800"/>
            <a:ext cx="441325" cy="1066800"/>
            <a:chOff x="864" y="465"/>
            <a:chExt cx="1046" cy="2358"/>
          </a:xfrm>
        </p:grpSpPr>
        <p:grpSp>
          <p:nvGrpSpPr>
            <p:cNvPr id="66647" name="Group 87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66648" name="Group 88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66649" name="Group 89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66650" name="Freeform 90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51" name="Freeform 91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52" name="Freeform 92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53" name="Freeform 93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54" name="Freeform 94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55" name="Freeform 95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66656" name="Group 96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66657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658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659" name="Freeform 99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660" name="Freeform 100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66661" name="Group 101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6662" name="Oval 102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63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6664" name="Group 104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66665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66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6667" name="Oval 107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66668" name="Freeform 108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9" name="Freeform 109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670" name="Text Box 110"/>
          <p:cNvSpPr txBox="1">
            <a:spLocks noChangeArrowheads="1"/>
          </p:cNvSpPr>
          <p:nvPr/>
        </p:nvSpPr>
        <p:spPr bwMode="auto">
          <a:xfrm>
            <a:off x="5257800" y="2838450"/>
            <a:ext cx="2971800" cy="62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</p:txBody>
      </p:sp>
      <p:sp>
        <p:nvSpPr>
          <p:cNvPr id="66671" name="Rectangle 111"/>
          <p:cNvSpPr>
            <a:spLocks noChangeArrowheads="1"/>
          </p:cNvSpPr>
          <p:nvPr/>
        </p:nvSpPr>
        <p:spPr bwMode="auto">
          <a:xfrm>
            <a:off x="4648200" y="4648200"/>
            <a:ext cx="4648200" cy="222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i="0"/>
              <a:t>Remember!</a:t>
            </a:r>
          </a:p>
          <a:p>
            <a:pPr algn="l"/>
            <a:r>
              <a:rPr lang="en-US" altLang="x-none" i="0"/>
              <a:t>Do </a:t>
            </a:r>
            <a:r>
              <a:rPr lang="en-US" altLang="x-none" b="1" i="0" u="sng"/>
              <a:t>not</a:t>
            </a:r>
            <a:r>
              <a:rPr lang="en-US" altLang="x-none" i="0"/>
              <a:t> worry about </a:t>
            </a:r>
          </a:p>
          <a:p>
            <a:pPr lvl="1" algn="l">
              <a:buFontTx/>
              <a:buChar char="•"/>
            </a:pPr>
            <a:r>
              <a:rPr lang="en-US" altLang="x-none" i="0"/>
              <a:t>Who your boss is.</a:t>
            </a:r>
          </a:p>
          <a:p>
            <a:pPr lvl="1" algn="l">
              <a:buFontTx/>
              <a:buChar char="•"/>
            </a:pPr>
            <a:r>
              <a:rPr lang="en-US" altLang="x-none" i="0"/>
              <a:t>How your friends solve their instance.</a:t>
            </a:r>
          </a:p>
        </p:txBody>
      </p:sp>
      <p:sp>
        <p:nvSpPr>
          <p:cNvPr id="66672" name="Text Box 112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6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671" grpId="0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919" name="Group 167"/>
          <p:cNvGrpSpPr>
            <a:grpSpLocks/>
          </p:cNvGrpSpPr>
          <p:nvPr/>
        </p:nvGrpSpPr>
        <p:grpSpPr bwMode="auto">
          <a:xfrm>
            <a:off x="3657600" y="990600"/>
            <a:ext cx="1779588" cy="1676400"/>
            <a:chOff x="2352" y="624"/>
            <a:chExt cx="1121" cy="1056"/>
          </a:xfrm>
        </p:grpSpPr>
        <p:sp>
          <p:nvSpPr>
            <p:cNvPr id="74920" name="Rectangle 168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21" name="Text Box 169"/>
            <p:cNvSpPr txBox="1">
              <a:spLocks noChangeArrowheads="1"/>
            </p:cNvSpPr>
            <p:nvPr/>
          </p:nvSpPr>
          <p:spPr bwMode="auto">
            <a:xfrm>
              <a:off x="2400" y="624"/>
              <a:ext cx="1073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 </a:t>
              </a:r>
              <a:r>
                <a:rPr lang="en-US" altLang="x-none" sz="1600" i="0"/>
                <a:t>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483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396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1890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4931496</a:t>
              </a:r>
            </a:p>
          </p:txBody>
        </p:sp>
      </p:grpSp>
      <p:grpSp>
        <p:nvGrpSpPr>
          <p:cNvPr id="74922" name="Group 170"/>
          <p:cNvGrpSpPr>
            <a:grpSpLocks/>
          </p:cNvGrpSpPr>
          <p:nvPr/>
        </p:nvGrpSpPr>
        <p:grpSpPr bwMode="auto">
          <a:xfrm>
            <a:off x="609600" y="3124200"/>
            <a:ext cx="1676400" cy="1676400"/>
            <a:chOff x="2352" y="624"/>
            <a:chExt cx="1056" cy="1056"/>
          </a:xfrm>
        </p:grpSpPr>
        <p:sp>
          <p:nvSpPr>
            <p:cNvPr id="74923" name="Rectangle 171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24" name="Text Box 172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23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3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483</a:t>
              </a:r>
            </a:p>
          </p:txBody>
        </p:sp>
      </p:grpSp>
      <p:grpSp>
        <p:nvGrpSpPr>
          <p:cNvPr id="74925" name="Group 173"/>
          <p:cNvGrpSpPr>
            <a:grpSpLocks/>
          </p:cNvGrpSpPr>
          <p:nvPr/>
        </p:nvGrpSpPr>
        <p:grpSpPr bwMode="auto">
          <a:xfrm>
            <a:off x="3657600" y="3124200"/>
            <a:ext cx="1676400" cy="1676400"/>
            <a:chOff x="2352" y="624"/>
            <a:chExt cx="1056" cy="1056"/>
          </a:xfrm>
        </p:grpSpPr>
        <p:sp>
          <p:nvSpPr>
            <p:cNvPr id="74926" name="Rectangle 174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27" name="Text Box 175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6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18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396</a:t>
              </a:r>
            </a:p>
          </p:txBody>
        </p:sp>
      </p:grpSp>
      <p:grpSp>
        <p:nvGrpSpPr>
          <p:cNvPr id="74928" name="Group 176"/>
          <p:cNvGrpSpPr>
            <a:grpSpLocks/>
          </p:cNvGrpSpPr>
          <p:nvPr/>
        </p:nvGrpSpPr>
        <p:grpSpPr bwMode="auto">
          <a:xfrm>
            <a:off x="6858000" y="3124200"/>
            <a:ext cx="1676400" cy="1676400"/>
            <a:chOff x="2352" y="624"/>
            <a:chExt cx="1056" cy="1056"/>
          </a:xfrm>
        </p:grpSpPr>
        <p:sp>
          <p:nvSpPr>
            <p:cNvPr id="74929" name="Rectangle 177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30" name="Text Box 178"/>
            <p:cNvSpPr txBox="1">
              <a:spLocks noChangeArrowheads="1"/>
            </p:cNvSpPr>
            <p:nvPr/>
          </p:nvSpPr>
          <p:spPr bwMode="auto">
            <a:xfrm>
              <a:off x="2400" y="624"/>
              <a:ext cx="945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54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35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15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20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72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1890</a:t>
              </a:r>
            </a:p>
          </p:txBody>
        </p:sp>
      </p:grpSp>
      <p:grpSp>
        <p:nvGrpSpPr>
          <p:cNvPr id="74931" name="Group 179"/>
          <p:cNvGrpSpPr>
            <a:grpSpLocks/>
          </p:cNvGrpSpPr>
          <p:nvPr/>
        </p:nvGrpSpPr>
        <p:grpSpPr bwMode="auto">
          <a:xfrm>
            <a:off x="76200" y="5410200"/>
            <a:ext cx="762000" cy="914400"/>
            <a:chOff x="1968" y="3072"/>
            <a:chExt cx="480" cy="576"/>
          </a:xfrm>
        </p:grpSpPr>
        <p:sp>
          <p:nvSpPr>
            <p:cNvPr id="74932" name="Rectangle 180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33" name="Text Box 181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=4</a:t>
              </a:r>
            </a:p>
          </p:txBody>
        </p:sp>
      </p:grpSp>
      <p:grpSp>
        <p:nvGrpSpPr>
          <p:cNvPr id="74934" name="Group 182"/>
          <p:cNvGrpSpPr>
            <a:grpSpLocks/>
          </p:cNvGrpSpPr>
          <p:nvPr/>
        </p:nvGrpSpPr>
        <p:grpSpPr bwMode="auto">
          <a:xfrm>
            <a:off x="990600" y="5410200"/>
            <a:ext cx="762000" cy="914400"/>
            <a:chOff x="1968" y="3072"/>
            <a:chExt cx="480" cy="576"/>
          </a:xfrm>
        </p:grpSpPr>
        <p:sp>
          <p:nvSpPr>
            <p:cNvPr id="74935" name="Rectangle 183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36" name="Text Box 184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1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=3</a:t>
              </a:r>
            </a:p>
          </p:txBody>
        </p:sp>
      </p:grpSp>
      <p:grpSp>
        <p:nvGrpSpPr>
          <p:cNvPr id="74937" name="Group 185"/>
          <p:cNvGrpSpPr>
            <a:grpSpLocks/>
          </p:cNvGrpSpPr>
          <p:nvPr/>
        </p:nvGrpSpPr>
        <p:grpSpPr bwMode="auto">
          <a:xfrm>
            <a:off x="1905000" y="5410200"/>
            <a:ext cx="814388" cy="914400"/>
            <a:chOff x="1968" y="3072"/>
            <a:chExt cx="513" cy="576"/>
          </a:xfrm>
        </p:grpSpPr>
        <p:sp>
          <p:nvSpPr>
            <p:cNvPr id="74938" name="Rectangle 186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39" name="Text Box 187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=15</a:t>
              </a:r>
            </a:p>
          </p:txBody>
        </p:sp>
      </p:grpSp>
      <p:grpSp>
        <p:nvGrpSpPr>
          <p:cNvPr id="74940" name="Group 188"/>
          <p:cNvGrpSpPr>
            <a:grpSpLocks/>
          </p:cNvGrpSpPr>
          <p:nvPr/>
        </p:nvGrpSpPr>
        <p:grpSpPr bwMode="auto">
          <a:xfrm>
            <a:off x="4191000" y="5410200"/>
            <a:ext cx="762000" cy="914400"/>
            <a:chOff x="1968" y="3072"/>
            <a:chExt cx="480" cy="576"/>
          </a:xfrm>
        </p:grpSpPr>
        <p:sp>
          <p:nvSpPr>
            <p:cNvPr id="74941" name="Rectangle 189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42" name="Text Box 190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=6</a:t>
              </a:r>
            </a:p>
          </p:txBody>
        </p:sp>
      </p:grpSp>
      <p:grpSp>
        <p:nvGrpSpPr>
          <p:cNvPr id="74943" name="Group 191"/>
          <p:cNvGrpSpPr>
            <a:grpSpLocks/>
          </p:cNvGrpSpPr>
          <p:nvPr/>
        </p:nvGrpSpPr>
        <p:grpSpPr bwMode="auto">
          <a:xfrm>
            <a:off x="5105400" y="5410200"/>
            <a:ext cx="814388" cy="914400"/>
            <a:chOff x="1968" y="3072"/>
            <a:chExt cx="513" cy="576"/>
          </a:xfrm>
        </p:grpSpPr>
        <p:sp>
          <p:nvSpPr>
            <p:cNvPr id="74944" name="Rectangle 192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45" name="Text Box 193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6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=18</a:t>
              </a:r>
            </a:p>
          </p:txBody>
        </p:sp>
      </p:grpSp>
      <p:grpSp>
        <p:nvGrpSpPr>
          <p:cNvPr id="74946" name="Group 194"/>
          <p:cNvGrpSpPr>
            <a:grpSpLocks/>
          </p:cNvGrpSpPr>
          <p:nvPr/>
        </p:nvGrpSpPr>
        <p:grpSpPr bwMode="auto">
          <a:xfrm>
            <a:off x="6470650" y="5410200"/>
            <a:ext cx="814388" cy="914400"/>
            <a:chOff x="1968" y="3072"/>
            <a:chExt cx="513" cy="576"/>
          </a:xfrm>
        </p:grpSpPr>
        <p:sp>
          <p:nvSpPr>
            <p:cNvPr id="74947" name="Rectangle 195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48" name="Text Box 196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5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=15</a:t>
              </a:r>
            </a:p>
          </p:txBody>
        </p:sp>
      </p:grpSp>
      <p:grpSp>
        <p:nvGrpSpPr>
          <p:cNvPr id="74949" name="Group 197"/>
          <p:cNvGrpSpPr>
            <a:grpSpLocks/>
          </p:cNvGrpSpPr>
          <p:nvPr/>
        </p:nvGrpSpPr>
        <p:grpSpPr bwMode="auto">
          <a:xfrm>
            <a:off x="7385050" y="5410200"/>
            <a:ext cx="814388" cy="914400"/>
            <a:chOff x="1968" y="3072"/>
            <a:chExt cx="513" cy="576"/>
          </a:xfrm>
        </p:grpSpPr>
        <p:sp>
          <p:nvSpPr>
            <p:cNvPr id="74950" name="Rectangle 198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51" name="Text Box 199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4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5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=20</a:t>
              </a:r>
            </a:p>
          </p:txBody>
        </p:sp>
      </p:grpSp>
      <p:grpSp>
        <p:nvGrpSpPr>
          <p:cNvPr id="74952" name="Group 200"/>
          <p:cNvGrpSpPr>
            <a:grpSpLocks/>
          </p:cNvGrpSpPr>
          <p:nvPr/>
        </p:nvGrpSpPr>
        <p:grpSpPr bwMode="auto">
          <a:xfrm>
            <a:off x="8299450" y="5410200"/>
            <a:ext cx="814388" cy="914400"/>
            <a:chOff x="1968" y="3072"/>
            <a:chExt cx="513" cy="576"/>
          </a:xfrm>
        </p:grpSpPr>
        <p:sp>
          <p:nvSpPr>
            <p:cNvPr id="74953" name="Rectangle 201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54" name="Text Box 202"/>
            <p:cNvSpPr txBox="1">
              <a:spLocks noChangeArrowheads="1"/>
            </p:cNvSpPr>
            <p:nvPr/>
          </p:nvSpPr>
          <p:spPr bwMode="auto">
            <a:xfrm>
              <a:off x="2016" y="3072"/>
              <a:ext cx="465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9</a:t>
              </a:r>
            </a:p>
            <a:p>
              <a:pPr algn="l"/>
              <a:r>
                <a:rPr lang="en-US" altLang="x-none" sz="1600"/>
                <a:t>Y </a:t>
              </a:r>
              <a:r>
                <a:rPr lang="en-US" altLang="x-none" sz="1600" i="0"/>
                <a:t>= 8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=72</a:t>
              </a:r>
            </a:p>
          </p:txBody>
        </p:sp>
      </p:grpSp>
      <p:grpSp>
        <p:nvGrpSpPr>
          <p:cNvPr id="74955" name="Group 203"/>
          <p:cNvGrpSpPr>
            <a:grpSpLocks/>
          </p:cNvGrpSpPr>
          <p:nvPr/>
        </p:nvGrpSpPr>
        <p:grpSpPr bwMode="auto">
          <a:xfrm>
            <a:off x="3276600" y="5410200"/>
            <a:ext cx="762000" cy="914400"/>
            <a:chOff x="1968" y="3072"/>
            <a:chExt cx="480" cy="576"/>
          </a:xfrm>
        </p:grpSpPr>
        <p:sp>
          <p:nvSpPr>
            <p:cNvPr id="74956" name="Rectangle 204"/>
            <p:cNvSpPr>
              <a:spLocks noChangeArrowheads="1"/>
            </p:cNvSpPr>
            <p:nvPr/>
          </p:nvSpPr>
          <p:spPr bwMode="auto">
            <a:xfrm>
              <a:off x="1968" y="3072"/>
              <a:ext cx="480" cy="57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957" name="Text Box 205"/>
            <p:cNvSpPr txBox="1">
              <a:spLocks noChangeArrowheads="1"/>
            </p:cNvSpPr>
            <p:nvPr/>
          </p:nvSpPr>
          <p:spPr bwMode="auto">
            <a:xfrm>
              <a:off x="2016" y="3072"/>
              <a:ext cx="401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=3</a:t>
              </a:r>
            </a:p>
          </p:txBody>
        </p:sp>
      </p:grpSp>
      <p:sp>
        <p:nvSpPr>
          <p:cNvPr id="74794" name="Rectangle 4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74795" name="Line 43"/>
          <p:cNvSpPr>
            <a:spLocks noChangeShapeType="1"/>
          </p:cNvSpPr>
          <p:nvPr/>
        </p:nvSpPr>
        <p:spPr bwMode="auto">
          <a:xfrm>
            <a:off x="4419600" y="2667000"/>
            <a:ext cx="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6" name="Line 44"/>
          <p:cNvSpPr>
            <a:spLocks noChangeShapeType="1"/>
          </p:cNvSpPr>
          <p:nvPr/>
        </p:nvSpPr>
        <p:spPr bwMode="auto">
          <a:xfrm>
            <a:off x="4419600" y="2667000"/>
            <a:ext cx="32004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7" name="Line 45"/>
          <p:cNvSpPr>
            <a:spLocks noChangeShapeType="1"/>
          </p:cNvSpPr>
          <p:nvPr/>
        </p:nvSpPr>
        <p:spPr bwMode="auto">
          <a:xfrm flipH="1">
            <a:off x="1447800" y="2667000"/>
            <a:ext cx="2971800" cy="4572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8" name="Line 46"/>
          <p:cNvSpPr>
            <a:spLocks noChangeShapeType="1"/>
          </p:cNvSpPr>
          <p:nvPr/>
        </p:nvSpPr>
        <p:spPr bwMode="auto">
          <a:xfrm flipH="1">
            <a:off x="3810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99" name="Line 47"/>
          <p:cNvSpPr>
            <a:spLocks noChangeShapeType="1"/>
          </p:cNvSpPr>
          <p:nvPr/>
        </p:nvSpPr>
        <p:spPr bwMode="auto">
          <a:xfrm flipH="1">
            <a:off x="13716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0" name="Line 48"/>
          <p:cNvSpPr>
            <a:spLocks noChangeShapeType="1"/>
          </p:cNvSpPr>
          <p:nvPr/>
        </p:nvSpPr>
        <p:spPr bwMode="auto">
          <a:xfrm>
            <a:off x="14478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1" name="Line 49"/>
          <p:cNvSpPr>
            <a:spLocks noChangeShapeType="1"/>
          </p:cNvSpPr>
          <p:nvPr/>
        </p:nvSpPr>
        <p:spPr bwMode="auto">
          <a:xfrm flipH="1">
            <a:off x="35052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2" name="Line 50"/>
          <p:cNvSpPr>
            <a:spLocks noChangeShapeType="1"/>
          </p:cNvSpPr>
          <p:nvPr/>
        </p:nvSpPr>
        <p:spPr bwMode="auto">
          <a:xfrm flipH="1">
            <a:off x="44958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3" name="Line 51"/>
          <p:cNvSpPr>
            <a:spLocks noChangeShapeType="1"/>
          </p:cNvSpPr>
          <p:nvPr/>
        </p:nvSpPr>
        <p:spPr bwMode="auto">
          <a:xfrm>
            <a:off x="45720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4" name="Line 52"/>
          <p:cNvSpPr>
            <a:spLocks noChangeShapeType="1"/>
          </p:cNvSpPr>
          <p:nvPr/>
        </p:nvSpPr>
        <p:spPr bwMode="auto">
          <a:xfrm flipH="1">
            <a:off x="6629400" y="48006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5" name="Line 53"/>
          <p:cNvSpPr>
            <a:spLocks noChangeShapeType="1"/>
          </p:cNvSpPr>
          <p:nvPr/>
        </p:nvSpPr>
        <p:spPr bwMode="auto">
          <a:xfrm flipH="1">
            <a:off x="7620000" y="48006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806" name="Line 54"/>
          <p:cNvSpPr>
            <a:spLocks noChangeShapeType="1"/>
          </p:cNvSpPr>
          <p:nvPr/>
        </p:nvSpPr>
        <p:spPr bwMode="auto">
          <a:xfrm>
            <a:off x="7696200" y="48006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4807" name="Group 55"/>
          <p:cNvGrpSpPr>
            <a:grpSpLocks/>
          </p:cNvGrpSpPr>
          <p:nvPr/>
        </p:nvGrpSpPr>
        <p:grpSpPr bwMode="auto">
          <a:xfrm>
            <a:off x="0" y="5943600"/>
            <a:ext cx="457200" cy="914400"/>
            <a:chOff x="2432" y="1328"/>
            <a:chExt cx="906" cy="2075"/>
          </a:xfrm>
        </p:grpSpPr>
        <p:sp>
          <p:nvSpPr>
            <p:cNvPr id="74808" name="Freeform 5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9" name="Freeform 5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0" name="Freeform 5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1" name="Freeform 5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2" name="Freeform 6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3" name="Freeform 6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14" name="Group 62"/>
          <p:cNvGrpSpPr>
            <a:grpSpLocks/>
          </p:cNvGrpSpPr>
          <p:nvPr/>
        </p:nvGrpSpPr>
        <p:grpSpPr bwMode="auto">
          <a:xfrm>
            <a:off x="838200" y="5943600"/>
            <a:ext cx="457200" cy="914400"/>
            <a:chOff x="2432" y="1328"/>
            <a:chExt cx="906" cy="2075"/>
          </a:xfrm>
        </p:grpSpPr>
        <p:sp>
          <p:nvSpPr>
            <p:cNvPr id="74815" name="Freeform 6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6" name="Freeform 6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Freeform 6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Freeform 6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9" name="Freeform 6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0" name="Freeform 6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21" name="Group 69"/>
          <p:cNvGrpSpPr>
            <a:grpSpLocks/>
          </p:cNvGrpSpPr>
          <p:nvPr/>
        </p:nvGrpSpPr>
        <p:grpSpPr bwMode="auto">
          <a:xfrm>
            <a:off x="1752600" y="5943600"/>
            <a:ext cx="457200" cy="914400"/>
            <a:chOff x="2432" y="1328"/>
            <a:chExt cx="906" cy="2075"/>
          </a:xfrm>
        </p:grpSpPr>
        <p:sp>
          <p:nvSpPr>
            <p:cNvPr id="74822" name="Freeform 7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3" name="Freeform 7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4" name="Freeform 7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5" name="Freeform 7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6" name="Freeform 7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27" name="Freeform 7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28" name="Group 76"/>
          <p:cNvGrpSpPr>
            <a:grpSpLocks/>
          </p:cNvGrpSpPr>
          <p:nvPr/>
        </p:nvGrpSpPr>
        <p:grpSpPr bwMode="auto">
          <a:xfrm>
            <a:off x="3124200" y="5943600"/>
            <a:ext cx="457200" cy="914400"/>
            <a:chOff x="2432" y="1328"/>
            <a:chExt cx="906" cy="2075"/>
          </a:xfrm>
        </p:grpSpPr>
        <p:sp>
          <p:nvSpPr>
            <p:cNvPr id="74829" name="Freeform 77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0" name="Freeform 78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1" name="Freeform 79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2" name="Freeform 80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3" name="Freeform 81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4" name="Freeform 82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35" name="Group 83"/>
          <p:cNvGrpSpPr>
            <a:grpSpLocks/>
          </p:cNvGrpSpPr>
          <p:nvPr/>
        </p:nvGrpSpPr>
        <p:grpSpPr bwMode="auto">
          <a:xfrm>
            <a:off x="4038600" y="5943600"/>
            <a:ext cx="457200" cy="914400"/>
            <a:chOff x="2432" y="1328"/>
            <a:chExt cx="906" cy="2075"/>
          </a:xfrm>
        </p:grpSpPr>
        <p:sp>
          <p:nvSpPr>
            <p:cNvPr id="74836" name="Freeform 8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7" name="Freeform 8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8" name="Freeform 8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39" name="Freeform 8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0" name="Freeform 8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1" name="Freeform 8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42" name="Group 90"/>
          <p:cNvGrpSpPr>
            <a:grpSpLocks/>
          </p:cNvGrpSpPr>
          <p:nvPr/>
        </p:nvGrpSpPr>
        <p:grpSpPr bwMode="auto">
          <a:xfrm>
            <a:off x="4953000" y="5943600"/>
            <a:ext cx="457200" cy="914400"/>
            <a:chOff x="2432" y="1328"/>
            <a:chExt cx="906" cy="2075"/>
          </a:xfrm>
        </p:grpSpPr>
        <p:sp>
          <p:nvSpPr>
            <p:cNvPr id="74843" name="Freeform 91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4" name="Freeform 92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5" name="Freeform 93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6" name="Freeform 94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7" name="Freeform 95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48" name="Freeform 96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49" name="Group 97"/>
          <p:cNvGrpSpPr>
            <a:grpSpLocks/>
          </p:cNvGrpSpPr>
          <p:nvPr/>
        </p:nvGrpSpPr>
        <p:grpSpPr bwMode="auto">
          <a:xfrm>
            <a:off x="6324600" y="5943600"/>
            <a:ext cx="457200" cy="914400"/>
            <a:chOff x="2432" y="1328"/>
            <a:chExt cx="906" cy="2075"/>
          </a:xfrm>
        </p:grpSpPr>
        <p:sp>
          <p:nvSpPr>
            <p:cNvPr id="74850" name="Freeform 9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1" name="Freeform 9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2" name="Freeform 10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3" name="Freeform 10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4" name="Freeform 10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5" name="Freeform 10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56" name="Group 104"/>
          <p:cNvGrpSpPr>
            <a:grpSpLocks/>
          </p:cNvGrpSpPr>
          <p:nvPr/>
        </p:nvGrpSpPr>
        <p:grpSpPr bwMode="auto">
          <a:xfrm>
            <a:off x="7239000" y="5943600"/>
            <a:ext cx="457200" cy="914400"/>
            <a:chOff x="2432" y="1328"/>
            <a:chExt cx="906" cy="2075"/>
          </a:xfrm>
        </p:grpSpPr>
        <p:sp>
          <p:nvSpPr>
            <p:cNvPr id="74857" name="Freeform 105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8" name="Freeform 106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59" name="Freeform 107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0" name="Freeform 108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1" name="Freeform 109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2" name="Freeform 110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63" name="Group 111"/>
          <p:cNvGrpSpPr>
            <a:grpSpLocks/>
          </p:cNvGrpSpPr>
          <p:nvPr/>
        </p:nvGrpSpPr>
        <p:grpSpPr bwMode="auto">
          <a:xfrm>
            <a:off x="8153400" y="5943600"/>
            <a:ext cx="457200" cy="914400"/>
            <a:chOff x="2432" y="1328"/>
            <a:chExt cx="906" cy="2075"/>
          </a:xfrm>
        </p:grpSpPr>
        <p:sp>
          <p:nvSpPr>
            <p:cNvPr id="74864" name="Freeform 11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5" name="Freeform 11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6" name="Freeform 11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7" name="Freeform 11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8" name="Freeform 11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69" name="Freeform 11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70" name="Group 118"/>
          <p:cNvGrpSpPr>
            <a:grpSpLocks/>
          </p:cNvGrpSpPr>
          <p:nvPr/>
        </p:nvGrpSpPr>
        <p:grpSpPr bwMode="auto">
          <a:xfrm>
            <a:off x="6553200" y="4191000"/>
            <a:ext cx="457200" cy="914400"/>
            <a:chOff x="2432" y="1328"/>
            <a:chExt cx="906" cy="2075"/>
          </a:xfrm>
        </p:grpSpPr>
        <p:sp>
          <p:nvSpPr>
            <p:cNvPr id="74871" name="Freeform 11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2" name="Freeform 12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3" name="Freeform 12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4" name="Freeform 12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5" name="Freeform 12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6" name="Freeform 12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77" name="Group 125"/>
          <p:cNvGrpSpPr>
            <a:grpSpLocks/>
          </p:cNvGrpSpPr>
          <p:nvPr/>
        </p:nvGrpSpPr>
        <p:grpSpPr bwMode="auto">
          <a:xfrm>
            <a:off x="3352800" y="4191000"/>
            <a:ext cx="457200" cy="914400"/>
            <a:chOff x="2432" y="1328"/>
            <a:chExt cx="906" cy="2075"/>
          </a:xfrm>
        </p:grpSpPr>
        <p:sp>
          <p:nvSpPr>
            <p:cNvPr id="74878" name="Freeform 12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79" name="Freeform 12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0" name="Freeform 12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1" name="Freeform 12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2" name="Freeform 13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3" name="Freeform 13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84" name="Group 132"/>
          <p:cNvGrpSpPr>
            <a:grpSpLocks/>
          </p:cNvGrpSpPr>
          <p:nvPr/>
        </p:nvGrpSpPr>
        <p:grpSpPr bwMode="auto">
          <a:xfrm>
            <a:off x="304800" y="4191000"/>
            <a:ext cx="457200" cy="914400"/>
            <a:chOff x="2432" y="1328"/>
            <a:chExt cx="906" cy="2075"/>
          </a:xfrm>
        </p:grpSpPr>
        <p:sp>
          <p:nvSpPr>
            <p:cNvPr id="74885" name="Freeform 13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6" name="Freeform 13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7" name="Freeform 13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8" name="Freeform 13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89" name="Freeform 13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0" name="Freeform 13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891" name="Group 139"/>
          <p:cNvGrpSpPr>
            <a:grpSpLocks/>
          </p:cNvGrpSpPr>
          <p:nvPr/>
        </p:nvGrpSpPr>
        <p:grpSpPr bwMode="auto">
          <a:xfrm>
            <a:off x="3429000" y="2133600"/>
            <a:ext cx="457200" cy="914400"/>
            <a:chOff x="2432" y="1328"/>
            <a:chExt cx="906" cy="2075"/>
          </a:xfrm>
        </p:grpSpPr>
        <p:sp>
          <p:nvSpPr>
            <p:cNvPr id="74892" name="Freeform 140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3" name="Freeform 141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4" name="Freeform 142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5" name="Freeform 143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6" name="Freeform 144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97" name="Freeform 145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898" name="Text Box 146"/>
          <p:cNvSpPr txBox="1">
            <a:spLocks noChangeArrowheads="1"/>
          </p:cNvSpPr>
          <p:nvPr/>
        </p:nvSpPr>
        <p:spPr bwMode="auto">
          <a:xfrm>
            <a:off x="5867400" y="762000"/>
            <a:ext cx="3048000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i="0"/>
              <a:t>This solves the problem for </a:t>
            </a:r>
            <a:r>
              <a:rPr lang="en-US" altLang="x-none" b="1" i="0" u="sng"/>
              <a:t>every</a:t>
            </a:r>
            <a:r>
              <a:rPr lang="en-US" altLang="x-none" i="0"/>
              <a:t> possible instance.  </a:t>
            </a:r>
            <a:endParaRPr lang="en-CA" altLang="x-none" i="0"/>
          </a:p>
        </p:txBody>
      </p:sp>
      <p:sp>
        <p:nvSpPr>
          <p:cNvPr id="74899" name="Freeform 147"/>
          <p:cNvSpPr>
            <a:spLocks/>
          </p:cNvSpPr>
          <p:nvPr/>
        </p:nvSpPr>
        <p:spPr bwMode="auto">
          <a:xfrm>
            <a:off x="3073400" y="2819400"/>
            <a:ext cx="2870200" cy="2717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0" name="Freeform 148"/>
          <p:cNvSpPr>
            <a:spLocks/>
          </p:cNvSpPr>
          <p:nvPr/>
        </p:nvSpPr>
        <p:spPr bwMode="auto">
          <a:xfrm>
            <a:off x="3073400" y="406400"/>
            <a:ext cx="2870200" cy="2717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1" name="Freeform 149"/>
          <p:cNvSpPr>
            <a:spLocks/>
          </p:cNvSpPr>
          <p:nvPr/>
        </p:nvSpPr>
        <p:spPr bwMode="auto">
          <a:xfrm>
            <a:off x="6273800" y="2844800"/>
            <a:ext cx="2870200" cy="2717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2" name="Freeform 150"/>
          <p:cNvSpPr>
            <a:spLocks/>
          </p:cNvSpPr>
          <p:nvPr/>
        </p:nvSpPr>
        <p:spPr bwMode="auto">
          <a:xfrm>
            <a:off x="-76200" y="2844800"/>
            <a:ext cx="2870200" cy="2717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3" name="Freeform 151"/>
          <p:cNvSpPr>
            <a:spLocks/>
          </p:cNvSpPr>
          <p:nvPr/>
        </p:nvSpPr>
        <p:spPr bwMode="auto">
          <a:xfrm>
            <a:off x="-76200" y="5410200"/>
            <a:ext cx="1092200" cy="939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4" name="Freeform 152"/>
          <p:cNvSpPr>
            <a:spLocks/>
          </p:cNvSpPr>
          <p:nvPr/>
        </p:nvSpPr>
        <p:spPr bwMode="auto">
          <a:xfrm>
            <a:off x="838200" y="5410200"/>
            <a:ext cx="1092200" cy="939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5" name="Freeform 153"/>
          <p:cNvSpPr>
            <a:spLocks/>
          </p:cNvSpPr>
          <p:nvPr/>
        </p:nvSpPr>
        <p:spPr bwMode="auto">
          <a:xfrm>
            <a:off x="1752600" y="5410200"/>
            <a:ext cx="1092200" cy="939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6" name="Freeform 154"/>
          <p:cNvSpPr>
            <a:spLocks/>
          </p:cNvSpPr>
          <p:nvPr/>
        </p:nvSpPr>
        <p:spPr bwMode="auto">
          <a:xfrm>
            <a:off x="3098800" y="5410200"/>
            <a:ext cx="1092200" cy="939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7" name="Freeform 155"/>
          <p:cNvSpPr>
            <a:spLocks/>
          </p:cNvSpPr>
          <p:nvPr/>
        </p:nvSpPr>
        <p:spPr bwMode="auto">
          <a:xfrm>
            <a:off x="4038600" y="5410200"/>
            <a:ext cx="1092200" cy="939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8" name="Freeform 156"/>
          <p:cNvSpPr>
            <a:spLocks/>
          </p:cNvSpPr>
          <p:nvPr/>
        </p:nvSpPr>
        <p:spPr bwMode="auto">
          <a:xfrm>
            <a:off x="4978400" y="5410200"/>
            <a:ext cx="1092200" cy="939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09" name="Freeform 157"/>
          <p:cNvSpPr>
            <a:spLocks/>
          </p:cNvSpPr>
          <p:nvPr/>
        </p:nvSpPr>
        <p:spPr bwMode="auto">
          <a:xfrm>
            <a:off x="6324600" y="5410200"/>
            <a:ext cx="1092200" cy="939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10" name="Freeform 158"/>
          <p:cNvSpPr>
            <a:spLocks/>
          </p:cNvSpPr>
          <p:nvPr/>
        </p:nvSpPr>
        <p:spPr bwMode="auto">
          <a:xfrm>
            <a:off x="7239000" y="5410200"/>
            <a:ext cx="1092200" cy="939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11" name="Freeform 159"/>
          <p:cNvSpPr>
            <a:spLocks/>
          </p:cNvSpPr>
          <p:nvPr/>
        </p:nvSpPr>
        <p:spPr bwMode="auto">
          <a:xfrm>
            <a:off x="8153400" y="5410200"/>
            <a:ext cx="1092200" cy="939800"/>
          </a:xfrm>
          <a:custGeom>
            <a:avLst/>
            <a:gdLst>
              <a:gd name="T0" fmla="*/ 992 w 1808"/>
              <a:gd name="T1" fmla="*/ 48 h 1712"/>
              <a:gd name="T2" fmla="*/ 32 w 1808"/>
              <a:gd name="T3" fmla="*/ 672 h 1712"/>
              <a:gd name="T4" fmla="*/ 800 w 1808"/>
              <a:gd name="T5" fmla="*/ 1680 h 1712"/>
              <a:gd name="T6" fmla="*/ 1760 w 1808"/>
              <a:gd name="T7" fmla="*/ 864 h 1712"/>
              <a:gd name="T8" fmla="*/ 512 w 1808"/>
              <a:gd name="T9" fmla="*/ 0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8" h="1712">
                <a:moveTo>
                  <a:pt x="992" y="48"/>
                </a:moveTo>
                <a:cubicBezTo>
                  <a:pt x="528" y="224"/>
                  <a:pt x="64" y="400"/>
                  <a:pt x="32" y="672"/>
                </a:cubicBezTo>
                <a:cubicBezTo>
                  <a:pt x="0" y="944"/>
                  <a:pt x="512" y="1648"/>
                  <a:pt x="800" y="1680"/>
                </a:cubicBezTo>
                <a:cubicBezTo>
                  <a:pt x="1088" y="1712"/>
                  <a:pt x="1808" y="1144"/>
                  <a:pt x="1760" y="864"/>
                </a:cubicBezTo>
                <a:cubicBezTo>
                  <a:pt x="1712" y="584"/>
                  <a:pt x="720" y="144"/>
                  <a:pt x="51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912" name="Text Box 160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2" name="Rectangle 4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68720" name="Text Box 112"/>
          <p:cNvSpPr txBox="1">
            <a:spLocks noChangeArrowheads="1"/>
          </p:cNvSpPr>
          <p:nvPr/>
        </p:nvSpPr>
        <p:spPr bwMode="auto">
          <a:xfrm>
            <a:off x="1223963" y="838200"/>
            <a:ext cx="6853237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Recursive Algorithm:</a:t>
            </a:r>
          </a:p>
          <a:p>
            <a:pPr lvl="1" algn="l">
              <a:buFontTx/>
              <a:buChar char="•"/>
            </a:pPr>
            <a:r>
              <a:rPr lang="en-US" altLang="x-none" i="0"/>
              <a:t>Assume you have an algorithm that works.</a:t>
            </a:r>
          </a:p>
          <a:p>
            <a:pPr lvl="1" algn="l">
              <a:buFontTx/>
              <a:buChar char="•"/>
            </a:pPr>
            <a:r>
              <a:rPr lang="en-US" altLang="x-none" i="0"/>
              <a:t>Use it to write an algorithm that works.</a:t>
            </a:r>
            <a:endParaRPr lang="en-CA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64" name="Picture 32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590800"/>
            <a:ext cx="2557463" cy="3733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63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69635" name="Text Box 3"/>
          <p:cNvSpPr txBox="1">
            <a:spLocks noChangeArrowheads="1"/>
          </p:cNvSpPr>
          <p:nvPr/>
        </p:nvSpPr>
        <p:spPr bwMode="auto">
          <a:xfrm>
            <a:off x="1223963" y="838200"/>
            <a:ext cx="6853237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Recursive Algorithm:</a:t>
            </a:r>
          </a:p>
          <a:p>
            <a:pPr lvl="1" algn="l">
              <a:buFontTx/>
              <a:buChar char="•"/>
            </a:pPr>
            <a:r>
              <a:rPr lang="en-US" altLang="x-none" i="0"/>
              <a:t>Assume you have an algorithm that works.</a:t>
            </a:r>
          </a:p>
          <a:p>
            <a:pPr lvl="1" algn="l">
              <a:buFontTx/>
              <a:buChar char="•"/>
            </a:pPr>
            <a:r>
              <a:rPr lang="en-US" altLang="x-none" i="0"/>
              <a:t>Use it to write an algorithm that works.</a:t>
            </a:r>
            <a:endParaRPr lang="en-CA" altLang="x-none" i="0"/>
          </a:p>
        </p:txBody>
      </p:sp>
      <p:sp>
        <p:nvSpPr>
          <p:cNvPr id="69657" name="Text Box 25"/>
          <p:cNvSpPr txBox="1">
            <a:spLocks noChangeArrowheads="1"/>
          </p:cNvSpPr>
          <p:nvPr/>
        </p:nvSpPr>
        <p:spPr bwMode="auto">
          <a:xfrm>
            <a:off x="3429000" y="3200400"/>
            <a:ext cx="5029200" cy="2105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i="0"/>
              <a:t>If I could get in,</a:t>
            </a:r>
          </a:p>
          <a:p>
            <a:r>
              <a:rPr lang="en-US" altLang="x-none" i="0"/>
              <a:t>I could get the key.</a:t>
            </a:r>
          </a:p>
          <a:p>
            <a:r>
              <a:rPr lang="en-US" altLang="x-none" i="0"/>
              <a:t>Then  I could unlock the door </a:t>
            </a:r>
          </a:p>
          <a:p>
            <a:r>
              <a:rPr lang="en-US" altLang="x-none" i="0"/>
              <a:t>so that I can get in.</a:t>
            </a:r>
          </a:p>
          <a:p>
            <a:endParaRPr lang="en-US" altLang="x-none" sz="2000" i="0"/>
          </a:p>
        </p:txBody>
      </p:sp>
      <p:grpSp>
        <p:nvGrpSpPr>
          <p:cNvPr id="69663" name="Group 31"/>
          <p:cNvGrpSpPr>
            <a:grpSpLocks/>
          </p:cNvGrpSpPr>
          <p:nvPr/>
        </p:nvGrpSpPr>
        <p:grpSpPr bwMode="auto">
          <a:xfrm>
            <a:off x="355600" y="4724400"/>
            <a:ext cx="7370763" cy="1574800"/>
            <a:chOff x="224" y="2976"/>
            <a:chExt cx="4643" cy="992"/>
          </a:xfrm>
        </p:grpSpPr>
        <p:grpSp>
          <p:nvGrpSpPr>
            <p:cNvPr id="69661" name="Group 29"/>
            <p:cNvGrpSpPr>
              <a:grpSpLocks/>
            </p:cNvGrpSpPr>
            <p:nvPr/>
          </p:nvGrpSpPr>
          <p:grpSpPr bwMode="auto">
            <a:xfrm>
              <a:off x="224" y="2976"/>
              <a:ext cx="1264" cy="992"/>
              <a:chOff x="224" y="2976"/>
              <a:chExt cx="1264" cy="992"/>
            </a:xfrm>
          </p:grpSpPr>
          <p:grpSp>
            <p:nvGrpSpPr>
              <p:cNvPr id="69637" name="Group 5"/>
              <p:cNvGrpSpPr>
                <a:grpSpLocks/>
              </p:cNvGrpSpPr>
              <p:nvPr/>
            </p:nvGrpSpPr>
            <p:grpSpPr bwMode="auto">
              <a:xfrm>
                <a:off x="672" y="2976"/>
                <a:ext cx="816" cy="288"/>
                <a:chOff x="2527" y="2761"/>
                <a:chExt cx="3434" cy="980"/>
              </a:xfrm>
            </p:grpSpPr>
            <p:sp>
              <p:nvSpPr>
                <p:cNvPr id="69638" name="Freeform 6"/>
                <p:cNvSpPr>
                  <a:spLocks/>
                </p:cNvSpPr>
                <p:nvPr/>
              </p:nvSpPr>
              <p:spPr bwMode="auto">
                <a:xfrm>
                  <a:off x="5166" y="2800"/>
                  <a:ext cx="795" cy="941"/>
                </a:xfrm>
                <a:custGeom>
                  <a:avLst/>
                  <a:gdLst>
                    <a:gd name="T0" fmla="*/ 78 w 795"/>
                    <a:gd name="T1" fmla="*/ 476 h 941"/>
                    <a:gd name="T2" fmla="*/ 45 w 795"/>
                    <a:gd name="T3" fmla="*/ 524 h 941"/>
                    <a:gd name="T4" fmla="*/ 13 w 795"/>
                    <a:gd name="T5" fmla="*/ 607 h 941"/>
                    <a:gd name="T6" fmla="*/ 0 w 795"/>
                    <a:gd name="T7" fmla="*/ 713 h 941"/>
                    <a:gd name="T8" fmla="*/ 12 w 795"/>
                    <a:gd name="T9" fmla="*/ 792 h 941"/>
                    <a:gd name="T10" fmla="*/ 52 w 795"/>
                    <a:gd name="T11" fmla="*/ 857 h 941"/>
                    <a:gd name="T12" fmla="*/ 106 w 795"/>
                    <a:gd name="T13" fmla="*/ 913 h 941"/>
                    <a:gd name="T14" fmla="*/ 164 w 795"/>
                    <a:gd name="T15" fmla="*/ 941 h 941"/>
                    <a:gd name="T16" fmla="*/ 238 w 795"/>
                    <a:gd name="T17" fmla="*/ 929 h 941"/>
                    <a:gd name="T18" fmla="*/ 299 w 795"/>
                    <a:gd name="T19" fmla="*/ 913 h 941"/>
                    <a:gd name="T20" fmla="*/ 351 w 795"/>
                    <a:gd name="T21" fmla="*/ 885 h 941"/>
                    <a:gd name="T22" fmla="*/ 395 w 795"/>
                    <a:gd name="T23" fmla="*/ 822 h 941"/>
                    <a:gd name="T24" fmla="*/ 421 w 795"/>
                    <a:gd name="T25" fmla="*/ 765 h 941"/>
                    <a:gd name="T26" fmla="*/ 425 w 795"/>
                    <a:gd name="T27" fmla="*/ 689 h 941"/>
                    <a:gd name="T28" fmla="*/ 425 w 795"/>
                    <a:gd name="T29" fmla="*/ 652 h 941"/>
                    <a:gd name="T30" fmla="*/ 469 w 795"/>
                    <a:gd name="T31" fmla="*/ 713 h 941"/>
                    <a:gd name="T32" fmla="*/ 553 w 795"/>
                    <a:gd name="T33" fmla="*/ 757 h 941"/>
                    <a:gd name="T34" fmla="*/ 593 w 795"/>
                    <a:gd name="T35" fmla="*/ 765 h 941"/>
                    <a:gd name="T36" fmla="*/ 662 w 795"/>
                    <a:gd name="T37" fmla="*/ 753 h 941"/>
                    <a:gd name="T38" fmla="*/ 710 w 795"/>
                    <a:gd name="T39" fmla="*/ 733 h 941"/>
                    <a:gd name="T40" fmla="*/ 747 w 795"/>
                    <a:gd name="T41" fmla="*/ 670 h 941"/>
                    <a:gd name="T42" fmla="*/ 790 w 795"/>
                    <a:gd name="T43" fmla="*/ 611 h 941"/>
                    <a:gd name="T44" fmla="*/ 792 w 795"/>
                    <a:gd name="T45" fmla="*/ 522 h 941"/>
                    <a:gd name="T46" fmla="*/ 795 w 795"/>
                    <a:gd name="T47" fmla="*/ 457 h 941"/>
                    <a:gd name="T48" fmla="*/ 792 w 795"/>
                    <a:gd name="T49" fmla="*/ 400 h 941"/>
                    <a:gd name="T50" fmla="*/ 738 w 795"/>
                    <a:gd name="T51" fmla="*/ 320 h 941"/>
                    <a:gd name="T52" fmla="*/ 686 w 795"/>
                    <a:gd name="T53" fmla="*/ 283 h 941"/>
                    <a:gd name="T54" fmla="*/ 625 w 795"/>
                    <a:gd name="T55" fmla="*/ 266 h 941"/>
                    <a:gd name="T56" fmla="*/ 555 w 795"/>
                    <a:gd name="T57" fmla="*/ 266 h 941"/>
                    <a:gd name="T58" fmla="*/ 499 w 795"/>
                    <a:gd name="T59" fmla="*/ 276 h 941"/>
                    <a:gd name="T60" fmla="*/ 475 w 795"/>
                    <a:gd name="T61" fmla="*/ 309 h 941"/>
                    <a:gd name="T62" fmla="*/ 445 w 795"/>
                    <a:gd name="T63" fmla="*/ 335 h 941"/>
                    <a:gd name="T64" fmla="*/ 447 w 795"/>
                    <a:gd name="T65" fmla="*/ 251 h 941"/>
                    <a:gd name="T66" fmla="*/ 440 w 795"/>
                    <a:gd name="T67" fmla="*/ 157 h 941"/>
                    <a:gd name="T68" fmla="*/ 388 w 795"/>
                    <a:gd name="T69" fmla="*/ 83 h 941"/>
                    <a:gd name="T70" fmla="*/ 343 w 795"/>
                    <a:gd name="T71" fmla="*/ 38 h 941"/>
                    <a:gd name="T72" fmla="*/ 293 w 795"/>
                    <a:gd name="T73" fmla="*/ 7 h 941"/>
                    <a:gd name="T74" fmla="*/ 258 w 795"/>
                    <a:gd name="T75" fmla="*/ 0 h 941"/>
                    <a:gd name="T76" fmla="*/ 206 w 795"/>
                    <a:gd name="T77" fmla="*/ 1 h 941"/>
                    <a:gd name="T78" fmla="*/ 156 w 795"/>
                    <a:gd name="T79" fmla="*/ 16 h 941"/>
                    <a:gd name="T80" fmla="*/ 102 w 795"/>
                    <a:gd name="T81" fmla="*/ 44 h 941"/>
                    <a:gd name="T82" fmla="*/ 63 w 795"/>
                    <a:gd name="T83" fmla="*/ 96 h 941"/>
                    <a:gd name="T84" fmla="*/ 43 w 795"/>
                    <a:gd name="T85" fmla="*/ 148 h 941"/>
                    <a:gd name="T86" fmla="*/ 36 w 795"/>
                    <a:gd name="T87" fmla="*/ 240 h 941"/>
                    <a:gd name="T88" fmla="*/ 32 w 795"/>
                    <a:gd name="T89" fmla="*/ 285 h 941"/>
                    <a:gd name="T90" fmla="*/ 47 w 795"/>
                    <a:gd name="T91" fmla="*/ 340 h 941"/>
                    <a:gd name="T92" fmla="*/ 62 w 795"/>
                    <a:gd name="T93" fmla="*/ 376 h 941"/>
                    <a:gd name="T94" fmla="*/ 73 w 795"/>
                    <a:gd name="T95" fmla="*/ 400 h 941"/>
                    <a:gd name="T96" fmla="*/ 78 w 795"/>
                    <a:gd name="T97" fmla="*/ 476 h 9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95" h="941">
                      <a:moveTo>
                        <a:pt x="78" y="476"/>
                      </a:moveTo>
                      <a:lnTo>
                        <a:pt x="45" y="524"/>
                      </a:lnTo>
                      <a:lnTo>
                        <a:pt x="13" y="607"/>
                      </a:lnTo>
                      <a:lnTo>
                        <a:pt x="0" y="713"/>
                      </a:lnTo>
                      <a:lnTo>
                        <a:pt x="12" y="792"/>
                      </a:lnTo>
                      <a:lnTo>
                        <a:pt x="52" y="857"/>
                      </a:lnTo>
                      <a:lnTo>
                        <a:pt x="106" y="913"/>
                      </a:lnTo>
                      <a:lnTo>
                        <a:pt x="164" y="941"/>
                      </a:lnTo>
                      <a:lnTo>
                        <a:pt x="238" y="929"/>
                      </a:lnTo>
                      <a:lnTo>
                        <a:pt x="299" y="913"/>
                      </a:lnTo>
                      <a:lnTo>
                        <a:pt x="351" y="885"/>
                      </a:lnTo>
                      <a:lnTo>
                        <a:pt x="395" y="822"/>
                      </a:lnTo>
                      <a:lnTo>
                        <a:pt x="421" y="765"/>
                      </a:lnTo>
                      <a:lnTo>
                        <a:pt x="425" y="689"/>
                      </a:lnTo>
                      <a:lnTo>
                        <a:pt x="425" y="652"/>
                      </a:lnTo>
                      <a:lnTo>
                        <a:pt x="469" y="713"/>
                      </a:lnTo>
                      <a:lnTo>
                        <a:pt x="553" y="757"/>
                      </a:lnTo>
                      <a:lnTo>
                        <a:pt x="593" y="765"/>
                      </a:lnTo>
                      <a:lnTo>
                        <a:pt x="662" y="753"/>
                      </a:lnTo>
                      <a:lnTo>
                        <a:pt x="710" y="733"/>
                      </a:lnTo>
                      <a:lnTo>
                        <a:pt x="747" y="670"/>
                      </a:lnTo>
                      <a:lnTo>
                        <a:pt x="790" y="611"/>
                      </a:lnTo>
                      <a:lnTo>
                        <a:pt x="792" y="522"/>
                      </a:lnTo>
                      <a:lnTo>
                        <a:pt x="795" y="457"/>
                      </a:lnTo>
                      <a:lnTo>
                        <a:pt x="792" y="400"/>
                      </a:lnTo>
                      <a:lnTo>
                        <a:pt x="738" y="320"/>
                      </a:lnTo>
                      <a:lnTo>
                        <a:pt x="686" y="283"/>
                      </a:lnTo>
                      <a:lnTo>
                        <a:pt x="625" y="266"/>
                      </a:lnTo>
                      <a:lnTo>
                        <a:pt x="555" y="266"/>
                      </a:lnTo>
                      <a:lnTo>
                        <a:pt x="499" y="276"/>
                      </a:lnTo>
                      <a:lnTo>
                        <a:pt x="475" y="309"/>
                      </a:lnTo>
                      <a:lnTo>
                        <a:pt x="445" y="335"/>
                      </a:lnTo>
                      <a:lnTo>
                        <a:pt x="447" y="251"/>
                      </a:lnTo>
                      <a:lnTo>
                        <a:pt x="440" y="157"/>
                      </a:lnTo>
                      <a:lnTo>
                        <a:pt x="388" y="83"/>
                      </a:lnTo>
                      <a:lnTo>
                        <a:pt x="343" y="38"/>
                      </a:lnTo>
                      <a:lnTo>
                        <a:pt x="293" y="7"/>
                      </a:lnTo>
                      <a:lnTo>
                        <a:pt x="258" y="0"/>
                      </a:lnTo>
                      <a:lnTo>
                        <a:pt x="206" y="1"/>
                      </a:lnTo>
                      <a:lnTo>
                        <a:pt x="156" y="16"/>
                      </a:lnTo>
                      <a:lnTo>
                        <a:pt x="102" y="44"/>
                      </a:lnTo>
                      <a:lnTo>
                        <a:pt x="63" y="96"/>
                      </a:lnTo>
                      <a:lnTo>
                        <a:pt x="43" y="148"/>
                      </a:lnTo>
                      <a:lnTo>
                        <a:pt x="36" y="240"/>
                      </a:lnTo>
                      <a:lnTo>
                        <a:pt x="32" y="285"/>
                      </a:lnTo>
                      <a:lnTo>
                        <a:pt x="47" y="340"/>
                      </a:lnTo>
                      <a:lnTo>
                        <a:pt x="62" y="376"/>
                      </a:lnTo>
                      <a:lnTo>
                        <a:pt x="73" y="400"/>
                      </a:lnTo>
                      <a:lnTo>
                        <a:pt x="78" y="476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39" name="Freeform 7"/>
                <p:cNvSpPr>
                  <a:spLocks/>
                </p:cNvSpPr>
                <p:nvPr/>
              </p:nvSpPr>
              <p:spPr bwMode="auto">
                <a:xfrm>
                  <a:off x="5148" y="2761"/>
                  <a:ext cx="796" cy="938"/>
                </a:xfrm>
                <a:custGeom>
                  <a:avLst/>
                  <a:gdLst>
                    <a:gd name="T0" fmla="*/ 74 w 796"/>
                    <a:gd name="T1" fmla="*/ 475 h 938"/>
                    <a:gd name="T2" fmla="*/ 48 w 796"/>
                    <a:gd name="T3" fmla="*/ 528 h 938"/>
                    <a:gd name="T4" fmla="*/ 13 w 796"/>
                    <a:gd name="T5" fmla="*/ 604 h 938"/>
                    <a:gd name="T6" fmla="*/ 0 w 796"/>
                    <a:gd name="T7" fmla="*/ 708 h 938"/>
                    <a:gd name="T8" fmla="*/ 17 w 796"/>
                    <a:gd name="T9" fmla="*/ 797 h 938"/>
                    <a:gd name="T10" fmla="*/ 48 w 796"/>
                    <a:gd name="T11" fmla="*/ 855 h 938"/>
                    <a:gd name="T12" fmla="*/ 111 w 796"/>
                    <a:gd name="T13" fmla="*/ 914 h 938"/>
                    <a:gd name="T14" fmla="*/ 165 w 796"/>
                    <a:gd name="T15" fmla="*/ 938 h 938"/>
                    <a:gd name="T16" fmla="*/ 233 w 796"/>
                    <a:gd name="T17" fmla="*/ 929 h 938"/>
                    <a:gd name="T18" fmla="*/ 302 w 796"/>
                    <a:gd name="T19" fmla="*/ 918 h 938"/>
                    <a:gd name="T20" fmla="*/ 354 w 796"/>
                    <a:gd name="T21" fmla="*/ 882 h 938"/>
                    <a:gd name="T22" fmla="*/ 389 w 796"/>
                    <a:gd name="T23" fmla="*/ 821 h 938"/>
                    <a:gd name="T24" fmla="*/ 422 w 796"/>
                    <a:gd name="T25" fmla="*/ 764 h 938"/>
                    <a:gd name="T26" fmla="*/ 420 w 796"/>
                    <a:gd name="T27" fmla="*/ 686 h 938"/>
                    <a:gd name="T28" fmla="*/ 428 w 796"/>
                    <a:gd name="T29" fmla="*/ 653 h 938"/>
                    <a:gd name="T30" fmla="*/ 466 w 796"/>
                    <a:gd name="T31" fmla="*/ 712 h 938"/>
                    <a:gd name="T32" fmla="*/ 555 w 796"/>
                    <a:gd name="T33" fmla="*/ 762 h 938"/>
                    <a:gd name="T34" fmla="*/ 591 w 796"/>
                    <a:gd name="T35" fmla="*/ 762 h 938"/>
                    <a:gd name="T36" fmla="*/ 663 w 796"/>
                    <a:gd name="T37" fmla="*/ 751 h 938"/>
                    <a:gd name="T38" fmla="*/ 705 w 796"/>
                    <a:gd name="T39" fmla="*/ 732 h 938"/>
                    <a:gd name="T40" fmla="*/ 748 w 796"/>
                    <a:gd name="T41" fmla="*/ 665 h 938"/>
                    <a:gd name="T42" fmla="*/ 787 w 796"/>
                    <a:gd name="T43" fmla="*/ 610 h 938"/>
                    <a:gd name="T44" fmla="*/ 794 w 796"/>
                    <a:gd name="T45" fmla="*/ 519 h 938"/>
                    <a:gd name="T46" fmla="*/ 796 w 796"/>
                    <a:gd name="T47" fmla="*/ 462 h 938"/>
                    <a:gd name="T48" fmla="*/ 787 w 796"/>
                    <a:gd name="T49" fmla="*/ 399 h 938"/>
                    <a:gd name="T50" fmla="*/ 733 w 796"/>
                    <a:gd name="T51" fmla="*/ 319 h 938"/>
                    <a:gd name="T52" fmla="*/ 687 w 796"/>
                    <a:gd name="T53" fmla="*/ 280 h 938"/>
                    <a:gd name="T54" fmla="*/ 622 w 796"/>
                    <a:gd name="T55" fmla="*/ 273 h 938"/>
                    <a:gd name="T56" fmla="*/ 557 w 796"/>
                    <a:gd name="T57" fmla="*/ 263 h 938"/>
                    <a:gd name="T58" fmla="*/ 494 w 796"/>
                    <a:gd name="T59" fmla="*/ 273 h 938"/>
                    <a:gd name="T60" fmla="*/ 476 w 796"/>
                    <a:gd name="T61" fmla="*/ 308 h 938"/>
                    <a:gd name="T62" fmla="*/ 441 w 796"/>
                    <a:gd name="T63" fmla="*/ 332 h 938"/>
                    <a:gd name="T64" fmla="*/ 444 w 796"/>
                    <a:gd name="T65" fmla="*/ 248 h 938"/>
                    <a:gd name="T66" fmla="*/ 435 w 796"/>
                    <a:gd name="T67" fmla="*/ 154 h 938"/>
                    <a:gd name="T68" fmla="*/ 387 w 796"/>
                    <a:gd name="T69" fmla="*/ 78 h 938"/>
                    <a:gd name="T70" fmla="*/ 346 w 796"/>
                    <a:gd name="T71" fmla="*/ 35 h 938"/>
                    <a:gd name="T72" fmla="*/ 296 w 796"/>
                    <a:gd name="T73" fmla="*/ 6 h 938"/>
                    <a:gd name="T74" fmla="*/ 255 w 796"/>
                    <a:gd name="T75" fmla="*/ 4 h 938"/>
                    <a:gd name="T76" fmla="*/ 202 w 796"/>
                    <a:gd name="T77" fmla="*/ 0 h 938"/>
                    <a:gd name="T78" fmla="*/ 159 w 796"/>
                    <a:gd name="T79" fmla="*/ 13 h 938"/>
                    <a:gd name="T80" fmla="*/ 104 w 796"/>
                    <a:gd name="T81" fmla="*/ 41 h 938"/>
                    <a:gd name="T82" fmla="*/ 67 w 796"/>
                    <a:gd name="T83" fmla="*/ 91 h 938"/>
                    <a:gd name="T84" fmla="*/ 46 w 796"/>
                    <a:gd name="T85" fmla="*/ 146 h 938"/>
                    <a:gd name="T86" fmla="*/ 31 w 796"/>
                    <a:gd name="T87" fmla="*/ 245 h 938"/>
                    <a:gd name="T88" fmla="*/ 26 w 796"/>
                    <a:gd name="T89" fmla="*/ 284 h 938"/>
                    <a:gd name="T90" fmla="*/ 41 w 796"/>
                    <a:gd name="T91" fmla="*/ 339 h 938"/>
                    <a:gd name="T92" fmla="*/ 67 w 796"/>
                    <a:gd name="T93" fmla="*/ 378 h 938"/>
                    <a:gd name="T94" fmla="*/ 74 w 796"/>
                    <a:gd name="T95" fmla="*/ 399 h 938"/>
                    <a:gd name="T96" fmla="*/ 74 w 796"/>
                    <a:gd name="T97" fmla="*/ 475 h 9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96" h="938">
                      <a:moveTo>
                        <a:pt x="74" y="475"/>
                      </a:moveTo>
                      <a:lnTo>
                        <a:pt x="48" y="528"/>
                      </a:lnTo>
                      <a:lnTo>
                        <a:pt x="13" y="604"/>
                      </a:lnTo>
                      <a:lnTo>
                        <a:pt x="0" y="708"/>
                      </a:lnTo>
                      <a:lnTo>
                        <a:pt x="17" y="797"/>
                      </a:lnTo>
                      <a:lnTo>
                        <a:pt x="48" y="855"/>
                      </a:lnTo>
                      <a:lnTo>
                        <a:pt x="111" y="914"/>
                      </a:lnTo>
                      <a:lnTo>
                        <a:pt x="165" y="938"/>
                      </a:lnTo>
                      <a:lnTo>
                        <a:pt x="233" y="929"/>
                      </a:lnTo>
                      <a:lnTo>
                        <a:pt x="302" y="918"/>
                      </a:lnTo>
                      <a:lnTo>
                        <a:pt x="354" y="882"/>
                      </a:lnTo>
                      <a:lnTo>
                        <a:pt x="389" y="821"/>
                      </a:lnTo>
                      <a:lnTo>
                        <a:pt x="422" y="764"/>
                      </a:lnTo>
                      <a:lnTo>
                        <a:pt x="420" y="686"/>
                      </a:lnTo>
                      <a:lnTo>
                        <a:pt x="428" y="653"/>
                      </a:lnTo>
                      <a:lnTo>
                        <a:pt x="466" y="712"/>
                      </a:lnTo>
                      <a:lnTo>
                        <a:pt x="555" y="762"/>
                      </a:lnTo>
                      <a:lnTo>
                        <a:pt x="591" y="762"/>
                      </a:lnTo>
                      <a:lnTo>
                        <a:pt x="663" y="751"/>
                      </a:lnTo>
                      <a:lnTo>
                        <a:pt x="705" y="732"/>
                      </a:lnTo>
                      <a:lnTo>
                        <a:pt x="748" y="665"/>
                      </a:lnTo>
                      <a:lnTo>
                        <a:pt x="787" y="610"/>
                      </a:lnTo>
                      <a:lnTo>
                        <a:pt x="794" y="519"/>
                      </a:lnTo>
                      <a:lnTo>
                        <a:pt x="796" y="462"/>
                      </a:lnTo>
                      <a:lnTo>
                        <a:pt x="787" y="399"/>
                      </a:lnTo>
                      <a:lnTo>
                        <a:pt x="733" y="319"/>
                      </a:lnTo>
                      <a:lnTo>
                        <a:pt x="687" y="280"/>
                      </a:lnTo>
                      <a:lnTo>
                        <a:pt x="622" y="273"/>
                      </a:lnTo>
                      <a:lnTo>
                        <a:pt x="557" y="263"/>
                      </a:lnTo>
                      <a:lnTo>
                        <a:pt x="494" y="273"/>
                      </a:lnTo>
                      <a:lnTo>
                        <a:pt x="476" y="308"/>
                      </a:lnTo>
                      <a:lnTo>
                        <a:pt x="441" y="332"/>
                      </a:lnTo>
                      <a:lnTo>
                        <a:pt x="444" y="248"/>
                      </a:lnTo>
                      <a:lnTo>
                        <a:pt x="435" y="154"/>
                      </a:lnTo>
                      <a:lnTo>
                        <a:pt x="387" y="78"/>
                      </a:lnTo>
                      <a:lnTo>
                        <a:pt x="346" y="35"/>
                      </a:lnTo>
                      <a:lnTo>
                        <a:pt x="296" y="6"/>
                      </a:lnTo>
                      <a:lnTo>
                        <a:pt x="255" y="4"/>
                      </a:lnTo>
                      <a:lnTo>
                        <a:pt x="202" y="0"/>
                      </a:lnTo>
                      <a:lnTo>
                        <a:pt x="159" y="13"/>
                      </a:lnTo>
                      <a:lnTo>
                        <a:pt x="104" y="41"/>
                      </a:lnTo>
                      <a:lnTo>
                        <a:pt x="67" y="91"/>
                      </a:lnTo>
                      <a:lnTo>
                        <a:pt x="46" y="146"/>
                      </a:lnTo>
                      <a:lnTo>
                        <a:pt x="31" y="245"/>
                      </a:lnTo>
                      <a:lnTo>
                        <a:pt x="26" y="284"/>
                      </a:lnTo>
                      <a:lnTo>
                        <a:pt x="41" y="339"/>
                      </a:lnTo>
                      <a:lnTo>
                        <a:pt x="67" y="378"/>
                      </a:lnTo>
                      <a:lnTo>
                        <a:pt x="74" y="399"/>
                      </a:lnTo>
                      <a:lnTo>
                        <a:pt x="74" y="475"/>
                      </a:lnTo>
                      <a:close/>
                    </a:path>
                  </a:pathLst>
                </a:custGeom>
                <a:solidFill>
                  <a:srgbClr val="FF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40" name="Freeform 8"/>
                <p:cNvSpPr>
                  <a:spLocks/>
                </p:cNvSpPr>
                <p:nvPr/>
              </p:nvSpPr>
              <p:spPr bwMode="auto">
                <a:xfrm>
                  <a:off x="2527" y="2912"/>
                  <a:ext cx="2869" cy="406"/>
                </a:xfrm>
                <a:custGeom>
                  <a:avLst/>
                  <a:gdLst>
                    <a:gd name="T0" fmla="*/ 2868 w 2869"/>
                    <a:gd name="T1" fmla="*/ 328 h 406"/>
                    <a:gd name="T2" fmla="*/ 2869 w 2869"/>
                    <a:gd name="T3" fmla="*/ 313 h 406"/>
                    <a:gd name="T4" fmla="*/ 2866 w 2869"/>
                    <a:gd name="T5" fmla="*/ 299 h 406"/>
                    <a:gd name="T6" fmla="*/ 2861 w 2869"/>
                    <a:gd name="T7" fmla="*/ 286 h 406"/>
                    <a:gd name="T8" fmla="*/ 2853 w 2869"/>
                    <a:gd name="T9" fmla="*/ 272 h 406"/>
                    <a:gd name="T10" fmla="*/ 2844 w 2869"/>
                    <a:gd name="T11" fmla="*/ 261 h 406"/>
                    <a:gd name="T12" fmla="*/ 2832 w 2869"/>
                    <a:gd name="T13" fmla="*/ 251 h 406"/>
                    <a:gd name="T14" fmla="*/ 2820 w 2869"/>
                    <a:gd name="T15" fmla="*/ 244 h 406"/>
                    <a:gd name="T16" fmla="*/ 2806 w 2869"/>
                    <a:gd name="T17" fmla="*/ 239 h 406"/>
                    <a:gd name="T18" fmla="*/ 2791 w 2869"/>
                    <a:gd name="T19" fmla="*/ 236 h 406"/>
                    <a:gd name="T20" fmla="*/ 93 w 2869"/>
                    <a:gd name="T21" fmla="*/ 0 h 406"/>
                    <a:gd name="T22" fmla="*/ 78 w 2869"/>
                    <a:gd name="T23" fmla="*/ 0 h 406"/>
                    <a:gd name="T24" fmla="*/ 63 w 2869"/>
                    <a:gd name="T25" fmla="*/ 3 h 406"/>
                    <a:gd name="T26" fmla="*/ 50 w 2869"/>
                    <a:gd name="T27" fmla="*/ 8 h 406"/>
                    <a:gd name="T28" fmla="*/ 36 w 2869"/>
                    <a:gd name="T29" fmla="*/ 15 h 406"/>
                    <a:gd name="T30" fmla="*/ 25 w 2869"/>
                    <a:gd name="T31" fmla="*/ 24 h 406"/>
                    <a:gd name="T32" fmla="*/ 15 w 2869"/>
                    <a:gd name="T33" fmla="*/ 37 h 406"/>
                    <a:gd name="T34" fmla="*/ 8 w 2869"/>
                    <a:gd name="T35" fmla="*/ 49 h 406"/>
                    <a:gd name="T36" fmla="*/ 3 w 2869"/>
                    <a:gd name="T37" fmla="*/ 63 h 406"/>
                    <a:gd name="T38" fmla="*/ 1 w 2869"/>
                    <a:gd name="T39" fmla="*/ 78 h 406"/>
                    <a:gd name="T40" fmla="*/ 1 w 2869"/>
                    <a:gd name="T41" fmla="*/ 78 h 406"/>
                    <a:gd name="T42" fmla="*/ 0 w 2869"/>
                    <a:gd name="T43" fmla="*/ 93 h 406"/>
                    <a:gd name="T44" fmla="*/ 3 w 2869"/>
                    <a:gd name="T45" fmla="*/ 107 h 406"/>
                    <a:gd name="T46" fmla="*/ 8 w 2869"/>
                    <a:gd name="T47" fmla="*/ 120 h 406"/>
                    <a:gd name="T48" fmla="*/ 16 w 2869"/>
                    <a:gd name="T49" fmla="*/ 134 h 406"/>
                    <a:gd name="T50" fmla="*/ 25 w 2869"/>
                    <a:gd name="T51" fmla="*/ 145 h 406"/>
                    <a:gd name="T52" fmla="*/ 37 w 2869"/>
                    <a:gd name="T53" fmla="*/ 155 h 406"/>
                    <a:gd name="T54" fmla="*/ 49 w 2869"/>
                    <a:gd name="T55" fmla="*/ 162 h 406"/>
                    <a:gd name="T56" fmla="*/ 63 w 2869"/>
                    <a:gd name="T57" fmla="*/ 167 h 406"/>
                    <a:gd name="T58" fmla="*/ 78 w 2869"/>
                    <a:gd name="T59" fmla="*/ 170 h 406"/>
                    <a:gd name="T60" fmla="*/ 2776 w 2869"/>
                    <a:gd name="T61" fmla="*/ 406 h 406"/>
                    <a:gd name="T62" fmla="*/ 2791 w 2869"/>
                    <a:gd name="T63" fmla="*/ 406 h 406"/>
                    <a:gd name="T64" fmla="*/ 2806 w 2869"/>
                    <a:gd name="T65" fmla="*/ 403 h 406"/>
                    <a:gd name="T66" fmla="*/ 2819 w 2869"/>
                    <a:gd name="T67" fmla="*/ 398 h 406"/>
                    <a:gd name="T68" fmla="*/ 2833 w 2869"/>
                    <a:gd name="T69" fmla="*/ 391 h 406"/>
                    <a:gd name="T70" fmla="*/ 2844 w 2869"/>
                    <a:gd name="T71" fmla="*/ 381 h 406"/>
                    <a:gd name="T72" fmla="*/ 2854 w 2869"/>
                    <a:gd name="T73" fmla="*/ 369 h 406"/>
                    <a:gd name="T74" fmla="*/ 2861 w 2869"/>
                    <a:gd name="T75" fmla="*/ 357 h 406"/>
                    <a:gd name="T76" fmla="*/ 2866 w 2869"/>
                    <a:gd name="T77" fmla="*/ 343 h 406"/>
                    <a:gd name="T78" fmla="*/ 2868 w 2869"/>
                    <a:gd name="T79" fmla="*/ 328 h 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69" h="406">
                      <a:moveTo>
                        <a:pt x="2868" y="328"/>
                      </a:moveTo>
                      <a:lnTo>
                        <a:pt x="2869" y="313"/>
                      </a:lnTo>
                      <a:lnTo>
                        <a:pt x="2866" y="299"/>
                      </a:lnTo>
                      <a:lnTo>
                        <a:pt x="2861" y="286"/>
                      </a:lnTo>
                      <a:lnTo>
                        <a:pt x="2853" y="272"/>
                      </a:lnTo>
                      <a:lnTo>
                        <a:pt x="2844" y="261"/>
                      </a:lnTo>
                      <a:lnTo>
                        <a:pt x="2832" y="251"/>
                      </a:lnTo>
                      <a:lnTo>
                        <a:pt x="2820" y="244"/>
                      </a:lnTo>
                      <a:lnTo>
                        <a:pt x="2806" y="239"/>
                      </a:lnTo>
                      <a:lnTo>
                        <a:pt x="2791" y="236"/>
                      </a:lnTo>
                      <a:lnTo>
                        <a:pt x="93" y="0"/>
                      </a:lnTo>
                      <a:lnTo>
                        <a:pt x="78" y="0"/>
                      </a:lnTo>
                      <a:lnTo>
                        <a:pt x="63" y="3"/>
                      </a:lnTo>
                      <a:lnTo>
                        <a:pt x="50" y="8"/>
                      </a:lnTo>
                      <a:lnTo>
                        <a:pt x="36" y="15"/>
                      </a:lnTo>
                      <a:lnTo>
                        <a:pt x="25" y="24"/>
                      </a:lnTo>
                      <a:lnTo>
                        <a:pt x="15" y="37"/>
                      </a:lnTo>
                      <a:lnTo>
                        <a:pt x="8" y="49"/>
                      </a:lnTo>
                      <a:lnTo>
                        <a:pt x="3" y="63"/>
                      </a:lnTo>
                      <a:lnTo>
                        <a:pt x="1" y="78"/>
                      </a:lnTo>
                      <a:lnTo>
                        <a:pt x="1" y="78"/>
                      </a:lnTo>
                      <a:lnTo>
                        <a:pt x="0" y="93"/>
                      </a:lnTo>
                      <a:lnTo>
                        <a:pt x="3" y="107"/>
                      </a:lnTo>
                      <a:lnTo>
                        <a:pt x="8" y="120"/>
                      </a:lnTo>
                      <a:lnTo>
                        <a:pt x="16" y="134"/>
                      </a:lnTo>
                      <a:lnTo>
                        <a:pt x="25" y="145"/>
                      </a:lnTo>
                      <a:lnTo>
                        <a:pt x="37" y="155"/>
                      </a:lnTo>
                      <a:lnTo>
                        <a:pt x="49" y="162"/>
                      </a:lnTo>
                      <a:lnTo>
                        <a:pt x="63" y="167"/>
                      </a:lnTo>
                      <a:lnTo>
                        <a:pt x="78" y="170"/>
                      </a:lnTo>
                      <a:lnTo>
                        <a:pt x="2776" y="406"/>
                      </a:lnTo>
                      <a:lnTo>
                        <a:pt x="2791" y="406"/>
                      </a:lnTo>
                      <a:lnTo>
                        <a:pt x="2806" y="403"/>
                      </a:lnTo>
                      <a:lnTo>
                        <a:pt x="2819" y="398"/>
                      </a:lnTo>
                      <a:lnTo>
                        <a:pt x="2833" y="391"/>
                      </a:lnTo>
                      <a:lnTo>
                        <a:pt x="2844" y="381"/>
                      </a:lnTo>
                      <a:lnTo>
                        <a:pt x="2854" y="369"/>
                      </a:lnTo>
                      <a:lnTo>
                        <a:pt x="2861" y="357"/>
                      </a:lnTo>
                      <a:lnTo>
                        <a:pt x="2866" y="343"/>
                      </a:lnTo>
                      <a:lnTo>
                        <a:pt x="2868" y="328"/>
                      </a:lnTo>
                      <a:close/>
                    </a:path>
                  </a:pathLst>
                </a:custGeom>
                <a:solidFill>
                  <a:srgbClr val="FF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41" name="Freeform 9"/>
                <p:cNvSpPr>
                  <a:spLocks/>
                </p:cNvSpPr>
                <p:nvPr/>
              </p:nvSpPr>
              <p:spPr bwMode="auto">
                <a:xfrm>
                  <a:off x="5648" y="3165"/>
                  <a:ext cx="176" cy="210"/>
                </a:xfrm>
                <a:custGeom>
                  <a:avLst/>
                  <a:gdLst>
                    <a:gd name="T0" fmla="*/ 79 w 176"/>
                    <a:gd name="T1" fmla="*/ 210 h 210"/>
                    <a:gd name="T2" fmla="*/ 94 w 176"/>
                    <a:gd name="T3" fmla="*/ 209 h 210"/>
                    <a:gd name="T4" fmla="*/ 109 w 176"/>
                    <a:gd name="T5" fmla="*/ 206 h 210"/>
                    <a:gd name="T6" fmla="*/ 124 w 176"/>
                    <a:gd name="T7" fmla="*/ 199 h 210"/>
                    <a:gd name="T8" fmla="*/ 138 w 176"/>
                    <a:gd name="T9" fmla="*/ 190 h 210"/>
                    <a:gd name="T10" fmla="*/ 149 w 176"/>
                    <a:gd name="T11" fmla="*/ 178 h 210"/>
                    <a:gd name="T12" fmla="*/ 159 w 176"/>
                    <a:gd name="T13" fmla="*/ 163 h 210"/>
                    <a:gd name="T14" fmla="*/ 168 w 176"/>
                    <a:gd name="T15" fmla="*/ 148 h 210"/>
                    <a:gd name="T16" fmla="*/ 173 w 176"/>
                    <a:gd name="T17" fmla="*/ 131 h 210"/>
                    <a:gd name="T18" fmla="*/ 176 w 176"/>
                    <a:gd name="T19" fmla="*/ 113 h 210"/>
                    <a:gd name="T20" fmla="*/ 176 w 176"/>
                    <a:gd name="T21" fmla="*/ 95 h 210"/>
                    <a:gd name="T22" fmla="*/ 174 w 176"/>
                    <a:gd name="T23" fmla="*/ 76 h 210"/>
                    <a:gd name="T24" fmla="*/ 168 w 176"/>
                    <a:gd name="T25" fmla="*/ 60 h 210"/>
                    <a:gd name="T26" fmla="*/ 161 w 176"/>
                    <a:gd name="T27" fmla="*/ 44 h 210"/>
                    <a:gd name="T28" fmla="*/ 152 w 176"/>
                    <a:gd name="T29" fmla="*/ 30 h 210"/>
                    <a:gd name="T30" fmla="*/ 140 w 176"/>
                    <a:gd name="T31" fmla="*/ 18 h 210"/>
                    <a:gd name="T32" fmla="*/ 127 w 176"/>
                    <a:gd name="T33" fmla="*/ 9 h 210"/>
                    <a:gd name="T34" fmla="*/ 112 w 176"/>
                    <a:gd name="T35" fmla="*/ 4 h 210"/>
                    <a:gd name="T36" fmla="*/ 97 w 176"/>
                    <a:gd name="T37" fmla="*/ 0 h 210"/>
                    <a:gd name="T38" fmla="*/ 82 w 176"/>
                    <a:gd name="T39" fmla="*/ 1 h 210"/>
                    <a:gd name="T40" fmla="*/ 67 w 176"/>
                    <a:gd name="T41" fmla="*/ 4 h 210"/>
                    <a:gd name="T42" fmla="*/ 52 w 176"/>
                    <a:gd name="T43" fmla="*/ 11 h 210"/>
                    <a:gd name="T44" fmla="*/ 38 w 176"/>
                    <a:gd name="T45" fmla="*/ 20 h 210"/>
                    <a:gd name="T46" fmla="*/ 27 w 176"/>
                    <a:gd name="T47" fmla="*/ 32 h 210"/>
                    <a:gd name="T48" fmla="*/ 17 w 176"/>
                    <a:gd name="T49" fmla="*/ 47 h 210"/>
                    <a:gd name="T50" fmla="*/ 8 w 176"/>
                    <a:gd name="T51" fmla="*/ 62 h 210"/>
                    <a:gd name="T52" fmla="*/ 3 w 176"/>
                    <a:gd name="T53" fmla="*/ 79 h 210"/>
                    <a:gd name="T54" fmla="*/ 0 w 176"/>
                    <a:gd name="T55" fmla="*/ 97 h 210"/>
                    <a:gd name="T56" fmla="*/ 0 w 176"/>
                    <a:gd name="T57" fmla="*/ 115 h 210"/>
                    <a:gd name="T58" fmla="*/ 2 w 176"/>
                    <a:gd name="T59" fmla="*/ 134 h 210"/>
                    <a:gd name="T60" fmla="*/ 8 w 176"/>
                    <a:gd name="T61" fmla="*/ 150 h 210"/>
                    <a:gd name="T62" fmla="*/ 15 w 176"/>
                    <a:gd name="T63" fmla="*/ 166 h 210"/>
                    <a:gd name="T64" fmla="*/ 24 w 176"/>
                    <a:gd name="T65" fmla="*/ 180 h 210"/>
                    <a:gd name="T66" fmla="*/ 36 w 176"/>
                    <a:gd name="T67" fmla="*/ 192 h 210"/>
                    <a:gd name="T68" fmla="*/ 49 w 176"/>
                    <a:gd name="T69" fmla="*/ 201 h 210"/>
                    <a:gd name="T70" fmla="*/ 64 w 176"/>
                    <a:gd name="T71" fmla="*/ 206 h 210"/>
                    <a:gd name="T72" fmla="*/ 79 w 176"/>
                    <a:gd name="T73" fmla="*/ 21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6" h="210">
                      <a:moveTo>
                        <a:pt x="79" y="210"/>
                      </a:moveTo>
                      <a:lnTo>
                        <a:pt x="94" y="209"/>
                      </a:lnTo>
                      <a:lnTo>
                        <a:pt x="109" y="206"/>
                      </a:lnTo>
                      <a:lnTo>
                        <a:pt x="124" y="199"/>
                      </a:lnTo>
                      <a:lnTo>
                        <a:pt x="138" y="190"/>
                      </a:lnTo>
                      <a:lnTo>
                        <a:pt x="149" y="178"/>
                      </a:lnTo>
                      <a:lnTo>
                        <a:pt x="159" y="163"/>
                      </a:lnTo>
                      <a:lnTo>
                        <a:pt x="168" y="148"/>
                      </a:lnTo>
                      <a:lnTo>
                        <a:pt x="173" y="131"/>
                      </a:lnTo>
                      <a:lnTo>
                        <a:pt x="176" y="113"/>
                      </a:lnTo>
                      <a:lnTo>
                        <a:pt x="176" y="95"/>
                      </a:lnTo>
                      <a:lnTo>
                        <a:pt x="174" y="76"/>
                      </a:lnTo>
                      <a:lnTo>
                        <a:pt x="168" y="60"/>
                      </a:lnTo>
                      <a:lnTo>
                        <a:pt x="161" y="44"/>
                      </a:lnTo>
                      <a:lnTo>
                        <a:pt x="152" y="30"/>
                      </a:lnTo>
                      <a:lnTo>
                        <a:pt x="140" y="18"/>
                      </a:lnTo>
                      <a:lnTo>
                        <a:pt x="127" y="9"/>
                      </a:lnTo>
                      <a:lnTo>
                        <a:pt x="112" y="4"/>
                      </a:lnTo>
                      <a:lnTo>
                        <a:pt x="97" y="0"/>
                      </a:lnTo>
                      <a:lnTo>
                        <a:pt x="82" y="1"/>
                      </a:lnTo>
                      <a:lnTo>
                        <a:pt x="67" y="4"/>
                      </a:lnTo>
                      <a:lnTo>
                        <a:pt x="52" y="11"/>
                      </a:lnTo>
                      <a:lnTo>
                        <a:pt x="38" y="20"/>
                      </a:lnTo>
                      <a:lnTo>
                        <a:pt x="27" y="32"/>
                      </a:lnTo>
                      <a:lnTo>
                        <a:pt x="17" y="47"/>
                      </a:lnTo>
                      <a:lnTo>
                        <a:pt x="8" y="62"/>
                      </a:lnTo>
                      <a:lnTo>
                        <a:pt x="3" y="79"/>
                      </a:lnTo>
                      <a:lnTo>
                        <a:pt x="0" y="97"/>
                      </a:lnTo>
                      <a:lnTo>
                        <a:pt x="0" y="115"/>
                      </a:lnTo>
                      <a:lnTo>
                        <a:pt x="2" y="134"/>
                      </a:lnTo>
                      <a:lnTo>
                        <a:pt x="8" y="150"/>
                      </a:lnTo>
                      <a:lnTo>
                        <a:pt x="15" y="166"/>
                      </a:lnTo>
                      <a:lnTo>
                        <a:pt x="24" y="180"/>
                      </a:lnTo>
                      <a:lnTo>
                        <a:pt x="36" y="192"/>
                      </a:lnTo>
                      <a:lnTo>
                        <a:pt x="49" y="201"/>
                      </a:lnTo>
                      <a:lnTo>
                        <a:pt x="64" y="206"/>
                      </a:lnTo>
                      <a:lnTo>
                        <a:pt x="79" y="2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9642" name="Group 10"/>
                <p:cNvGrpSpPr>
                  <a:grpSpLocks/>
                </p:cNvGrpSpPr>
                <p:nvPr/>
              </p:nvGrpSpPr>
              <p:grpSpPr bwMode="auto">
                <a:xfrm>
                  <a:off x="2722" y="3039"/>
                  <a:ext cx="969" cy="424"/>
                  <a:chOff x="2722" y="3039"/>
                  <a:chExt cx="969" cy="424"/>
                </a:xfrm>
              </p:grpSpPr>
              <p:sp>
                <p:nvSpPr>
                  <p:cNvPr id="69643" name="Freeform 11"/>
                  <p:cNvSpPr>
                    <a:spLocks/>
                  </p:cNvSpPr>
                  <p:nvPr/>
                </p:nvSpPr>
                <p:spPr bwMode="auto">
                  <a:xfrm>
                    <a:off x="2722" y="3039"/>
                    <a:ext cx="182" cy="312"/>
                  </a:xfrm>
                  <a:custGeom>
                    <a:avLst/>
                    <a:gdLst>
                      <a:gd name="T0" fmla="*/ 182 w 182"/>
                      <a:gd name="T1" fmla="*/ 13 h 312"/>
                      <a:gd name="T2" fmla="*/ 26 w 182"/>
                      <a:gd name="T3" fmla="*/ 0 h 312"/>
                      <a:gd name="T4" fmla="*/ 0 w 182"/>
                      <a:gd name="T5" fmla="*/ 299 h 312"/>
                      <a:gd name="T6" fmla="*/ 156 w 182"/>
                      <a:gd name="T7" fmla="*/ 312 h 312"/>
                      <a:gd name="T8" fmla="*/ 182 w 182"/>
                      <a:gd name="T9" fmla="*/ 13 h 3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2" h="312">
                        <a:moveTo>
                          <a:pt x="182" y="13"/>
                        </a:moveTo>
                        <a:lnTo>
                          <a:pt x="26" y="0"/>
                        </a:lnTo>
                        <a:lnTo>
                          <a:pt x="0" y="299"/>
                        </a:lnTo>
                        <a:lnTo>
                          <a:pt x="156" y="312"/>
                        </a:lnTo>
                        <a:lnTo>
                          <a:pt x="182" y="13"/>
                        </a:lnTo>
                        <a:close/>
                      </a:path>
                    </a:pathLst>
                  </a:custGeom>
                  <a:solidFill>
                    <a:srgbClr val="CC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644" name="Freeform 12"/>
                  <p:cNvSpPr>
                    <a:spLocks/>
                  </p:cNvSpPr>
                  <p:nvPr/>
                </p:nvSpPr>
                <p:spPr bwMode="auto">
                  <a:xfrm>
                    <a:off x="3034" y="3078"/>
                    <a:ext cx="194" cy="229"/>
                  </a:xfrm>
                  <a:custGeom>
                    <a:avLst/>
                    <a:gdLst>
                      <a:gd name="T0" fmla="*/ 194 w 194"/>
                      <a:gd name="T1" fmla="*/ 15 h 229"/>
                      <a:gd name="T2" fmla="*/ 19 w 194"/>
                      <a:gd name="T3" fmla="*/ 0 h 229"/>
                      <a:gd name="T4" fmla="*/ 0 w 194"/>
                      <a:gd name="T5" fmla="*/ 214 h 229"/>
                      <a:gd name="T6" fmla="*/ 175 w 194"/>
                      <a:gd name="T7" fmla="*/ 229 h 229"/>
                      <a:gd name="T8" fmla="*/ 194 w 194"/>
                      <a:gd name="T9" fmla="*/ 15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4" h="229">
                        <a:moveTo>
                          <a:pt x="194" y="15"/>
                        </a:moveTo>
                        <a:lnTo>
                          <a:pt x="19" y="0"/>
                        </a:lnTo>
                        <a:lnTo>
                          <a:pt x="0" y="214"/>
                        </a:lnTo>
                        <a:lnTo>
                          <a:pt x="175" y="229"/>
                        </a:lnTo>
                        <a:lnTo>
                          <a:pt x="194" y="15"/>
                        </a:lnTo>
                        <a:close/>
                      </a:path>
                    </a:pathLst>
                  </a:custGeom>
                  <a:solidFill>
                    <a:srgbClr val="CC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645" name="Freeform 13"/>
                  <p:cNvSpPr>
                    <a:spLocks/>
                  </p:cNvSpPr>
                  <p:nvPr/>
                </p:nvSpPr>
                <p:spPr bwMode="auto">
                  <a:xfrm>
                    <a:off x="3335" y="3110"/>
                    <a:ext cx="197" cy="353"/>
                  </a:xfrm>
                  <a:custGeom>
                    <a:avLst/>
                    <a:gdLst>
                      <a:gd name="T0" fmla="*/ 197 w 197"/>
                      <a:gd name="T1" fmla="*/ 15 h 353"/>
                      <a:gd name="T2" fmla="*/ 29 w 197"/>
                      <a:gd name="T3" fmla="*/ 0 h 353"/>
                      <a:gd name="T4" fmla="*/ 0 w 197"/>
                      <a:gd name="T5" fmla="*/ 338 h 353"/>
                      <a:gd name="T6" fmla="*/ 168 w 197"/>
                      <a:gd name="T7" fmla="*/ 353 h 353"/>
                      <a:gd name="T8" fmla="*/ 197 w 197"/>
                      <a:gd name="T9" fmla="*/ 15 h 3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7" h="353">
                        <a:moveTo>
                          <a:pt x="197" y="15"/>
                        </a:moveTo>
                        <a:lnTo>
                          <a:pt x="29" y="0"/>
                        </a:lnTo>
                        <a:lnTo>
                          <a:pt x="0" y="338"/>
                        </a:lnTo>
                        <a:lnTo>
                          <a:pt x="168" y="353"/>
                        </a:lnTo>
                        <a:lnTo>
                          <a:pt x="197" y="15"/>
                        </a:lnTo>
                        <a:close/>
                      </a:path>
                    </a:pathLst>
                  </a:custGeom>
                  <a:solidFill>
                    <a:srgbClr val="CC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646" name="Freeform 14"/>
                  <p:cNvSpPr>
                    <a:spLocks/>
                  </p:cNvSpPr>
                  <p:nvPr/>
                </p:nvSpPr>
                <p:spPr bwMode="auto">
                  <a:xfrm>
                    <a:off x="3504" y="3129"/>
                    <a:ext cx="187" cy="212"/>
                  </a:xfrm>
                  <a:custGeom>
                    <a:avLst/>
                    <a:gdLst>
                      <a:gd name="T0" fmla="*/ 187 w 187"/>
                      <a:gd name="T1" fmla="*/ 15 h 212"/>
                      <a:gd name="T2" fmla="*/ 17 w 187"/>
                      <a:gd name="T3" fmla="*/ 0 h 212"/>
                      <a:gd name="T4" fmla="*/ 0 w 187"/>
                      <a:gd name="T5" fmla="*/ 197 h 212"/>
                      <a:gd name="T6" fmla="*/ 170 w 187"/>
                      <a:gd name="T7" fmla="*/ 212 h 212"/>
                      <a:gd name="T8" fmla="*/ 187 w 187"/>
                      <a:gd name="T9" fmla="*/ 15 h 2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7" h="212">
                        <a:moveTo>
                          <a:pt x="187" y="15"/>
                        </a:moveTo>
                        <a:lnTo>
                          <a:pt x="17" y="0"/>
                        </a:lnTo>
                        <a:lnTo>
                          <a:pt x="0" y="197"/>
                        </a:lnTo>
                        <a:lnTo>
                          <a:pt x="170" y="212"/>
                        </a:lnTo>
                        <a:lnTo>
                          <a:pt x="187" y="15"/>
                        </a:lnTo>
                        <a:close/>
                      </a:path>
                    </a:pathLst>
                  </a:custGeom>
                  <a:solidFill>
                    <a:srgbClr val="CC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647" name="Group 15"/>
                <p:cNvGrpSpPr>
                  <a:grpSpLocks/>
                </p:cNvGrpSpPr>
                <p:nvPr/>
              </p:nvGrpSpPr>
              <p:grpSpPr bwMode="auto">
                <a:xfrm>
                  <a:off x="2683" y="2991"/>
                  <a:ext cx="968" cy="430"/>
                  <a:chOff x="2683" y="2991"/>
                  <a:chExt cx="968" cy="430"/>
                </a:xfrm>
              </p:grpSpPr>
              <p:sp>
                <p:nvSpPr>
                  <p:cNvPr id="69648" name="Freeform 16"/>
                  <p:cNvSpPr>
                    <a:spLocks/>
                  </p:cNvSpPr>
                  <p:nvPr/>
                </p:nvSpPr>
                <p:spPr bwMode="auto">
                  <a:xfrm>
                    <a:off x="2683" y="2991"/>
                    <a:ext cx="193" cy="322"/>
                  </a:xfrm>
                  <a:custGeom>
                    <a:avLst/>
                    <a:gdLst>
                      <a:gd name="T0" fmla="*/ 193 w 193"/>
                      <a:gd name="T1" fmla="*/ 15 h 322"/>
                      <a:gd name="T2" fmla="*/ 27 w 193"/>
                      <a:gd name="T3" fmla="*/ 0 h 322"/>
                      <a:gd name="T4" fmla="*/ 0 w 193"/>
                      <a:gd name="T5" fmla="*/ 307 h 322"/>
                      <a:gd name="T6" fmla="*/ 166 w 193"/>
                      <a:gd name="T7" fmla="*/ 322 h 322"/>
                      <a:gd name="T8" fmla="*/ 193 w 193"/>
                      <a:gd name="T9" fmla="*/ 15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3" h="322">
                        <a:moveTo>
                          <a:pt x="193" y="15"/>
                        </a:moveTo>
                        <a:lnTo>
                          <a:pt x="27" y="0"/>
                        </a:lnTo>
                        <a:lnTo>
                          <a:pt x="0" y="307"/>
                        </a:lnTo>
                        <a:lnTo>
                          <a:pt x="166" y="322"/>
                        </a:lnTo>
                        <a:lnTo>
                          <a:pt x="193" y="15"/>
                        </a:lnTo>
                        <a:close/>
                      </a:path>
                    </a:pathLst>
                  </a:custGeom>
                  <a:solidFill>
                    <a:srgbClr val="FFCC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649" name="Freeform 17"/>
                  <p:cNvSpPr>
                    <a:spLocks/>
                  </p:cNvSpPr>
                  <p:nvPr/>
                </p:nvSpPr>
                <p:spPr bwMode="auto">
                  <a:xfrm>
                    <a:off x="3010" y="3037"/>
                    <a:ext cx="187" cy="229"/>
                  </a:xfrm>
                  <a:custGeom>
                    <a:avLst/>
                    <a:gdLst>
                      <a:gd name="T0" fmla="*/ 187 w 187"/>
                      <a:gd name="T1" fmla="*/ 15 h 229"/>
                      <a:gd name="T2" fmla="*/ 19 w 187"/>
                      <a:gd name="T3" fmla="*/ 0 h 229"/>
                      <a:gd name="T4" fmla="*/ 0 w 187"/>
                      <a:gd name="T5" fmla="*/ 214 h 229"/>
                      <a:gd name="T6" fmla="*/ 168 w 187"/>
                      <a:gd name="T7" fmla="*/ 229 h 229"/>
                      <a:gd name="T8" fmla="*/ 187 w 187"/>
                      <a:gd name="T9" fmla="*/ 15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7" h="229">
                        <a:moveTo>
                          <a:pt x="187" y="15"/>
                        </a:moveTo>
                        <a:lnTo>
                          <a:pt x="19" y="0"/>
                        </a:lnTo>
                        <a:lnTo>
                          <a:pt x="0" y="214"/>
                        </a:lnTo>
                        <a:lnTo>
                          <a:pt x="168" y="229"/>
                        </a:lnTo>
                        <a:lnTo>
                          <a:pt x="187" y="15"/>
                        </a:lnTo>
                        <a:close/>
                      </a:path>
                    </a:pathLst>
                  </a:custGeom>
                  <a:solidFill>
                    <a:srgbClr val="FFCC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650" name="Freeform 18"/>
                  <p:cNvSpPr>
                    <a:spLocks/>
                  </p:cNvSpPr>
                  <p:nvPr/>
                </p:nvSpPr>
                <p:spPr bwMode="auto">
                  <a:xfrm>
                    <a:off x="3310" y="3074"/>
                    <a:ext cx="185" cy="347"/>
                  </a:xfrm>
                  <a:custGeom>
                    <a:avLst/>
                    <a:gdLst>
                      <a:gd name="T0" fmla="*/ 185 w 185"/>
                      <a:gd name="T1" fmla="*/ 13 h 347"/>
                      <a:gd name="T2" fmla="*/ 29 w 185"/>
                      <a:gd name="T3" fmla="*/ 0 h 347"/>
                      <a:gd name="T4" fmla="*/ 0 w 185"/>
                      <a:gd name="T5" fmla="*/ 333 h 347"/>
                      <a:gd name="T6" fmla="*/ 156 w 185"/>
                      <a:gd name="T7" fmla="*/ 347 h 347"/>
                      <a:gd name="T8" fmla="*/ 185 w 185"/>
                      <a:gd name="T9" fmla="*/ 13 h 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5" h="347">
                        <a:moveTo>
                          <a:pt x="185" y="13"/>
                        </a:moveTo>
                        <a:lnTo>
                          <a:pt x="29" y="0"/>
                        </a:lnTo>
                        <a:lnTo>
                          <a:pt x="0" y="333"/>
                        </a:lnTo>
                        <a:lnTo>
                          <a:pt x="156" y="347"/>
                        </a:lnTo>
                        <a:lnTo>
                          <a:pt x="185" y="13"/>
                        </a:lnTo>
                        <a:close/>
                      </a:path>
                    </a:pathLst>
                  </a:custGeom>
                  <a:solidFill>
                    <a:srgbClr val="FFCC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651" name="Freeform 19"/>
                  <p:cNvSpPr>
                    <a:spLocks/>
                  </p:cNvSpPr>
                  <p:nvPr/>
                </p:nvSpPr>
                <p:spPr bwMode="auto">
                  <a:xfrm>
                    <a:off x="3472" y="3082"/>
                    <a:ext cx="179" cy="223"/>
                  </a:xfrm>
                  <a:custGeom>
                    <a:avLst/>
                    <a:gdLst>
                      <a:gd name="T0" fmla="*/ 179 w 179"/>
                      <a:gd name="T1" fmla="*/ 14 h 223"/>
                      <a:gd name="T2" fmla="*/ 18 w 179"/>
                      <a:gd name="T3" fmla="*/ 0 h 223"/>
                      <a:gd name="T4" fmla="*/ 0 w 179"/>
                      <a:gd name="T5" fmla="*/ 209 h 223"/>
                      <a:gd name="T6" fmla="*/ 161 w 179"/>
                      <a:gd name="T7" fmla="*/ 223 h 223"/>
                      <a:gd name="T8" fmla="*/ 179 w 179"/>
                      <a:gd name="T9" fmla="*/ 14 h 2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9" h="223">
                        <a:moveTo>
                          <a:pt x="179" y="14"/>
                        </a:moveTo>
                        <a:lnTo>
                          <a:pt x="18" y="0"/>
                        </a:lnTo>
                        <a:lnTo>
                          <a:pt x="0" y="209"/>
                        </a:lnTo>
                        <a:lnTo>
                          <a:pt x="161" y="223"/>
                        </a:lnTo>
                        <a:lnTo>
                          <a:pt x="179" y="14"/>
                        </a:lnTo>
                        <a:close/>
                      </a:path>
                    </a:pathLst>
                  </a:custGeom>
                  <a:solidFill>
                    <a:srgbClr val="FFCC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69652" name="Group 20"/>
              <p:cNvGrpSpPr>
                <a:grpSpLocks/>
              </p:cNvGrpSpPr>
              <p:nvPr/>
            </p:nvGrpSpPr>
            <p:grpSpPr bwMode="auto">
              <a:xfrm>
                <a:off x="912" y="3408"/>
                <a:ext cx="288" cy="336"/>
                <a:chOff x="4320" y="3128"/>
                <a:chExt cx="415" cy="424"/>
              </a:xfrm>
            </p:grpSpPr>
            <p:sp>
              <p:nvSpPr>
                <p:cNvPr id="69653" name="Freeform 21"/>
                <p:cNvSpPr>
                  <a:spLocks/>
                </p:cNvSpPr>
                <p:nvPr/>
              </p:nvSpPr>
              <p:spPr bwMode="auto">
                <a:xfrm>
                  <a:off x="4322" y="3291"/>
                  <a:ext cx="413" cy="261"/>
                </a:xfrm>
                <a:custGeom>
                  <a:avLst/>
                  <a:gdLst>
                    <a:gd name="T0" fmla="*/ 0 w 1650"/>
                    <a:gd name="T1" fmla="*/ 2 h 1045"/>
                    <a:gd name="T2" fmla="*/ 0 w 1650"/>
                    <a:gd name="T3" fmla="*/ 861 h 1045"/>
                    <a:gd name="T4" fmla="*/ 17 w 1650"/>
                    <a:gd name="T5" fmla="*/ 902 h 1045"/>
                    <a:gd name="T6" fmla="*/ 46 w 1650"/>
                    <a:gd name="T7" fmla="*/ 924 h 1045"/>
                    <a:gd name="T8" fmla="*/ 103 w 1650"/>
                    <a:gd name="T9" fmla="*/ 950 h 1045"/>
                    <a:gd name="T10" fmla="*/ 178 w 1650"/>
                    <a:gd name="T11" fmla="*/ 977 h 1045"/>
                    <a:gd name="T12" fmla="*/ 269 w 1650"/>
                    <a:gd name="T13" fmla="*/ 1001 h 1045"/>
                    <a:gd name="T14" fmla="*/ 401 w 1650"/>
                    <a:gd name="T15" fmla="*/ 1021 h 1045"/>
                    <a:gd name="T16" fmla="*/ 512 w 1650"/>
                    <a:gd name="T17" fmla="*/ 1030 h 1045"/>
                    <a:gd name="T18" fmla="*/ 627 w 1650"/>
                    <a:gd name="T19" fmla="*/ 1043 h 1045"/>
                    <a:gd name="T20" fmla="*/ 745 w 1650"/>
                    <a:gd name="T21" fmla="*/ 1045 h 1045"/>
                    <a:gd name="T22" fmla="*/ 894 w 1650"/>
                    <a:gd name="T23" fmla="*/ 1045 h 1045"/>
                    <a:gd name="T24" fmla="*/ 990 w 1650"/>
                    <a:gd name="T25" fmla="*/ 1043 h 1045"/>
                    <a:gd name="T26" fmla="*/ 1078 w 1650"/>
                    <a:gd name="T27" fmla="*/ 1038 h 1045"/>
                    <a:gd name="T28" fmla="*/ 1162 w 1650"/>
                    <a:gd name="T29" fmla="*/ 1030 h 1045"/>
                    <a:gd name="T30" fmla="*/ 1280 w 1650"/>
                    <a:gd name="T31" fmla="*/ 1016 h 1045"/>
                    <a:gd name="T32" fmla="*/ 1389 w 1650"/>
                    <a:gd name="T33" fmla="*/ 999 h 1045"/>
                    <a:gd name="T34" fmla="*/ 1471 w 1650"/>
                    <a:gd name="T35" fmla="*/ 977 h 1045"/>
                    <a:gd name="T36" fmla="*/ 1525 w 1650"/>
                    <a:gd name="T37" fmla="*/ 962 h 1045"/>
                    <a:gd name="T38" fmla="*/ 1583 w 1650"/>
                    <a:gd name="T39" fmla="*/ 935 h 1045"/>
                    <a:gd name="T40" fmla="*/ 1620 w 1650"/>
                    <a:gd name="T41" fmla="*/ 910 h 1045"/>
                    <a:gd name="T42" fmla="*/ 1645 w 1650"/>
                    <a:gd name="T43" fmla="*/ 880 h 1045"/>
                    <a:gd name="T44" fmla="*/ 1650 w 1650"/>
                    <a:gd name="T45" fmla="*/ 854 h 1045"/>
                    <a:gd name="T46" fmla="*/ 1650 w 1650"/>
                    <a:gd name="T47" fmla="*/ 0 h 1045"/>
                    <a:gd name="T48" fmla="*/ 0 w 1650"/>
                    <a:gd name="T49" fmla="*/ 2 h 10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50" h="1045">
                      <a:moveTo>
                        <a:pt x="0" y="2"/>
                      </a:moveTo>
                      <a:lnTo>
                        <a:pt x="0" y="861"/>
                      </a:lnTo>
                      <a:lnTo>
                        <a:pt x="17" y="902"/>
                      </a:lnTo>
                      <a:lnTo>
                        <a:pt x="46" y="924"/>
                      </a:lnTo>
                      <a:lnTo>
                        <a:pt x="103" y="950"/>
                      </a:lnTo>
                      <a:lnTo>
                        <a:pt x="178" y="977"/>
                      </a:lnTo>
                      <a:lnTo>
                        <a:pt x="269" y="1001"/>
                      </a:lnTo>
                      <a:lnTo>
                        <a:pt x="401" y="1021"/>
                      </a:lnTo>
                      <a:lnTo>
                        <a:pt x="512" y="1030"/>
                      </a:lnTo>
                      <a:lnTo>
                        <a:pt x="627" y="1043"/>
                      </a:lnTo>
                      <a:lnTo>
                        <a:pt x="745" y="1045"/>
                      </a:lnTo>
                      <a:lnTo>
                        <a:pt x="894" y="1045"/>
                      </a:lnTo>
                      <a:lnTo>
                        <a:pt x="990" y="1043"/>
                      </a:lnTo>
                      <a:lnTo>
                        <a:pt x="1078" y="1038"/>
                      </a:lnTo>
                      <a:lnTo>
                        <a:pt x="1162" y="1030"/>
                      </a:lnTo>
                      <a:lnTo>
                        <a:pt x="1280" y="1016"/>
                      </a:lnTo>
                      <a:lnTo>
                        <a:pt x="1389" y="999"/>
                      </a:lnTo>
                      <a:lnTo>
                        <a:pt x="1471" y="977"/>
                      </a:lnTo>
                      <a:lnTo>
                        <a:pt x="1525" y="962"/>
                      </a:lnTo>
                      <a:lnTo>
                        <a:pt x="1583" y="935"/>
                      </a:lnTo>
                      <a:lnTo>
                        <a:pt x="1620" y="910"/>
                      </a:lnTo>
                      <a:lnTo>
                        <a:pt x="1645" y="880"/>
                      </a:lnTo>
                      <a:lnTo>
                        <a:pt x="1650" y="854"/>
                      </a:lnTo>
                      <a:lnTo>
                        <a:pt x="16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54" name="Oval 22"/>
                <p:cNvSpPr>
                  <a:spLocks noChangeArrowheads="1"/>
                </p:cNvSpPr>
                <p:nvPr/>
              </p:nvSpPr>
              <p:spPr bwMode="auto">
                <a:xfrm>
                  <a:off x="4320" y="3245"/>
                  <a:ext cx="411" cy="96"/>
                </a:xfrm>
                <a:prstGeom prst="ellipse">
                  <a:avLst/>
                </a:prstGeom>
                <a:solidFill>
                  <a:srgbClr val="FFB2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55" name="Freeform 23"/>
                <p:cNvSpPr>
                  <a:spLocks/>
                </p:cNvSpPr>
                <p:nvPr/>
              </p:nvSpPr>
              <p:spPr bwMode="auto">
                <a:xfrm>
                  <a:off x="4504" y="3377"/>
                  <a:ext cx="50" cy="122"/>
                </a:xfrm>
                <a:custGeom>
                  <a:avLst/>
                  <a:gdLst>
                    <a:gd name="T0" fmla="*/ 38 w 201"/>
                    <a:gd name="T1" fmla="*/ 194 h 488"/>
                    <a:gd name="T2" fmla="*/ 3 w 201"/>
                    <a:gd name="T3" fmla="*/ 170 h 488"/>
                    <a:gd name="T4" fmla="*/ 0 w 201"/>
                    <a:gd name="T5" fmla="*/ 134 h 488"/>
                    <a:gd name="T6" fmla="*/ 0 w 201"/>
                    <a:gd name="T7" fmla="*/ 88 h 488"/>
                    <a:gd name="T8" fmla="*/ 28 w 201"/>
                    <a:gd name="T9" fmla="*/ 28 h 488"/>
                    <a:gd name="T10" fmla="*/ 69 w 201"/>
                    <a:gd name="T11" fmla="*/ 0 h 488"/>
                    <a:gd name="T12" fmla="*/ 124 w 201"/>
                    <a:gd name="T13" fmla="*/ 0 h 488"/>
                    <a:gd name="T14" fmla="*/ 172 w 201"/>
                    <a:gd name="T15" fmla="*/ 28 h 488"/>
                    <a:gd name="T16" fmla="*/ 191 w 201"/>
                    <a:gd name="T17" fmla="*/ 88 h 488"/>
                    <a:gd name="T18" fmla="*/ 182 w 201"/>
                    <a:gd name="T19" fmla="*/ 158 h 488"/>
                    <a:gd name="T20" fmla="*/ 156 w 201"/>
                    <a:gd name="T21" fmla="*/ 194 h 488"/>
                    <a:gd name="T22" fmla="*/ 115 w 201"/>
                    <a:gd name="T23" fmla="*/ 210 h 488"/>
                    <a:gd name="T24" fmla="*/ 201 w 201"/>
                    <a:gd name="T25" fmla="*/ 488 h 488"/>
                    <a:gd name="T26" fmla="*/ 0 w 201"/>
                    <a:gd name="T27" fmla="*/ 488 h 488"/>
                    <a:gd name="T28" fmla="*/ 66 w 201"/>
                    <a:gd name="T29" fmla="*/ 206 h 488"/>
                    <a:gd name="T30" fmla="*/ 38 w 201"/>
                    <a:gd name="T31" fmla="*/ 194 h 4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1" h="488">
                      <a:moveTo>
                        <a:pt x="38" y="194"/>
                      </a:moveTo>
                      <a:lnTo>
                        <a:pt x="3" y="170"/>
                      </a:lnTo>
                      <a:lnTo>
                        <a:pt x="0" y="134"/>
                      </a:lnTo>
                      <a:lnTo>
                        <a:pt x="0" y="88"/>
                      </a:lnTo>
                      <a:lnTo>
                        <a:pt x="28" y="28"/>
                      </a:lnTo>
                      <a:lnTo>
                        <a:pt x="69" y="0"/>
                      </a:lnTo>
                      <a:lnTo>
                        <a:pt x="124" y="0"/>
                      </a:lnTo>
                      <a:lnTo>
                        <a:pt x="172" y="28"/>
                      </a:lnTo>
                      <a:lnTo>
                        <a:pt x="191" y="88"/>
                      </a:lnTo>
                      <a:lnTo>
                        <a:pt x="182" y="158"/>
                      </a:lnTo>
                      <a:lnTo>
                        <a:pt x="156" y="194"/>
                      </a:lnTo>
                      <a:lnTo>
                        <a:pt x="115" y="210"/>
                      </a:lnTo>
                      <a:lnTo>
                        <a:pt x="201" y="488"/>
                      </a:lnTo>
                      <a:lnTo>
                        <a:pt x="0" y="488"/>
                      </a:lnTo>
                      <a:lnTo>
                        <a:pt x="66" y="206"/>
                      </a:lnTo>
                      <a:lnTo>
                        <a:pt x="3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56" name="Freeform 24"/>
                <p:cNvSpPr>
                  <a:spLocks/>
                </p:cNvSpPr>
                <p:nvPr/>
              </p:nvSpPr>
              <p:spPr bwMode="auto">
                <a:xfrm>
                  <a:off x="4387" y="3128"/>
                  <a:ext cx="293" cy="169"/>
                </a:xfrm>
                <a:custGeom>
                  <a:avLst/>
                  <a:gdLst>
                    <a:gd name="T0" fmla="*/ 0 w 1171"/>
                    <a:gd name="T1" fmla="*/ 631 h 673"/>
                    <a:gd name="T2" fmla="*/ 0 w 1171"/>
                    <a:gd name="T3" fmla="*/ 536 h 673"/>
                    <a:gd name="T4" fmla="*/ 15 w 1171"/>
                    <a:gd name="T5" fmla="*/ 445 h 673"/>
                    <a:gd name="T6" fmla="*/ 41 w 1171"/>
                    <a:gd name="T7" fmla="*/ 359 h 673"/>
                    <a:gd name="T8" fmla="*/ 70 w 1171"/>
                    <a:gd name="T9" fmla="*/ 291 h 673"/>
                    <a:gd name="T10" fmla="*/ 118 w 1171"/>
                    <a:gd name="T11" fmla="*/ 228 h 673"/>
                    <a:gd name="T12" fmla="*/ 154 w 1171"/>
                    <a:gd name="T13" fmla="*/ 183 h 673"/>
                    <a:gd name="T14" fmla="*/ 217 w 1171"/>
                    <a:gd name="T15" fmla="*/ 129 h 673"/>
                    <a:gd name="T16" fmla="*/ 261 w 1171"/>
                    <a:gd name="T17" fmla="*/ 100 h 673"/>
                    <a:gd name="T18" fmla="*/ 328 w 1171"/>
                    <a:gd name="T19" fmla="*/ 56 h 673"/>
                    <a:gd name="T20" fmla="*/ 400 w 1171"/>
                    <a:gd name="T21" fmla="*/ 27 h 673"/>
                    <a:gd name="T22" fmla="*/ 495 w 1171"/>
                    <a:gd name="T23" fmla="*/ 5 h 673"/>
                    <a:gd name="T24" fmla="*/ 584 w 1171"/>
                    <a:gd name="T25" fmla="*/ 0 h 673"/>
                    <a:gd name="T26" fmla="*/ 671 w 1171"/>
                    <a:gd name="T27" fmla="*/ 7 h 673"/>
                    <a:gd name="T28" fmla="*/ 744 w 1171"/>
                    <a:gd name="T29" fmla="*/ 19 h 673"/>
                    <a:gd name="T30" fmla="*/ 835 w 1171"/>
                    <a:gd name="T31" fmla="*/ 51 h 673"/>
                    <a:gd name="T32" fmla="*/ 908 w 1171"/>
                    <a:gd name="T33" fmla="*/ 95 h 673"/>
                    <a:gd name="T34" fmla="*/ 959 w 1171"/>
                    <a:gd name="T35" fmla="*/ 131 h 673"/>
                    <a:gd name="T36" fmla="*/ 1010 w 1171"/>
                    <a:gd name="T37" fmla="*/ 180 h 673"/>
                    <a:gd name="T38" fmla="*/ 1054 w 1171"/>
                    <a:gd name="T39" fmla="*/ 228 h 673"/>
                    <a:gd name="T40" fmla="*/ 1088 w 1171"/>
                    <a:gd name="T41" fmla="*/ 279 h 673"/>
                    <a:gd name="T42" fmla="*/ 1113 w 1171"/>
                    <a:gd name="T43" fmla="*/ 328 h 673"/>
                    <a:gd name="T44" fmla="*/ 1139 w 1171"/>
                    <a:gd name="T45" fmla="*/ 389 h 673"/>
                    <a:gd name="T46" fmla="*/ 1149 w 1171"/>
                    <a:gd name="T47" fmla="*/ 445 h 673"/>
                    <a:gd name="T48" fmla="*/ 1161 w 1171"/>
                    <a:gd name="T49" fmla="*/ 492 h 673"/>
                    <a:gd name="T50" fmla="*/ 1169 w 1171"/>
                    <a:gd name="T51" fmla="*/ 536 h 673"/>
                    <a:gd name="T52" fmla="*/ 1171 w 1171"/>
                    <a:gd name="T53" fmla="*/ 621 h 673"/>
                    <a:gd name="T54" fmla="*/ 1147 w 1171"/>
                    <a:gd name="T55" fmla="*/ 643 h 673"/>
                    <a:gd name="T56" fmla="*/ 1096 w 1171"/>
                    <a:gd name="T57" fmla="*/ 658 h 673"/>
                    <a:gd name="T58" fmla="*/ 1036 w 1171"/>
                    <a:gd name="T59" fmla="*/ 668 h 673"/>
                    <a:gd name="T60" fmla="*/ 973 w 1171"/>
                    <a:gd name="T61" fmla="*/ 658 h 673"/>
                    <a:gd name="T62" fmla="*/ 927 w 1171"/>
                    <a:gd name="T63" fmla="*/ 639 h 673"/>
                    <a:gd name="T64" fmla="*/ 915 w 1171"/>
                    <a:gd name="T65" fmla="*/ 617 h 673"/>
                    <a:gd name="T66" fmla="*/ 915 w 1171"/>
                    <a:gd name="T67" fmla="*/ 512 h 673"/>
                    <a:gd name="T68" fmla="*/ 908 w 1171"/>
                    <a:gd name="T69" fmla="*/ 468 h 673"/>
                    <a:gd name="T70" fmla="*/ 891 w 1171"/>
                    <a:gd name="T71" fmla="*/ 416 h 673"/>
                    <a:gd name="T72" fmla="*/ 857 w 1171"/>
                    <a:gd name="T73" fmla="*/ 359 h 673"/>
                    <a:gd name="T74" fmla="*/ 825 w 1171"/>
                    <a:gd name="T75" fmla="*/ 330 h 673"/>
                    <a:gd name="T76" fmla="*/ 790 w 1171"/>
                    <a:gd name="T77" fmla="*/ 294 h 673"/>
                    <a:gd name="T78" fmla="*/ 732 w 1171"/>
                    <a:gd name="T79" fmla="*/ 264 h 673"/>
                    <a:gd name="T80" fmla="*/ 688 w 1171"/>
                    <a:gd name="T81" fmla="*/ 250 h 673"/>
                    <a:gd name="T82" fmla="*/ 652 w 1171"/>
                    <a:gd name="T83" fmla="*/ 235 h 673"/>
                    <a:gd name="T84" fmla="*/ 613 w 1171"/>
                    <a:gd name="T85" fmla="*/ 235 h 673"/>
                    <a:gd name="T86" fmla="*/ 532 w 1171"/>
                    <a:gd name="T87" fmla="*/ 235 h 673"/>
                    <a:gd name="T88" fmla="*/ 488 w 1171"/>
                    <a:gd name="T89" fmla="*/ 242 h 673"/>
                    <a:gd name="T90" fmla="*/ 432 w 1171"/>
                    <a:gd name="T91" fmla="*/ 264 h 673"/>
                    <a:gd name="T92" fmla="*/ 388 w 1171"/>
                    <a:gd name="T93" fmla="*/ 291 h 673"/>
                    <a:gd name="T94" fmla="*/ 349 w 1171"/>
                    <a:gd name="T95" fmla="*/ 320 h 673"/>
                    <a:gd name="T96" fmla="*/ 314 w 1171"/>
                    <a:gd name="T97" fmla="*/ 352 h 673"/>
                    <a:gd name="T98" fmla="*/ 285 w 1171"/>
                    <a:gd name="T99" fmla="*/ 401 h 673"/>
                    <a:gd name="T100" fmla="*/ 268 w 1171"/>
                    <a:gd name="T101" fmla="*/ 440 h 673"/>
                    <a:gd name="T102" fmla="*/ 256 w 1171"/>
                    <a:gd name="T103" fmla="*/ 482 h 673"/>
                    <a:gd name="T104" fmla="*/ 254 w 1171"/>
                    <a:gd name="T105" fmla="*/ 504 h 673"/>
                    <a:gd name="T106" fmla="*/ 254 w 1171"/>
                    <a:gd name="T107" fmla="*/ 624 h 673"/>
                    <a:gd name="T108" fmla="*/ 234 w 1171"/>
                    <a:gd name="T109" fmla="*/ 653 h 673"/>
                    <a:gd name="T110" fmla="*/ 183 w 1171"/>
                    <a:gd name="T111" fmla="*/ 673 h 673"/>
                    <a:gd name="T112" fmla="*/ 130 w 1171"/>
                    <a:gd name="T113" fmla="*/ 668 h 673"/>
                    <a:gd name="T114" fmla="*/ 44 w 1171"/>
                    <a:gd name="T115" fmla="*/ 658 h 673"/>
                    <a:gd name="T116" fmla="*/ 0 w 1171"/>
                    <a:gd name="T117" fmla="*/ 631 h 6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71" h="673">
                      <a:moveTo>
                        <a:pt x="0" y="631"/>
                      </a:moveTo>
                      <a:lnTo>
                        <a:pt x="0" y="536"/>
                      </a:lnTo>
                      <a:lnTo>
                        <a:pt x="15" y="445"/>
                      </a:lnTo>
                      <a:lnTo>
                        <a:pt x="41" y="359"/>
                      </a:lnTo>
                      <a:lnTo>
                        <a:pt x="70" y="291"/>
                      </a:lnTo>
                      <a:lnTo>
                        <a:pt x="118" y="228"/>
                      </a:lnTo>
                      <a:lnTo>
                        <a:pt x="154" y="183"/>
                      </a:lnTo>
                      <a:lnTo>
                        <a:pt x="217" y="129"/>
                      </a:lnTo>
                      <a:lnTo>
                        <a:pt x="261" y="100"/>
                      </a:lnTo>
                      <a:lnTo>
                        <a:pt x="328" y="56"/>
                      </a:lnTo>
                      <a:lnTo>
                        <a:pt x="400" y="27"/>
                      </a:lnTo>
                      <a:lnTo>
                        <a:pt x="495" y="5"/>
                      </a:lnTo>
                      <a:lnTo>
                        <a:pt x="584" y="0"/>
                      </a:lnTo>
                      <a:lnTo>
                        <a:pt x="671" y="7"/>
                      </a:lnTo>
                      <a:lnTo>
                        <a:pt x="744" y="19"/>
                      </a:lnTo>
                      <a:lnTo>
                        <a:pt x="835" y="51"/>
                      </a:lnTo>
                      <a:lnTo>
                        <a:pt x="908" y="95"/>
                      </a:lnTo>
                      <a:lnTo>
                        <a:pt x="959" y="131"/>
                      </a:lnTo>
                      <a:lnTo>
                        <a:pt x="1010" y="180"/>
                      </a:lnTo>
                      <a:lnTo>
                        <a:pt x="1054" y="228"/>
                      </a:lnTo>
                      <a:lnTo>
                        <a:pt x="1088" y="279"/>
                      </a:lnTo>
                      <a:lnTo>
                        <a:pt x="1113" y="328"/>
                      </a:lnTo>
                      <a:lnTo>
                        <a:pt x="1139" y="389"/>
                      </a:lnTo>
                      <a:lnTo>
                        <a:pt x="1149" y="445"/>
                      </a:lnTo>
                      <a:lnTo>
                        <a:pt x="1161" y="492"/>
                      </a:lnTo>
                      <a:lnTo>
                        <a:pt x="1169" y="536"/>
                      </a:lnTo>
                      <a:lnTo>
                        <a:pt x="1171" y="621"/>
                      </a:lnTo>
                      <a:lnTo>
                        <a:pt x="1147" y="643"/>
                      </a:lnTo>
                      <a:lnTo>
                        <a:pt x="1096" y="658"/>
                      </a:lnTo>
                      <a:lnTo>
                        <a:pt x="1036" y="668"/>
                      </a:lnTo>
                      <a:lnTo>
                        <a:pt x="973" y="658"/>
                      </a:lnTo>
                      <a:lnTo>
                        <a:pt x="927" y="639"/>
                      </a:lnTo>
                      <a:lnTo>
                        <a:pt x="915" y="617"/>
                      </a:lnTo>
                      <a:lnTo>
                        <a:pt x="915" y="512"/>
                      </a:lnTo>
                      <a:lnTo>
                        <a:pt x="908" y="468"/>
                      </a:lnTo>
                      <a:lnTo>
                        <a:pt x="891" y="416"/>
                      </a:lnTo>
                      <a:lnTo>
                        <a:pt x="857" y="359"/>
                      </a:lnTo>
                      <a:lnTo>
                        <a:pt x="825" y="330"/>
                      </a:lnTo>
                      <a:lnTo>
                        <a:pt x="790" y="294"/>
                      </a:lnTo>
                      <a:lnTo>
                        <a:pt x="732" y="264"/>
                      </a:lnTo>
                      <a:lnTo>
                        <a:pt x="688" y="250"/>
                      </a:lnTo>
                      <a:lnTo>
                        <a:pt x="652" y="235"/>
                      </a:lnTo>
                      <a:lnTo>
                        <a:pt x="613" y="235"/>
                      </a:lnTo>
                      <a:lnTo>
                        <a:pt x="532" y="235"/>
                      </a:lnTo>
                      <a:lnTo>
                        <a:pt x="488" y="242"/>
                      </a:lnTo>
                      <a:lnTo>
                        <a:pt x="432" y="264"/>
                      </a:lnTo>
                      <a:lnTo>
                        <a:pt x="388" y="291"/>
                      </a:lnTo>
                      <a:lnTo>
                        <a:pt x="349" y="320"/>
                      </a:lnTo>
                      <a:lnTo>
                        <a:pt x="314" y="352"/>
                      </a:lnTo>
                      <a:lnTo>
                        <a:pt x="285" y="401"/>
                      </a:lnTo>
                      <a:lnTo>
                        <a:pt x="268" y="440"/>
                      </a:lnTo>
                      <a:lnTo>
                        <a:pt x="256" y="482"/>
                      </a:lnTo>
                      <a:lnTo>
                        <a:pt x="254" y="504"/>
                      </a:lnTo>
                      <a:lnTo>
                        <a:pt x="254" y="624"/>
                      </a:lnTo>
                      <a:lnTo>
                        <a:pt x="234" y="653"/>
                      </a:lnTo>
                      <a:lnTo>
                        <a:pt x="183" y="673"/>
                      </a:lnTo>
                      <a:lnTo>
                        <a:pt x="130" y="668"/>
                      </a:lnTo>
                      <a:lnTo>
                        <a:pt x="44" y="658"/>
                      </a:lnTo>
                      <a:lnTo>
                        <a:pt x="0" y="631"/>
                      </a:lnTo>
                      <a:close/>
                    </a:path>
                  </a:pathLst>
                </a:custGeom>
                <a:solidFill>
                  <a:srgbClr val="FF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9660" name="Freeform 28"/>
              <p:cNvSpPr>
                <a:spLocks/>
              </p:cNvSpPr>
              <p:nvPr/>
            </p:nvSpPr>
            <p:spPr bwMode="auto">
              <a:xfrm>
                <a:off x="224" y="3072"/>
                <a:ext cx="784" cy="896"/>
              </a:xfrm>
              <a:custGeom>
                <a:avLst/>
                <a:gdLst>
                  <a:gd name="T0" fmla="*/ 544 w 784"/>
                  <a:gd name="T1" fmla="*/ 0 h 896"/>
                  <a:gd name="T2" fmla="*/ 16 w 784"/>
                  <a:gd name="T3" fmla="*/ 432 h 896"/>
                  <a:gd name="T4" fmla="*/ 448 w 784"/>
                  <a:gd name="T5" fmla="*/ 864 h 896"/>
                  <a:gd name="T6" fmla="*/ 784 w 784"/>
                  <a:gd name="T7" fmla="*/ 624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4" h="896">
                    <a:moveTo>
                      <a:pt x="544" y="0"/>
                    </a:moveTo>
                    <a:cubicBezTo>
                      <a:pt x="288" y="144"/>
                      <a:pt x="32" y="288"/>
                      <a:pt x="16" y="432"/>
                    </a:cubicBezTo>
                    <a:cubicBezTo>
                      <a:pt x="0" y="576"/>
                      <a:pt x="320" y="832"/>
                      <a:pt x="448" y="864"/>
                    </a:cubicBezTo>
                    <a:cubicBezTo>
                      <a:pt x="576" y="896"/>
                      <a:pt x="680" y="760"/>
                      <a:pt x="784" y="624"/>
                    </a:cubicBezTo>
                  </a:path>
                </a:pathLst>
              </a:custGeom>
              <a:noFill/>
              <a:ln w="381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stealth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9662" name="Rectangle 30"/>
            <p:cNvSpPr>
              <a:spLocks noChangeArrowheads="1"/>
            </p:cNvSpPr>
            <p:nvPr/>
          </p:nvSpPr>
          <p:spPr bwMode="auto">
            <a:xfrm>
              <a:off x="2816" y="3273"/>
              <a:ext cx="2051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b="1" i="0"/>
                <a:t>Circular Argument!</a:t>
              </a:r>
              <a:endParaRPr lang="en-CA" altLang="x-none" b="1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96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96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9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9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252" name="Picture 596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162800" y="4419600"/>
            <a:ext cx="155575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251" name="Picture 595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4343400"/>
            <a:ext cx="365125" cy="533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250" name="Picture 594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267200"/>
            <a:ext cx="573088" cy="83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249" name="Picture 593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114800"/>
            <a:ext cx="885825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248" name="Picture 592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3352800"/>
            <a:ext cx="1670050" cy="243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247" name="Picture 591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590800"/>
            <a:ext cx="2557463" cy="3733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70659" name="Text Box 3"/>
          <p:cNvSpPr txBox="1">
            <a:spLocks noChangeArrowheads="1"/>
          </p:cNvSpPr>
          <p:nvPr/>
        </p:nvSpPr>
        <p:spPr bwMode="auto">
          <a:xfrm>
            <a:off x="1223963" y="838200"/>
            <a:ext cx="6853237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Recursive Algorithm:</a:t>
            </a:r>
          </a:p>
          <a:p>
            <a:pPr lvl="1" algn="l">
              <a:buFontTx/>
              <a:buChar char="•"/>
            </a:pPr>
            <a:r>
              <a:rPr lang="en-US" altLang="x-none" i="0"/>
              <a:t>Assume you have an algorithm that works.</a:t>
            </a:r>
          </a:p>
          <a:p>
            <a:pPr lvl="1" algn="l">
              <a:buFontTx/>
              <a:buChar char="•"/>
            </a:pPr>
            <a:r>
              <a:rPr lang="en-US" altLang="x-none" i="0"/>
              <a:t>Use it to write an algorithm that works.</a:t>
            </a:r>
            <a:endParaRPr lang="en-CA" altLang="x-none" i="0"/>
          </a:p>
        </p:txBody>
      </p:sp>
      <p:grpSp>
        <p:nvGrpSpPr>
          <p:cNvPr id="70847" name="Group 191"/>
          <p:cNvGrpSpPr>
            <a:grpSpLocks/>
          </p:cNvGrpSpPr>
          <p:nvPr/>
        </p:nvGrpSpPr>
        <p:grpSpPr bwMode="auto">
          <a:xfrm>
            <a:off x="1447800" y="5410200"/>
            <a:ext cx="457200" cy="533400"/>
            <a:chOff x="4320" y="3128"/>
            <a:chExt cx="415" cy="424"/>
          </a:xfrm>
        </p:grpSpPr>
        <p:sp>
          <p:nvSpPr>
            <p:cNvPr id="70848" name="Freeform 192"/>
            <p:cNvSpPr>
              <a:spLocks/>
            </p:cNvSpPr>
            <p:nvPr/>
          </p:nvSpPr>
          <p:spPr bwMode="auto">
            <a:xfrm>
              <a:off x="4322" y="3291"/>
              <a:ext cx="413" cy="261"/>
            </a:xfrm>
            <a:custGeom>
              <a:avLst/>
              <a:gdLst>
                <a:gd name="T0" fmla="*/ 0 w 1650"/>
                <a:gd name="T1" fmla="*/ 2 h 1045"/>
                <a:gd name="T2" fmla="*/ 0 w 1650"/>
                <a:gd name="T3" fmla="*/ 861 h 1045"/>
                <a:gd name="T4" fmla="*/ 17 w 1650"/>
                <a:gd name="T5" fmla="*/ 902 h 1045"/>
                <a:gd name="T6" fmla="*/ 46 w 1650"/>
                <a:gd name="T7" fmla="*/ 924 h 1045"/>
                <a:gd name="T8" fmla="*/ 103 w 1650"/>
                <a:gd name="T9" fmla="*/ 950 h 1045"/>
                <a:gd name="T10" fmla="*/ 178 w 1650"/>
                <a:gd name="T11" fmla="*/ 977 h 1045"/>
                <a:gd name="T12" fmla="*/ 269 w 1650"/>
                <a:gd name="T13" fmla="*/ 1001 h 1045"/>
                <a:gd name="T14" fmla="*/ 401 w 1650"/>
                <a:gd name="T15" fmla="*/ 1021 h 1045"/>
                <a:gd name="T16" fmla="*/ 512 w 1650"/>
                <a:gd name="T17" fmla="*/ 1030 h 1045"/>
                <a:gd name="T18" fmla="*/ 627 w 1650"/>
                <a:gd name="T19" fmla="*/ 1043 h 1045"/>
                <a:gd name="T20" fmla="*/ 745 w 1650"/>
                <a:gd name="T21" fmla="*/ 1045 h 1045"/>
                <a:gd name="T22" fmla="*/ 894 w 1650"/>
                <a:gd name="T23" fmla="*/ 1045 h 1045"/>
                <a:gd name="T24" fmla="*/ 990 w 1650"/>
                <a:gd name="T25" fmla="*/ 1043 h 1045"/>
                <a:gd name="T26" fmla="*/ 1078 w 1650"/>
                <a:gd name="T27" fmla="*/ 1038 h 1045"/>
                <a:gd name="T28" fmla="*/ 1162 w 1650"/>
                <a:gd name="T29" fmla="*/ 1030 h 1045"/>
                <a:gd name="T30" fmla="*/ 1280 w 1650"/>
                <a:gd name="T31" fmla="*/ 1016 h 1045"/>
                <a:gd name="T32" fmla="*/ 1389 w 1650"/>
                <a:gd name="T33" fmla="*/ 999 h 1045"/>
                <a:gd name="T34" fmla="*/ 1471 w 1650"/>
                <a:gd name="T35" fmla="*/ 977 h 1045"/>
                <a:gd name="T36" fmla="*/ 1525 w 1650"/>
                <a:gd name="T37" fmla="*/ 962 h 1045"/>
                <a:gd name="T38" fmla="*/ 1583 w 1650"/>
                <a:gd name="T39" fmla="*/ 935 h 1045"/>
                <a:gd name="T40" fmla="*/ 1620 w 1650"/>
                <a:gd name="T41" fmla="*/ 910 h 1045"/>
                <a:gd name="T42" fmla="*/ 1645 w 1650"/>
                <a:gd name="T43" fmla="*/ 880 h 1045"/>
                <a:gd name="T44" fmla="*/ 1650 w 1650"/>
                <a:gd name="T45" fmla="*/ 854 h 1045"/>
                <a:gd name="T46" fmla="*/ 1650 w 1650"/>
                <a:gd name="T47" fmla="*/ 0 h 1045"/>
                <a:gd name="T48" fmla="*/ 0 w 1650"/>
                <a:gd name="T49" fmla="*/ 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0" h="1045">
                  <a:moveTo>
                    <a:pt x="0" y="2"/>
                  </a:moveTo>
                  <a:lnTo>
                    <a:pt x="0" y="861"/>
                  </a:lnTo>
                  <a:lnTo>
                    <a:pt x="17" y="902"/>
                  </a:lnTo>
                  <a:lnTo>
                    <a:pt x="46" y="924"/>
                  </a:lnTo>
                  <a:lnTo>
                    <a:pt x="103" y="950"/>
                  </a:lnTo>
                  <a:lnTo>
                    <a:pt x="178" y="977"/>
                  </a:lnTo>
                  <a:lnTo>
                    <a:pt x="269" y="1001"/>
                  </a:lnTo>
                  <a:lnTo>
                    <a:pt x="401" y="1021"/>
                  </a:lnTo>
                  <a:lnTo>
                    <a:pt x="512" y="1030"/>
                  </a:lnTo>
                  <a:lnTo>
                    <a:pt x="627" y="1043"/>
                  </a:lnTo>
                  <a:lnTo>
                    <a:pt x="745" y="1045"/>
                  </a:lnTo>
                  <a:lnTo>
                    <a:pt x="894" y="1045"/>
                  </a:lnTo>
                  <a:lnTo>
                    <a:pt x="990" y="1043"/>
                  </a:lnTo>
                  <a:lnTo>
                    <a:pt x="1078" y="1038"/>
                  </a:lnTo>
                  <a:lnTo>
                    <a:pt x="1162" y="1030"/>
                  </a:lnTo>
                  <a:lnTo>
                    <a:pt x="1280" y="1016"/>
                  </a:lnTo>
                  <a:lnTo>
                    <a:pt x="1389" y="999"/>
                  </a:lnTo>
                  <a:lnTo>
                    <a:pt x="1471" y="977"/>
                  </a:lnTo>
                  <a:lnTo>
                    <a:pt x="1525" y="962"/>
                  </a:lnTo>
                  <a:lnTo>
                    <a:pt x="1583" y="935"/>
                  </a:lnTo>
                  <a:lnTo>
                    <a:pt x="1620" y="910"/>
                  </a:lnTo>
                  <a:lnTo>
                    <a:pt x="1645" y="880"/>
                  </a:lnTo>
                  <a:lnTo>
                    <a:pt x="1650" y="854"/>
                  </a:lnTo>
                  <a:lnTo>
                    <a:pt x="165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9" name="Oval 193"/>
            <p:cNvSpPr>
              <a:spLocks noChangeArrowheads="1"/>
            </p:cNvSpPr>
            <p:nvPr/>
          </p:nvSpPr>
          <p:spPr bwMode="auto">
            <a:xfrm>
              <a:off x="4320" y="3245"/>
              <a:ext cx="411" cy="96"/>
            </a:xfrm>
            <a:prstGeom prst="ellipse">
              <a:avLst/>
            </a:prstGeom>
            <a:solidFill>
              <a:srgbClr val="FFB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0" name="Freeform 194"/>
            <p:cNvSpPr>
              <a:spLocks/>
            </p:cNvSpPr>
            <p:nvPr/>
          </p:nvSpPr>
          <p:spPr bwMode="auto">
            <a:xfrm>
              <a:off x="4504" y="3377"/>
              <a:ext cx="50" cy="122"/>
            </a:xfrm>
            <a:custGeom>
              <a:avLst/>
              <a:gdLst>
                <a:gd name="T0" fmla="*/ 38 w 201"/>
                <a:gd name="T1" fmla="*/ 194 h 488"/>
                <a:gd name="T2" fmla="*/ 3 w 201"/>
                <a:gd name="T3" fmla="*/ 170 h 488"/>
                <a:gd name="T4" fmla="*/ 0 w 201"/>
                <a:gd name="T5" fmla="*/ 134 h 488"/>
                <a:gd name="T6" fmla="*/ 0 w 201"/>
                <a:gd name="T7" fmla="*/ 88 h 488"/>
                <a:gd name="T8" fmla="*/ 28 w 201"/>
                <a:gd name="T9" fmla="*/ 28 h 488"/>
                <a:gd name="T10" fmla="*/ 69 w 201"/>
                <a:gd name="T11" fmla="*/ 0 h 488"/>
                <a:gd name="T12" fmla="*/ 124 w 201"/>
                <a:gd name="T13" fmla="*/ 0 h 488"/>
                <a:gd name="T14" fmla="*/ 172 w 201"/>
                <a:gd name="T15" fmla="*/ 28 h 488"/>
                <a:gd name="T16" fmla="*/ 191 w 201"/>
                <a:gd name="T17" fmla="*/ 88 h 488"/>
                <a:gd name="T18" fmla="*/ 182 w 201"/>
                <a:gd name="T19" fmla="*/ 158 h 488"/>
                <a:gd name="T20" fmla="*/ 156 w 201"/>
                <a:gd name="T21" fmla="*/ 194 h 488"/>
                <a:gd name="T22" fmla="*/ 115 w 201"/>
                <a:gd name="T23" fmla="*/ 210 h 488"/>
                <a:gd name="T24" fmla="*/ 201 w 201"/>
                <a:gd name="T25" fmla="*/ 488 h 488"/>
                <a:gd name="T26" fmla="*/ 0 w 201"/>
                <a:gd name="T27" fmla="*/ 488 h 488"/>
                <a:gd name="T28" fmla="*/ 66 w 201"/>
                <a:gd name="T29" fmla="*/ 206 h 488"/>
                <a:gd name="T30" fmla="*/ 38 w 201"/>
                <a:gd name="T31" fmla="*/ 19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" h="488">
                  <a:moveTo>
                    <a:pt x="38" y="194"/>
                  </a:moveTo>
                  <a:lnTo>
                    <a:pt x="3" y="170"/>
                  </a:lnTo>
                  <a:lnTo>
                    <a:pt x="0" y="134"/>
                  </a:lnTo>
                  <a:lnTo>
                    <a:pt x="0" y="88"/>
                  </a:lnTo>
                  <a:lnTo>
                    <a:pt x="28" y="28"/>
                  </a:lnTo>
                  <a:lnTo>
                    <a:pt x="69" y="0"/>
                  </a:lnTo>
                  <a:lnTo>
                    <a:pt x="124" y="0"/>
                  </a:lnTo>
                  <a:lnTo>
                    <a:pt x="172" y="28"/>
                  </a:lnTo>
                  <a:lnTo>
                    <a:pt x="191" y="88"/>
                  </a:lnTo>
                  <a:lnTo>
                    <a:pt x="182" y="158"/>
                  </a:lnTo>
                  <a:lnTo>
                    <a:pt x="156" y="194"/>
                  </a:lnTo>
                  <a:lnTo>
                    <a:pt x="115" y="210"/>
                  </a:lnTo>
                  <a:lnTo>
                    <a:pt x="201" y="488"/>
                  </a:lnTo>
                  <a:lnTo>
                    <a:pt x="0" y="488"/>
                  </a:lnTo>
                  <a:lnTo>
                    <a:pt x="66" y="206"/>
                  </a:lnTo>
                  <a:lnTo>
                    <a:pt x="38" y="1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1" name="Freeform 195"/>
            <p:cNvSpPr>
              <a:spLocks/>
            </p:cNvSpPr>
            <p:nvPr/>
          </p:nvSpPr>
          <p:spPr bwMode="auto">
            <a:xfrm>
              <a:off x="4387" y="3128"/>
              <a:ext cx="293" cy="169"/>
            </a:xfrm>
            <a:custGeom>
              <a:avLst/>
              <a:gdLst>
                <a:gd name="T0" fmla="*/ 0 w 1171"/>
                <a:gd name="T1" fmla="*/ 631 h 673"/>
                <a:gd name="T2" fmla="*/ 0 w 1171"/>
                <a:gd name="T3" fmla="*/ 536 h 673"/>
                <a:gd name="T4" fmla="*/ 15 w 1171"/>
                <a:gd name="T5" fmla="*/ 445 h 673"/>
                <a:gd name="T6" fmla="*/ 41 w 1171"/>
                <a:gd name="T7" fmla="*/ 359 h 673"/>
                <a:gd name="T8" fmla="*/ 70 w 1171"/>
                <a:gd name="T9" fmla="*/ 291 h 673"/>
                <a:gd name="T10" fmla="*/ 118 w 1171"/>
                <a:gd name="T11" fmla="*/ 228 h 673"/>
                <a:gd name="T12" fmla="*/ 154 w 1171"/>
                <a:gd name="T13" fmla="*/ 183 h 673"/>
                <a:gd name="T14" fmla="*/ 217 w 1171"/>
                <a:gd name="T15" fmla="*/ 129 h 673"/>
                <a:gd name="T16" fmla="*/ 261 w 1171"/>
                <a:gd name="T17" fmla="*/ 100 h 673"/>
                <a:gd name="T18" fmla="*/ 328 w 1171"/>
                <a:gd name="T19" fmla="*/ 56 h 673"/>
                <a:gd name="T20" fmla="*/ 400 w 1171"/>
                <a:gd name="T21" fmla="*/ 27 h 673"/>
                <a:gd name="T22" fmla="*/ 495 w 1171"/>
                <a:gd name="T23" fmla="*/ 5 h 673"/>
                <a:gd name="T24" fmla="*/ 584 w 1171"/>
                <a:gd name="T25" fmla="*/ 0 h 673"/>
                <a:gd name="T26" fmla="*/ 671 w 1171"/>
                <a:gd name="T27" fmla="*/ 7 h 673"/>
                <a:gd name="T28" fmla="*/ 744 w 1171"/>
                <a:gd name="T29" fmla="*/ 19 h 673"/>
                <a:gd name="T30" fmla="*/ 835 w 1171"/>
                <a:gd name="T31" fmla="*/ 51 h 673"/>
                <a:gd name="T32" fmla="*/ 908 w 1171"/>
                <a:gd name="T33" fmla="*/ 95 h 673"/>
                <a:gd name="T34" fmla="*/ 959 w 1171"/>
                <a:gd name="T35" fmla="*/ 131 h 673"/>
                <a:gd name="T36" fmla="*/ 1010 w 1171"/>
                <a:gd name="T37" fmla="*/ 180 h 673"/>
                <a:gd name="T38" fmla="*/ 1054 w 1171"/>
                <a:gd name="T39" fmla="*/ 228 h 673"/>
                <a:gd name="T40" fmla="*/ 1088 w 1171"/>
                <a:gd name="T41" fmla="*/ 279 h 673"/>
                <a:gd name="T42" fmla="*/ 1113 w 1171"/>
                <a:gd name="T43" fmla="*/ 328 h 673"/>
                <a:gd name="T44" fmla="*/ 1139 w 1171"/>
                <a:gd name="T45" fmla="*/ 389 h 673"/>
                <a:gd name="T46" fmla="*/ 1149 w 1171"/>
                <a:gd name="T47" fmla="*/ 445 h 673"/>
                <a:gd name="T48" fmla="*/ 1161 w 1171"/>
                <a:gd name="T49" fmla="*/ 492 h 673"/>
                <a:gd name="T50" fmla="*/ 1169 w 1171"/>
                <a:gd name="T51" fmla="*/ 536 h 673"/>
                <a:gd name="T52" fmla="*/ 1171 w 1171"/>
                <a:gd name="T53" fmla="*/ 621 h 673"/>
                <a:gd name="T54" fmla="*/ 1147 w 1171"/>
                <a:gd name="T55" fmla="*/ 643 h 673"/>
                <a:gd name="T56" fmla="*/ 1096 w 1171"/>
                <a:gd name="T57" fmla="*/ 658 h 673"/>
                <a:gd name="T58" fmla="*/ 1036 w 1171"/>
                <a:gd name="T59" fmla="*/ 668 h 673"/>
                <a:gd name="T60" fmla="*/ 973 w 1171"/>
                <a:gd name="T61" fmla="*/ 658 h 673"/>
                <a:gd name="T62" fmla="*/ 927 w 1171"/>
                <a:gd name="T63" fmla="*/ 639 h 673"/>
                <a:gd name="T64" fmla="*/ 915 w 1171"/>
                <a:gd name="T65" fmla="*/ 617 h 673"/>
                <a:gd name="T66" fmla="*/ 915 w 1171"/>
                <a:gd name="T67" fmla="*/ 512 h 673"/>
                <a:gd name="T68" fmla="*/ 908 w 1171"/>
                <a:gd name="T69" fmla="*/ 468 h 673"/>
                <a:gd name="T70" fmla="*/ 891 w 1171"/>
                <a:gd name="T71" fmla="*/ 416 h 673"/>
                <a:gd name="T72" fmla="*/ 857 w 1171"/>
                <a:gd name="T73" fmla="*/ 359 h 673"/>
                <a:gd name="T74" fmla="*/ 825 w 1171"/>
                <a:gd name="T75" fmla="*/ 330 h 673"/>
                <a:gd name="T76" fmla="*/ 790 w 1171"/>
                <a:gd name="T77" fmla="*/ 294 h 673"/>
                <a:gd name="T78" fmla="*/ 732 w 1171"/>
                <a:gd name="T79" fmla="*/ 264 h 673"/>
                <a:gd name="T80" fmla="*/ 688 w 1171"/>
                <a:gd name="T81" fmla="*/ 250 h 673"/>
                <a:gd name="T82" fmla="*/ 652 w 1171"/>
                <a:gd name="T83" fmla="*/ 235 h 673"/>
                <a:gd name="T84" fmla="*/ 613 w 1171"/>
                <a:gd name="T85" fmla="*/ 235 h 673"/>
                <a:gd name="T86" fmla="*/ 532 w 1171"/>
                <a:gd name="T87" fmla="*/ 235 h 673"/>
                <a:gd name="T88" fmla="*/ 488 w 1171"/>
                <a:gd name="T89" fmla="*/ 242 h 673"/>
                <a:gd name="T90" fmla="*/ 432 w 1171"/>
                <a:gd name="T91" fmla="*/ 264 h 673"/>
                <a:gd name="T92" fmla="*/ 388 w 1171"/>
                <a:gd name="T93" fmla="*/ 291 h 673"/>
                <a:gd name="T94" fmla="*/ 349 w 1171"/>
                <a:gd name="T95" fmla="*/ 320 h 673"/>
                <a:gd name="T96" fmla="*/ 314 w 1171"/>
                <a:gd name="T97" fmla="*/ 352 h 673"/>
                <a:gd name="T98" fmla="*/ 285 w 1171"/>
                <a:gd name="T99" fmla="*/ 401 h 673"/>
                <a:gd name="T100" fmla="*/ 268 w 1171"/>
                <a:gd name="T101" fmla="*/ 440 h 673"/>
                <a:gd name="T102" fmla="*/ 256 w 1171"/>
                <a:gd name="T103" fmla="*/ 482 h 673"/>
                <a:gd name="T104" fmla="*/ 254 w 1171"/>
                <a:gd name="T105" fmla="*/ 504 h 673"/>
                <a:gd name="T106" fmla="*/ 254 w 1171"/>
                <a:gd name="T107" fmla="*/ 624 h 673"/>
                <a:gd name="T108" fmla="*/ 234 w 1171"/>
                <a:gd name="T109" fmla="*/ 653 h 673"/>
                <a:gd name="T110" fmla="*/ 183 w 1171"/>
                <a:gd name="T111" fmla="*/ 673 h 673"/>
                <a:gd name="T112" fmla="*/ 130 w 1171"/>
                <a:gd name="T113" fmla="*/ 668 h 673"/>
                <a:gd name="T114" fmla="*/ 44 w 1171"/>
                <a:gd name="T115" fmla="*/ 658 h 673"/>
                <a:gd name="T116" fmla="*/ 0 w 1171"/>
                <a:gd name="T117" fmla="*/ 63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71" h="673">
                  <a:moveTo>
                    <a:pt x="0" y="631"/>
                  </a:moveTo>
                  <a:lnTo>
                    <a:pt x="0" y="536"/>
                  </a:lnTo>
                  <a:lnTo>
                    <a:pt x="15" y="445"/>
                  </a:lnTo>
                  <a:lnTo>
                    <a:pt x="41" y="359"/>
                  </a:lnTo>
                  <a:lnTo>
                    <a:pt x="70" y="291"/>
                  </a:lnTo>
                  <a:lnTo>
                    <a:pt x="118" y="228"/>
                  </a:lnTo>
                  <a:lnTo>
                    <a:pt x="154" y="183"/>
                  </a:lnTo>
                  <a:lnTo>
                    <a:pt x="217" y="129"/>
                  </a:lnTo>
                  <a:lnTo>
                    <a:pt x="261" y="100"/>
                  </a:lnTo>
                  <a:lnTo>
                    <a:pt x="328" y="56"/>
                  </a:lnTo>
                  <a:lnTo>
                    <a:pt x="400" y="27"/>
                  </a:lnTo>
                  <a:lnTo>
                    <a:pt x="495" y="5"/>
                  </a:lnTo>
                  <a:lnTo>
                    <a:pt x="584" y="0"/>
                  </a:lnTo>
                  <a:lnTo>
                    <a:pt x="671" y="7"/>
                  </a:lnTo>
                  <a:lnTo>
                    <a:pt x="744" y="19"/>
                  </a:lnTo>
                  <a:lnTo>
                    <a:pt x="835" y="51"/>
                  </a:lnTo>
                  <a:lnTo>
                    <a:pt x="908" y="95"/>
                  </a:lnTo>
                  <a:lnTo>
                    <a:pt x="959" y="131"/>
                  </a:lnTo>
                  <a:lnTo>
                    <a:pt x="1010" y="180"/>
                  </a:lnTo>
                  <a:lnTo>
                    <a:pt x="1054" y="228"/>
                  </a:lnTo>
                  <a:lnTo>
                    <a:pt x="1088" y="279"/>
                  </a:lnTo>
                  <a:lnTo>
                    <a:pt x="1113" y="328"/>
                  </a:lnTo>
                  <a:lnTo>
                    <a:pt x="1139" y="389"/>
                  </a:lnTo>
                  <a:lnTo>
                    <a:pt x="1149" y="445"/>
                  </a:lnTo>
                  <a:lnTo>
                    <a:pt x="1161" y="492"/>
                  </a:lnTo>
                  <a:lnTo>
                    <a:pt x="1169" y="536"/>
                  </a:lnTo>
                  <a:lnTo>
                    <a:pt x="1171" y="621"/>
                  </a:lnTo>
                  <a:lnTo>
                    <a:pt x="1147" y="643"/>
                  </a:lnTo>
                  <a:lnTo>
                    <a:pt x="1096" y="658"/>
                  </a:lnTo>
                  <a:lnTo>
                    <a:pt x="1036" y="668"/>
                  </a:lnTo>
                  <a:lnTo>
                    <a:pt x="973" y="658"/>
                  </a:lnTo>
                  <a:lnTo>
                    <a:pt x="927" y="639"/>
                  </a:lnTo>
                  <a:lnTo>
                    <a:pt x="915" y="617"/>
                  </a:lnTo>
                  <a:lnTo>
                    <a:pt x="915" y="512"/>
                  </a:lnTo>
                  <a:lnTo>
                    <a:pt x="908" y="468"/>
                  </a:lnTo>
                  <a:lnTo>
                    <a:pt x="891" y="416"/>
                  </a:lnTo>
                  <a:lnTo>
                    <a:pt x="857" y="359"/>
                  </a:lnTo>
                  <a:lnTo>
                    <a:pt x="825" y="330"/>
                  </a:lnTo>
                  <a:lnTo>
                    <a:pt x="790" y="294"/>
                  </a:lnTo>
                  <a:lnTo>
                    <a:pt x="732" y="264"/>
                  </a:lnTo>
                  <a:lnTo>
                    <a:pt x="688" y="250"/>
                  </a:lnTo>
                  <a:lnTo>
                    <a:pt x="652" y="235"/>
                  </a:lnTo>
                  <a:lnTo>
                    <a:pt x="613" y="235"/>
                  </a:lnTo>
                  <a:lnTo>
                    <a:pt x="532" y="235"/>
                  </a:lnTo>
                  <a:lnTo>
                    <a:pt x="488" y="242"/>
                  </a:lnTo>
                  <a:lnTo>
                    <a:pt x="432" y="264"/>
                  </a:lnTo>
                  <a:lnTo>
                    <a:pt x="388" y="291"/>
                  </a:lnTo>
                  <a:lnTo>
                    <a:pt x="349" y="320"/>
                  </a:lnTo>
                  <a:lnTo>
                    <a:pt x="314" y="352"/>
                  </a:lnTo>
                  <a:lnTo>
                    <a:pt x="285" y="401"/>
                  </a:lnTo>
                  <a:lnTo>
                    <a:pt x="268" y="440"/>
                  </a:lnTo>
                  <a:lnTo>
                    <a:pt x="256" y="482"/>
                  </a:lnTo>
                  <a:lnTo>
                    <a:pt x="254" y="504"/>
                  </a:lnTo>
                  <a:lnTo>
                    <a:pt x="254" y="624"/>
                  </a:lnTo>
                  <a:lnTo>
                    <a:pt x="234" y="653"/>
                  </a:lnTo>
                  <a:lnTo>
                    <a:pt x="183" y="673"/>
                  </a:lnTo>
                  <a:lnTo>
                    <a:pt x="130" y="668"/>
                  </a:lnTo>
                  <a:lnTo>
                    <a:pt x="44" y="658"/>
                  </a:lnTo>
                  <a:lnTo>
                    <a:pt x="0" y="631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920" name="Group 264"/>
          <p:cNvGrpSpPr>
            <a:grpSpLocks noChangeAspect="1"/>
          </p:cNvGrpSpPr>
          <p:nvPr/>
        </p:nvGrpSpPr>
        <p:grpSpPr bwMode="auto">
          <a:xfrm>
            <a:off x="3687763" y="4676775"/>
            <a:ext cx="776287" cy="274638"/>
            <a:chOff x="2527" y="2761"/>
            <a:chExt cx="3434" cy="980"/>
          </a:xfrm>
        </p:grpSpPr>
        <p:sp>
          <p:nvSpPr>
            <p:cNvPr id="70921" name="Freeform 265"/>
            <p:cNvSpPr>
              <a:spLocks noChangeAspect="1"/>
            </p:cNvSpPr>
            <p:nvPr/>
          </p:nvSpPr>
          <p:spPr bwMode="auto">
            <a:xfrm>
              <a:off x="5166" y="2800"/>
              <a:ext cx="795" cy="941"/>
            </a:xfrm>
            <a:custGeom>
              <a:avLst/>
              <a:gdLst>
                <a:gd name="T0" fmla="*/ 78 w 795"/>
                <a:gd name="T1" fmla="*/ 476 h 941"/>
                <a:gd name="T2" fmla="*/ 45 w 795"/>
                <a:gd name="T3" fmla="*/ 524 h 941"/>
                <a:gd name="T4" fmla="*/ 13 w 795"/>
                <a:gd name="T5" fmla="*/ 607 h 941"/>
                <a:gd name="T6" fmla="*/ 0 w 795"/>
                <a:gd name="T7" fmla="*/ 713 h 941"/>
                <a:gd name="T8" fmla="*/ 12 w 795"/>
                <a:gd name="T9" fmla="*/ 792 h 941"/>
                <a:gd name="T10" fmla="*/ 52 w 795"/>
                <a:gd name="T11" fmla="*/ 857 h 941"/>
                <a:gd name="T12" fmla="*/ 106 w 795"/>
                <a:gd name="T13" fmla="*/ 913 h 941"/>
                <a:gd name="T14" fmla="*/ 164 w 795"/>
                <a:gd name="T15" fmla="*/ 941 h 941"/>
                <a:gd name="T16" fmla="*/ 238 w 795"/>
                <a:gd name="T17" fmla="*/ 929 h 941"/>
                <a:gd name="T18" fmla="*/ 299 w 795"/>
                <a:gd name="T19" fmla="*/ 913 h 941"/>
                <a:gd name="T20" fmla="*/ 351 w 795"/>
                <a:gd name="T21" fmla="*/ 885 h 941"/>
                <a:gd name="T22" fmla="*/ 395 w 795"/>
                <a:gd name="T23" fmla="*/ 822 h 941"/>
                <a:gd name="T24" fmla="*/ 421 w 795"/>
                <a:gd name="T25" fmla="*/ 765 h 941"/>
                <a:gd name="T26" fmla="*/ 425 w 795"/>
                <a:gd name="T27" fmla="*/ 689 h 941"/>
                <a:gd name="T28" fmla="*/ 425 w 795"/>
                <a:gd name="T29" fmla="*/ 652 h 941"/>
                <a:gd name="T30" fmla="*/ 469 w 795"/>
                <a:gd name="T31" fmla="*/ 713 h 941"/>
                <a:gd name="T32" fmla="*/ 553 w 795"/>
                <a:gd name="T33" fmla="*/ 757 h 941"/>
                <a:gd name="T34" fmla="*/ 593 w 795"/>
                <a:gd name="T35" fmla="*/ 765 h 941"/>
                <a:gd name="T36" fmla="*/ 662 w 795"/>
                <a:gd name="T37" fmla="*/ 753 h 941"/>
                <a:gd name="T38" fmla="*/ 710 w 795"/>
                <a:gd name="T39" fmla="*/ 733 h 941"/>
                <a:gd name="T40" fmla="*/ 747 w 795"/>
                <a:gd name="T41" fmla="*/ 670 h 941"/>
                <a:gd name="T42" fmla="*/ 790 w 795"/>
                <a:gd name="T43" fmla="*/ 611 h 941"/>
                <a:gd name="T44" fmla="*/ 792 w 795"/>
                <a:gd name="T45" fmla="*/ 522 h 941"/>
                <a:gd name="T46" fmla="*/ 795 w 795"/>
                <a:gd name="T47" fmla="*/ 457 h 941"/>
                <a:gd name="T48" fmla="*/ 792 w 795"/>
                <a:gd name="T49" fmla="*/ 400 h 941"/>
                <a:gd name="T50" fmla="*/ 738 w 795"/>
                <a:gd name="T51" fmla="*/ 320 h 941"/>
                <a:gd name="T52" fmla="*/ 686 w 795"/>
                <a:gd name="T53" fmla="*/ 283 h 941"/>
                <a:gd name="T54" fmla="*/ 625 w 795"/>
                <a:gd name="T55" fmla="*/ 266 h 941"/>
                <a:gd name="T56" fmla="*/ 555 w 795"/>
                <a:gd name="T57" fmla="*/ 266 h 941"/>
                <a:gd name="T58" fmla="*/ 499 w 795"/>
                <a:gd name="T59" fmla="*/ 276 h 941"/>
                <a:gd name="T60" fmla="*/ 475 w 795"/>
                <a:gd name="T61" fmla="*/ 309 h 941"/>
                <a:gd name="T62" fmla="*/ 445 w 795"/>
                <a:gd name="T63" fmla="*/ 335 h 941"/>
                <a:gd name="T64" fmla="*/ 447 w 795"/>
                <a:gd name="T65" fmla="*/ 251 h 941"/>
                <a:gd name="T66" fmla="*/ 440 w 795"/>
                <a:gd name="T67" fmla="*/ 157 h 941"/>
                <a:gd name="T68" fmla="*/ 388 w 795"/>
                <a:gd name="T69" fmla="*/ 83 h 941"/>
                <a:gd name="T70" fmla="*/ 343 w 795"/>
                <a:gd name="T71" fmla="*/ 38 h 941"/>
                <a:gd name="T72" fmla="*/ 293 w 795"/>
                <a:gd name="T73" fmla="*/ 7 h 941"/>
                <a:gd name="T74" fmla="*/ 258 w 795"/>
                <a:gd name="T75" fmla="*/ 0 h 941"/>
                <a:gd name="T76" fmla="*/ 206 w 795"/>
                <a:gd name="T77" fmla="*/ 1 h 941"/>
                <a:gd name="T78" fmla="*/ 156 w 795"/>
                <a:gd name="T79" fmla="*/ 16 h 941"/>
                <a:gd name="T80" fmla="*/ 102 w 795"/>
                <a:gd name="T81" fmla="*/ 44 h 941"/>
                <a:gd name="T82" fmla="*/ 63 w 795"/>
                <a:gd name="T83" fmla="*/ 96 h 941"/>
                <a:gd name="T84" fmla="*/ 43 w 795"/>
                <a:gd name="T85" fmla="*/ 148 h 941"/>
                <a:gd name="T86" fmla="*/ 36 w 795"/>
                <a:gd name="T87" fmla="*/ 240 h 941"/>
                <a:gd name="T88" fmla="*/ 32 w 795"/>
                <a:gd name="T89" fmla="*/ 285 h 941"/>
                <a:gd name="T90" fmla="*/ 47 w 795"/>
                <a:gd name="T91" fmla="*/ 340 h 941"/>
                <a:gd name="T92" fmla="*/ 62 w 795"/>
                <a:gd name="T93" fmla="*/ 376 h 941"/>
                <a:gd name="T94" fmla="*/ 73 w 795"/>
                <a:gd name="T95" fmla="*/ 400 h 941"/>
                <a:gd name="T96" fmla="*/ 78 w 795"/>
                <a:gd name="T97" fmla="*/ 476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5" h="941">
                  <a:moveTo>
                    <a:pt x="78" y="476"/>
                  </a:moveTo>
                  <a:lnTo>
                    <a:pt x="45" y="524"/>
                  </a:lnTo>
                  <a:lnTo>
                    <a:pt x="13" y="607"/>
                  </a:lnTo>
                  <a:lnTo>
                    <a:pt x="0" y="713"/>
                  </a:lnTo>
                  <a:lnTo>
                    <a:pt x="12" y="792"/>
                  </a:lnTo>
                  <a:lnTo>
                    <a:pt x="52" y="857"/>
                  </a:lnTo>
                  <a:lnTo>
                    <a:pt x="106" y="913"/>
                  </a:lnTo>
                  <a:lnTo>
                    <a:pt x="164" y="941"/>
                  </a:lnTo>
                  <a:lnTo>
                    <a:pt x="238" y="929"/>
                  </a:lnTo>
                  <a:lnTo>
                    <a:pt x="299" y="913"/>
                  </a:lnTo>
                  <a:lnTo>
                    <a:pt x="351" y="885"/>
                  </a:lnTo>
                  <a:lnTo>
                    <a:pt x="395" y="822"/>
                  </a:lnTo>
                  <a:lnTo>
                    <a:pt x="421" y="765"/>
                  </a:lnTo>
                  <a:lnTo>
                    <a:pt x="425" y="689"/>
                  </a:lnTo>
                  <a:lnTo>
                    <a:pt x="425" y="652"/>
                  </a:lnTo>
                  <a:lnTo>
                    <a:pt x="469" y="713"/>
                  </a:lnTo>
                  <a:lnTo>
                    <a:pt x="553" y="757"/>
                  </a:lnTo>
                  <a:lnTo>
                    <a:pt x="593" y="765"/>
                  </a:lnTo>
                  <a:lnTo>
                    <a:pt x="662" y="753"/>
                  </a:lnTo>
                  <a:lnTo>
                    <a:pt x="710" y="733"/>
                  </a:lnTo>
                  <a:lnTo>
                    <a:pt x="747" y="670"/>
                  </a:lnTo>
                  <a:lnTo>
                    <a:pt x="790" y="611"/>
                  </a:lnTo>
                  <a:lnTo>
                    <a:pt x="792" y="522"/>
                  </a:lnTo>
                  <a:lnTo>
                    <a:pt x="795" y="457"/>
                  </a:lnTo>
                  <a:lnTo>
                    <a:pt x="792" y="400"/>
                  </a:lnTo>
                  <a:lnTo>
                    <a:pt x="738" y="320"/>
                  </a:lnTo>
                  <a:lnTo>
                    <a:pt x="686" y="283"/>
                  </a:lnTo>
                  <a:lnTo>
                    <a:pt x="625" y="266"/>
                  </a:lnTo>
                  <a:lnTo>
                    <a:pt x="555" y="266"/>
                  </a:lnTo>
                  <a:lnTo>
                    <a:pt x="499" y="276"/>
                  </a:lnTo>
                  <a:lnTo>
                    <a:pt x="475" y="309"/>
                  </a:lnTo>
                  <a:lnTo>
                    <a:pt x="445" y="335"/>
                  </a:lnTo>
                  <a:lnTo>
                    <a:pt x="447" y="251"/>
                  </a:lnTo>
                  <a:lnTo>
                    <a:pt x="440" y="157"/>
                  </a:lnTo>
                  <a:lnTo>
                    <a:pt x="388" y="83"/>
                  </a:lnTo>
                  <a:lnTo>
                    <a:pt x="343" y="38"/>
                  </a:lnTo>
                  <a:lnTo>
                    <a:pt x="293" y="7"/>
                  </a:lnTo>
                  <a:lnTo>
                    <a:pt x="258" y="0"/>
                  </a:lnTo>
                  <a:lnTo>
                    <a:pt x="206" y="1"/>
                  </a:lnTo>
                  <a:lnTo>
                    <a:pt x="156" y="16"/>
                  </a:lnTo>
                  <a:lnTo>
                    <a:pt x="102" y="44"/>
                  </a:lnTo>
                  <a:lnTo>
                    <a:pt x="63" y="96"/>
                  </a:lnTo>
                  <a:lnTo>
                    <a:pt x="43" y="148"/>
                  </a:lnTo>
                  <a:lnTo>
                    <a:pt x="36" y="240"/>
                  </a:lnTo>
                  <a:lnTo>
                    <a:pt x="32" y="285"/>
                  </a:lnTo>
                  <a:lnTo>
                    <a:pt x="47" y="340"/>
                  </a:lnTo>
                  <a:lnTo>
                    <a:pt x="62" y="376"/>
                  </a:lnTo>
                  <a:lnTo>
                    <a:pt x="73" y="400"/>
                  </a:lnTo>
                  <a:lnTo>
                    <a:pt x="78" y="476"/>
                  </a:lnTo>
                  <a:close/>
                </a:path>
              </a:pathLst>
            </a:cu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2" name="Freeform 266"/>
            <p:cNvSpPr>
              <a:spLocks noChangeAspect="1"/>
            </p:cNvSpPr>
            <p:nvPr/>
          </p:nvSpPr>
          <p:spPr bwMode="auto">
            <a:xfrm>
              <a:off x="5148" y="2761"/>
              <a:ext cx="796" cy="938"/>
            </a:xfrm>
            <a:custGeom>
              <a:avLst/>
              <a:gdLst>
                <a:gd name="T0" fmla="*/ 74 w 796"/>
                <a:gd name="T1" fmla="*/ 475 h 938"/>
                <a:gd name="T2" fmla="*/ 48 w 796"/>
                <a:gd name="T3" fmla="*/ 528 h 938"/>
                <a:gd name="T4" fmla="*/ 13 w 796"/>
                <a:gd name="T5" fmla="*/ 604 h 938"/>
                <a:gd name="T6" fmla="*/ 0 w 796"/>
                <a:gd name="T7" fmla="*/ 708 h 938"/>
                <a:gd name="T8" fmla="*/ 17 w 796"/>
                <a:gd name="T9" fmla="*/ 797 h 938"/>
                <a:gd name="T10" fmla="*/ 48 w 796"/>
                <a:gd name="T11" fmla="*/ 855 h 938"/>
                <a:gd name="T12" fmla="*/ 111 w 796"/>
                <a:gd name="T13" fmla="*/ 914 h 938"/>
                <a:gd name="T14" fmla="*/ 165 w 796"/>
                <a:gd name="T15" fmla="*/ 938 h 938"/>
                <a:gd name="T16" fmla="*/ 233 w 796"/>
                <a:gd name="T17" fmla="*/ 929 h 938"/>
                <a:gd name="T18" fmla="*/ 302 w 796"/>
                <a:gd name="T19" fmla="*/ 918 h 938"/>
                <a:gd name="T20" fmla="*/ 354 w 796"/>
                <a:gd name="T21" fmla="*/ 882 h 938"/>
                <a:gd name="T22" fmla="*/ 389 w 796"/>
                <a:gd name="T23" fmla="*/ 821 h 938"/>
                <a:gd name="T24" fmla="*/ 422 w 796"/>
                <a:gd name="T25" fmla="*/ 764 h 938"/>
                <a:gd name="T26" fmla="*/ 420 w 796"/>
                <a:gd name="T27" fmla="*/ 686 h 938"/>
                <a:gd name="T28" fmla="*/ 428 w 796"/>
                <a:gd name="T29" fmla="*/ 653 h 938"/>
                <a:gd name="T30" fmla="*/ 466 w 796"/>
                <a:gd name="T31" fmla="*/ 712 h 938"/>
                <a:gd name="T32" fmla="*/ 555 w 796"/>
                <a:gd name="T33" fmla="*/ 762 h 938"/>
                <a:gd name="T34" fmla="*/ 591 w 796"/>
                <a:gd name="T35" fmla="*/ 762 h 938"/>
                <a:gd name="T36" fmla="*/ 663 w 796"/>
                <a:gd name="T37" fmla="*/ 751 h 938"/>
                <a:gd name="T38" fmla="*/ 705 w 796"/>
                <a:gd name="T39" fmla="*/ 732 h 938"/>
                <a:gd name="T40" fmla="*/ 748 w 796"/>
                <a:gd name="T41" fmla="*/ 665 h 938"/>
                <a:gd name="T42" fmla="*/ 787 w 796"/>
                <a:gd name="T43" fmla="*/ 610 h 938"/>
                <a:gd name="T44" fmla="*/ 794 w 796"/>
                <a:gd name="T45" fmla="*/ 519 h 938"/>
                <a:gd name="T46" fmla="*/ 796 w 796"/>
                <a:gd name="T47" fmla="*/ 462 h 938"/>
                <a:gd name="T48" fmla="*/ 787 w 796"/>
                <a:gd name="T49" fmla="*/ 399 h 938"/>
                <a:gd name="T50" fmla="*/ 733 w 796"/>
                <a:gd name="T51" fmla="*/ 319 h 938"/>
                <a:gd name="T52" fmla="*/ 687 w 796"/>
                <a:gd name="T53" fmla="*/ 280 h 938"/>
                <a:gd name="T54" fmla="*/ 622 w 796"/>
                <a:gd name="T55" fmla="*/ 273 h 938"/>
                <a:gd name="T56" fmla="*/ 557 w 796"/>
                <a:gd name="T57" fmla="*/ 263 h 938"/>
                <a:gd name="T58" fmla="*/ 494 w 796"/>
                <a:gd name="T59" fmla="*/ 273 h 938"/>
                <a:gd name="T60" fmla="*/ 476 w 796"/>
                <a:gd name="T61" fmla="*/ 308 h 938"/>
                <a:gd name="T62" fmla="*/ 441 w 796"/>
                <a:gd name="T63" fmla="*/ 332 h 938"/>
                <a:gd name="T64" fmla="*/ 444 w 796"/>
                <a:gd name="T65" fmla="*/ 248 h 938"/>
                <a:gd name="T66" fmla="*/ 435 w 796"/>
                <a:gd name="T67" fmla="*/ 154 h 938"/>
                <a:gd name="T68" fmla="*/ 387 w 796"/>
                <a:gd name="T69" fmla="*/ 78 h 938"/>
                <a:gd name="T70" fmla="*/ 346 w 796"/>
                <a:gd name="T71" fmla="*/ 35 h 938"/>
                <a:gd name="T72" fmla="*/ 296 w 796"/>
                <a:gd name="T73" fmla="*/ 6 h 938"/>
                <a:gd name="T74" fmla="*/ 255 w 796"/>
                <a:gd name="T75" fmla="*/ 4 h 938"/>
                <a:gd name="T76" fmla="*/ 202 w 796"/>
                <a:gd name="T77" fmla="*/ 0 h 938"/>
                <a:gd name="T78" fmla="*/ 159 w 796"/>
                <a:gd name="T79" fmla="*/ 13 h 938"/>
                <a:gd name="T80" fmla="*/ 104 w 796"/>
                <a:gd name="T81" fmla="*/ 41 h 938"/>
                <a:gd name="T82" fmla="*/ 67 w 796"/>
                <a:gd name="T83" fmla="*/ 91 h 938"/>
                <a:gd name="T84" fmla="*/ 46 w 796"/>
                <a:gd name="T85" fmla="*/ 146 h 938"/>
                <a:gd name="T86" fmla="*/ 31 w 796"/>
                <a:gd name="T87" fmla="*/ 245 h 938"/>
                <a:gd name="T88" fmla="*/ 26 w 796"/>
                <a:gd name="T89" fmla="*/ 284 h 938"/>
                <a:gd name="T90" fmla="*/ 41 w 796"/>
                <a:gd name="T91" fmla="*/ 339 h 938"/>
                <a:gd name="T92" fmla="*/ 67 w 796"/>
                <a:gd name="T93" fmla="*/ 378 h 938"/>
                <a:gd name="T94" fmla="*/ 74 w 796"/>
                <a:gd name="T95" fmla="*/ 399 h 938"/>
                <a:gd name="T96" fmla="*/ 74 w 796"/>
                <a:gd name="T97" fmla="*/ 475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6" h="938">
                  <a:moveTo>
                    <a:pt x="74" y="475"/>
                  </a:moveTo>
                  <a:lnTo>
                    <a:pt x="48" y="528"/>
                  </a:lnTo>
                  <a:lnTo>
                    <a:pt x="13" y="604"/>
                  </a:lnTo>
                  <a:lnTo>
                    <a:pt x="0" y="708"/>
                  </a:lnTo>
                  <a:lnTo>
                    <a:pt x="17" y="797"/>
                  </a:lnTo>
                  <a:lnTo>
                    <a:pt x="48" y="855"/>
                  </a:lnTo>
                  <a:lnTo>
                    <a:pt x="111" y="914"/>
                  </a:lnTo>
                  <a:lnTo>
                    <a:pt x="165" y="938"/>
                  </a:lnTo>
                  <a:lnTo>
                    <a:pt x="233" y="929"/>
                  </a:lnTo>
                  <a:lnTo>
                    <a:pt x="302" y="918"/>
                  </a:lnTo>
                  <a:lnTo>
                    <a:pt x="354" y="882"/>
                  </a:lnTo>
                  <a:lnTo>
                    <a:pt x="389" y="821"/>
                  </a:lnTo>
                  <a:lnTo>
                    <a:pt x="422" y="764"/>
                  </a:lnTo>
                  <a:lnTo>
                    <a:pt x="420" y="686"/>
                  </a:lnTo>
                  <a:lnTo>
                    <a:pt x="428" y="653"/>
                  </a:lnTo>
                  <a:lnTo>
                    <a:pt x="466" y="712"/>
                  </a:lnTo>
                  <a:lnTo>
                    <a:pt x="555" y="762"/>
                  </a:lnTo>
                  <a:lnTo>
                    <a:pt x="591" y="762"/>
                  </a:lnTo>
                  <a:lnTo>
                    <a:pt x="663" y="751"/>
                  </a:lnTo>
                  <a:lnTo>
                    <a:pt x="705" y="732"/>
                  </a:lnTo>
                  <a:lnTo>
                    <a:pt x="748" y="665"/>
                  </a:lnTo>
                  <a:lnTo>
                    <a:pt x="787" y="610"/>
                  </a:lnTo>
                  <a:lnTo>
                    <a:pt x="794" y="519"/>
                  </a:lnTo>
                  <a:lnTo>
                    <a:pt x="796" y="462"/>
                  </a:lnTo>
                  <a:lnTo>
                    <a:pt x="787" y="399"/>
                  </a:lnTo>
                  <a:lnTo>
                    <a:pt x="733" y="319"/>
                  </a:lnTo>
                  <a:lnTo>
                    <a:pt x="687" y="280"/>
                  </a:lnTo>
                  <a:lnTo>
                    <a:pt x="622" y="273"/>
                  </a:lnTo>
                  <a:lnTo>
                    <a:pt x="557" y="263"/>
                  </a:lnTo>
                  <a:lnTo>
                    <a:pt x="494" y="273"/>
                  </a:lnTo>
                  <a:lnTo>
                    <a:pt x="476" y="308"/>
                  </a:lnTo>
                  <a:lnTo>
                    <a:pt x="441" y="332"/>
                  </a:lnTo>
                  <a:lnTo>
                    <a:pt x="444" y="248"/>
                  </a:lnTo>
                  <a:lnTo>
                    <a:pt x="435" y="154"/>
                  </a:lnTo>
                  <a:lnTo>
                    <a:pt x="387" y="78"/>
                  </a:lnTo>
                  <a:lnTo>
                    <a:pt x="346" y="35"/>
                  </a:lnTo>
                  <a:lnTo>
                    <a:pt x="296" y="6"/>
                  </a:lnTo>
                  <a:lnTo>
                    <a:pt x="255" y="4"/>
                  </a:lnTo>
                  <a:lnTo>
                    <a:pt x="202" y="0"/>
                  </a:lnTo>
                  <a:lnTo>
                    <a:pt x="159" y="13"/>
                  </a:lnTo>
                  <a:lnTo>
                    <a:pt x="104" y="41"/>
                  </a:lnTo>
                  <a:lnTo>
                    <a:pt x="67" y="91"/>
                  </a:lnTo>
                  <a:lnTo>
                    <a:pt x="46" y="146"/>
                  </a:lnTo>
                  <a:lnTo>
                    <a:pt x="31" y="245"/>
                  </a:lnTo>
                  <a:lnTo>
                    <a:pt x="26" y="284"/>
                  </a:lnTo>
                  <a:lnTo>
                    <a:pt x="41" y="339"/>
                  </a:lnTo>
                  <a:lnTo>
                    <a:pt x="67" y="378"/>
                  </a:lnTo>
                  <a:lnTo>
                    <a:pt x="74" y="399"/>
                  </a:lnTo>
                  <a:lnTo>
                    <a:pt x="74" y="475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3" name="Freeform 267"/>
            <p:cNvSpPr>
              <a:spLocks noChangeAspect="1"/>
            </p:cNvSpPr>
            <p:nvPr/>
          </p:nvSpPr>
          <p:spPr bwMode="auto">
            <a:xfrm>
              <a:off x="2527" y="2912"/>
              <a:ext cx="2869" cy="406"/>
            </a:xfrm>
            <a:custGeom>
              <a:avLst/>
              <a:gdLst>
                <a:gd name="T0" fmla="*/ 2868 w 2869"/>
                <a:gd name="T1" fmla="*/ 328 h 406"/>
                <a:gd name="T2" fmla="*/ 2869 w 2869"/>
                <a:gd name="T3" fmla="*/ 313 h 406"/>
                <a:gd name="T4" fmla="*/ 2866 w 2869"/>
                <a:gd name="T5" fmla="*/ 299 h 406"/>
                <a:gd name="T6" fmla="*/ 2861 w 2869"/>
                <a:gd name="T7" fmla="*/ 286 h 406"/>
                <a:gd name="T8" fmla="*/ 2853 w 2869"/>
                <a:gd name="T9" fmla="*/ 272 h 406"/>
                <a:gd name="T10" fmla="*/ 2844 w 2869"/>
                <a:gd name="T11" fmla="*/ 261 h 406"/>
                <a:gd name="T12" fmla="*/ 2832 w 2869"/>
                <a:gd name="T13" fmla="*/ 251 h 406"/>
                <a:gd name="T14" fmla="*/ 2820 w 2869"/>
                <a:gd name="T15" fmla="*/ 244 h 406"/>
                <a:gd name="T16" fmla="*/ 2806 w 2869"/>
                <a:gd name="T17" fmla="*/ 239 h 406"/>
                <a:gd name="T18" fmla="*/ 2791 w 2869"/>
                <a:gd name="T19" fmla="*/ 236 h 406"/>
                <a:gd name="T20" fmla="*/ 93 w 2869"/>
                <a:gd name="T21" fmla="*/ 0 h 406"/>
                <a:gd name="T22" fmla="*/ 78 w 2869"/>
                <a:gd name="T23" fmla="*/ 0 h 406"/>
                <a:gd name="T24" fmla="*/ 63 w 2869"/>
                <a:gd name="T25" fmla="*/ 3 h 406"/>
                <a:gd name="T26" fmla="*/ 50 w 2869"/>
                <a:gd name="T27" fmla="*/ 8 h 406"/>
                <a:gd name="T28" fmla="*/ 36 w 2869"/>
                <a:gd name="T29" fmla="*/ 15 h 406"/>
                <a:gd name="T30" fmla="*/ 25 w 2869"/>
                <a:gd name="T31" fmla="*/ 24 h 406"/>
                <a:gd name="T32" fmla="*/ 15 w 2869"/>
                <a:gd name="T33" fmla="*/ 37 h 406"/>
                <a:gd name="T34" fmla="*/ 8 w 2869"/>
                <a:gd name="T35" fmla="*/ 49 h 406"/>
                <a:gd name="T36" fmla="*/ 3 w 2869"/>
                <a:gd name="T37" fmla="*/ 63 h 406"/>
                <a:gd name="T38" fmla="*/ 1 w 2869"/>
                <a:gd name="T39" fmla="*/ 78 h 406"/>
                <a:gd name="T40" fmla="*/ 1 w 2869"/>
                <a:gd name="T41" fmla="*/ 78 h 406"/>
                <a:gd name="T42" fmla="*/ 0 w 2869"/>
                <a:gd name="T43" fmla="*/ 93 h 406"/>
                <a:gd name="T44" fmla="*/ 3 w 2869"/>
                <a:gd name="T45" fmla="*/ 107 h 406"/>
                <a:gd name="T46" fmla="*/ 8 w 2869"/>
                <a:gd name="T47" fmla="*/ 120 h 406"/>
                <a:gd name="T48" fmla="*/ 16 w 2869"/>
                <a:gd name="T49" fmla="*/ 134 h 406"/>
                <a:gd name="T50" fmla="*/ 25 w 2869"/>
                <a:gd name="T51" fmla="*/ 145 h 406"/>
                <a:gd name="T52" fmla="*/ 37 w 2869"/>
                <a:gd name="T53" fmla="*/ 155 h 406"/>
                <a:gd name="T54" fmla="*/ 49 w 2869"/>
                <a:gd name="T55" fmla="*/ 162 h 406"/>
                <a:gd name="T56" fmla="*/ 63 w 2869"/>
                <a:gd name="T57" fmla="*/ 167 h 406"/>
                <a:gd name="T58" fmla="*/ 78 w 2869"/>
                <a:gd name="T59" fmla="*/ 170 h 406"/>
                <a:gd name="T60" fmla="*/ 2776 w 2869"/>
                <a:gd name="T61" fmla="*/ 406 h 406"/>
                <a:gd name="T62" fmla="*/ 2791 w 2869"/>
                <a:gd name="T63" fmla="*/ 406 h 406"/>
                <a:gd name="T64" fmla="*/ 2806 w 2869"/>
                <a:gd name="T65" fmla="*/ 403 h 406"/>
                <a:gd name="T66" fmla="*/ 2819 w 2869"/>
                <a:gd name="T67" fmla="*/ 398 h 406"/>
                <a:gd name="T68" fmla="*/ 2833 w 2869"/>
                <a:gd name="T69" fmla="*/ 391 h 406"/>
                <a:gd name="T70" fmla="*/ 2844 w 2869"/>
                <a:gd name="T71" fmla="*/ 381 h 406"/>
                <a:gd name="T72" fmla="*/ 2854 w 2869"/>
                <a:gd name="T73" fmla="*/ 369 h 406"/>
                <a:gd name="T74" fmla="*/ 2861 w 2869"/>
                <a:gd name="T75" fmla="*/ 357 h 406"/>
                <a:gd name="T76" fmla="*/ 2866 w 2869"/>
                <a:gd name="T77" fmla="*/ 343 h 406"/>
                <a:gd name="T78" fmla="*/ 2868 w 2869"/>
                <a:gd name="T79" fmla="*/ 328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69" h="406">
                  <a:moveTo>
                    <a:pt x="2868" y="328"/>
                  </a:moveTo>
                  <a:lnTo>
                    <a:pt x="2869" y="313"/>
                  </a:lnTo>
                  <a:lnTo>
                    <a:pt x="2866" y="299"/>
                  </a:lnTo>
                  <a:lnTo>
                    <a:pt x="2861" y="286"/>
                  </a:lnTo>
                  <a:lnTo>
                    <a:pt x="2853" y="272"/>
                  </a:lnTo>
                  <a:lnTo>
                    <a:pt x="2844" y="261"/>
                  </a:lnTo>
                  <a:lnTo>
                    <a:pt x="2832" y="251"/>
                  </a:lnTo>
                  <a:lnTo>
                    <a:pt x="2820" y="244"/>
                  </a:lnTo>
                  <a:lnTo>
                    <a:pt x="2806" y="239"/>
                  </a:lnTo>
                  <a:lnTo>
                    <a:pt x="2791" y="236"/>
                  </a:lnTo>
                  <a:lnTo>
                    <a:pt x="93" y="0"/>
                  </a:lnTo>
                  <a:lnTo>
                    <a:pt x="78" y="0"/>
                  </a:lnTo>
                  <a:lnTo>
                    <a:pt x="63" y="3"/>
                  </a:lnTo>
                  <a:lnTo>
                    <a:pt x="50" y="8"/>
                  </a:lnTo>
                  <a:lnTo>
                    <a:pt x="36" y="15"/>
                  </a:lnTo>
                  <a:lnTo>
                    <a:pt x="25" y="24"/>
                  </a:lnTo>
                  <a:lnTo>
                    <a:pt x="15" y="37"/>
                  </a:lnTo>
                  <a:lnTo>
                    <a:pt x="8" y="49"/>
                  </a:lnTo>
                  <a:lnTo>
                    <a:pt x="3" y="6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93"/>
                  </a:lnTo>
                  <a:lnTo>
                    <a:pt x="3" y="107"/>
                  </a:lnTo>
                  <a:lnTo>
                    <a:pt x="8" y="120"/>
                  </a:lnTo>
                  <a:lnTo>
                    <a:pt x="16" y="134"/>
                  </a:lnTo>
                  <a:lnTo>
                    <a:pt x="25" y="145"/>
                  </a:lnTo>
                  <a:lnTo>
                    <a:pt x="37" y="155"/>
                  </a:lnTo>
                  <a:lnTo>
                    <a:pt x="49" y="162"/>
                  </a:lnTo>
                  <a:lnTo>
                    <a:pt x="63" y="167"/>
                  </a:lnTo>
                  <a:lnTo>
                    <a:pt x="78" y="170"/>
                  </a:lnTo>
                  <a:lnTo>
                    <a:pt x="2776" y="406"/>
                  </a:lnTo>
                  <a:lnTo>
                    <a:pt x="2791" y="406"/>
                  </a:lnTo>
                  <a:lnTo>
                    <a:pt x="2806" y="403"/>
                  </a:lnTo>
                  <a:lnTo>
                    <a:pt x="2819" y="398"/>
                  </a:lnTo>
                  <a:lnTo>
                    <a:pt x="2833" y="391"/>
                  </a:lnTo>
                  <a:lnTo>
                    <a:pt x="2844" y="381"/>
                  </a:lnTo>
                  <a:lnTo>
                    <a:pt x="2854" y="369"/>
                  </a:lnTo>
                  <a:lnTo>
                    <a:pt x="2861" y="357"/>
                  </a:lnTo>
                  <a:lnTo>
                    <a:pt x="2866" y="343"/>
                  </a:lnTo>
                  <a:lnTo>
                    <a:pt x="2868" y="328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4" name="Freeform 268"/>
            <p:cNvSpPr>
              <a:spLocks noChangeAspect="1"/>
            </p:cNvSpPr>
            <p:nvPr/>
          </p:nvSpPr>
          <p:spPr bwMode="auto">
            <a:xfrm>
              <a:off x="5648" y="3165"/>
              <a:ext cx="176" cy="210"/>
            </a:xfrm>
            <a:custGeom>
              <a:avLst/>
              <a:gdLst>
                <a:gd name="T0" fmla="*/ 79 w 176"/>
                <a:gd name="T1" fmla="*/ 210 h 210"/>
                <a:gd name="T2" fmla="*/ 94 w 176"/>
                <a:gd name="T3" fmla="*/ 209 h 210"/>
                <a:gd name="T4" fmla="*/ 109 w 176"/>
                <a:gd name="T5" fmla="*/ 206 h 210"/>
                <a:gd name="T6" fmla="*/ 124 w 176"/>
                <a:gd name="T7" fmla="*/ 199 h 210"/>
                <a:gd name="T8" fmla="*/ 138 w 176"/>
                <a:gd name="T9" fmla="*/ 190 h 210"/>
                <a:gd name="T10" fmla="*/ 149 w 176"/>
                <a:gd name="T11" fmla="*/ 178 h 210"/>
                <a:gd name="T12" fmla="*/ 159 w 176"/>
                <a:gd name="T13" fmla="*/ 163 h 210"/>
                <a:gd name="T14" fmla="*/ 168 w 176"/>
                <a:gd name="T15" fmla="*/ 148 h 210"/>
                <a:gd name="T16" fmla="*/ 173 w 176"/>
                <a:gd name="T17" fmla="*/ 131 h 210"/>
                <a:gd name="T18" fmla="*/ 176 w 176"/>
                <a:gd name="T19" fmla="*/ 113 h 210"/>
                <a:gd name="T20" fmla="*/ 176 w 176"/>
                <a:gd name="T21" fmla="*/ 95 h 210"/>
                <a:gd name="T22" fmla="*/ 174 w 176"/>
                <a:gd name="T23" fmla="*/ 76 h 210"/>
                <a:gd name="T24" fmla="*/ 168 w 176"/>
                <a:gd name="T25" fmla="*/ 60 h 210"/>
                <a:gd name="T26" fmla="*/ 161 w 176"/>
                <a:gd name="T27" fmla="*/ 44 h 210"/>
                <a:gd name="T28" fmla="*/ 152 w 176"/>
                <a:gd name="T29" fmla="*/ 30 h 210"/>
                <a:gd name="T30" fmla="*/ 140 w 176"/>
                <a:gd name="T31" fmla="*/ 18 h 210"/>
                <a:gd name="T32" fmla="*/ 127 w 176"/>
                <a:gd name="T33" fmla="*/ 9 h 210"/>
                <a:gd name="T34" fmla="*/ 112 w 176"/>
                <a:gd name="T35" fmla="*/ 4 h 210"/>
                <a:gd name="T36" fmla="*/ 97 w 176"/>
                <a:gd name="T37" fmla="*/ 0 h 210"/>
                <a:gd name="T38" fmla="*/ 82 w 176"/>
                <a:gd name="T39" fmla="*/ 1 h 210"/>
                <a:gd name="T40" fmla="*/ 67 w 176"/>
                <a:gd name="T41" fmla="*/ 4 h 210"/>
                <a:gd name="T42" fmla="*/ 52 w 176"/>
                <a:gd name="T43" fmla="*/ 11 h 210"/>
                <a:gd name="T44" fmla="*/ 38 w 176"/>
                <a:gd name="T45" fmla="*/ 20 h 210"/>
                <a:gd name="T46" fmla="*/ 27 w 176"/>
                <a:gd name="T47" fmla="*/ 32 h 210"/>
                <a:gd name="T48" fmla="*/ 17 w 176"/>
                <a:gd name="T49" fmla="*/ 47 h 210"/>
                <a:gd name="T50" fmla="*/ 8 w 176"/>
                <a:gd name="T51" fmla="*/ 62 h 210"/>
                <a:gd name="T52" fmla="*/ 3 w 176"/>
                <a:gd name="T53" fmla="*/ 79 h 210"/>
                <a:gd name="T54" fmla="*/ 0 w 176"/>
                <a:gd name="T55" fmla="*/ 97 h 210"/>
                <a:gd name="T56" fmla="*/ 0 w 176"/>
                <a:gd name="T57" fmla="*/ 115 h 210"/>
                <a:gd name="T58" fmla="*/ 2 w 176"/>
                <a:gd name="T59" fmla="*/ 134 h 210"/>
                <a:gd name="T60" fmla="*/ 8 w 176"/>
                <a:gd name="T61" fmla="*/ 150 h 210"/>
                <a:gd name="T62" fmla="*/ 15 w 176"/>
                <a:gd name="T63" fmla="*/ 166 h 210"/>
                <a:gd name="T64" fmla="*/ 24 w 176"/>
                <a:gd name="T65" fmla="*/ 180 h 210"/>
                <a:gd name="T66" fmla="*/ 36 w 176"/>
                <a:gd name="T67" fmla="*/ 192 h 210"/>
                <a:gd name="T68" fmla="*/ 49 w 176"/>
                <a:gd name="T69" fmla="*/ 201 h 210"/>
                <a:gd name="T70" fmla="*/ 64 w 176"/>
                <a:gd name="T71" fmla="*/ 206 h 210"/>
                <a:gd name="T72" fmla="*/ 79 w 176"/>
                <a:gd name="T7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210">
                  <a:moveTo>
                    <a:pt x="79" y="210"/>
                  </a:moveTo>
                  <a:lnTo>
                    <a:pt x="94" y="209"/>
                  </a:lnTo>
                  <a:lnTo>
                    <a:pt x="109" y="206"/>
                  </a:lnTo>
                  <a:lnTo>
                    <a:pt x="124" y="199"/>
                  </a:lnTo>
                  <a:lnTo>
                    <a:pt x="138" y="190"/>
                  </a:lnTo>
                  <a:lnTo>
                    <a:pt x="149" y="178"/>
                  </a:lnTo>
                  <a:lnTo>
                    <a:pt x="159" y="163"/>
                  </a:lnTo>
                  <a:lnTo>
                    <a:pt x="168" y="148"/>
                  </a:lnTo>
                  <a:lnTo>
                    <a:pt x="173" y="131"/>
                  </a:lnTo>
                  <a:lnTo>
                    <a:pt x="176" y="113"/>
                  </a:lnTo>
                  <a:lnTo>
                    <a:pt x="176" y="95"/>
                  </a:lnTo>
                  <a:lnTo>
                    <a:pt x="174" y="76"/>
                  </a:lnTo>
                  <a:lnTo>
                    <a:pt x="168" y="60"/>
                  </a:lnTo>
                  <a:lnTo>
                    <a:pt x="161" y="44"/>
                  </a:lnTo>
                  <a:lnTo>
                    <a:pt x="152" y="30"/>
                  </a:lnTo>
                  <a:lnTo>
                    <a:pt x="140" y="18"/>
                  </a:lnTo>
                  <a:lnTo>
                    <a:pt x="127" y="9"/>
                  </a:lnTo>
                  <a:lnTo>
                    <a:pt x="112" y="4"/>
                  </a:lnTo>
                  <a:lnTo>
                    <a:pt x="97" y="0"/>
                  </a:lnTo>
                  <a:lnTo>
                    <a:pt x="82" y="1"/>
                  </a:lnTo>
                  <a:lnTo>
                    <a:pt x="67" y="4"/>
                  </a:lnTo>
                  <a:lnTo>
                    <a:pt x="52" y="11"/>
                  </a:lnTo>
                  <a:lnTo>
                    <a:pt x="38" y="20"/>
                  </a:lnTo>
                  <a:lnTo>
                    <a:pt x="27" y="32"/>
                  </a:lnTo>
                  <a:lnTo>
                    <a:pt x="17" y="47"/>
                  </a:lnTo>
                  <a:lnTo>
                    <a:pt x="8" y="62"/>
                  </a:lnTo>
                  <a:lnTo>
                    <a:pt x="3" y="79"/>
                  </a:lnTo>
                  <a:lnTo>
                    <a:pt x="0" y="97"/>
                  </a:lnTo>
                  <a:lnTo>
                    <a:pt x="0" y="115"/>
                  </a:lnTo>
                  <a:lnTo>
                    <a:pt x="2" y="134"/>
                  </a:lnTo>
                  <a:lnTo>
                    <a:pt x="8" y="150"/>
                  </a:lnTo>
                  <a:lnTo>
                    <a:pt x="15" y="166"/>
                  </a:lnTo>
                  <a:lnTo>
                    <a:pt x="24" y="180"/>
                  </a:lnTo>
                  <a:lnTo>
                    <a:pt x="36" y="192"/>
                  </a:lnTo>
                  <a:lnTo>
                    <a:pt x="49" y="201"/>
                  </a:lnTo>
                  <a:lnTo>
                    <a:pt x="64" y="206"/>
                  </a:lnTo>
                  <a:lnTo>
                    <a:pt x="79" y="2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925" name="Group 269"/>
            <p:cNvGrpSpPr>
              <a:grpSpLocks noChangeAspect="1"/>
            </p:cNvGrpSpPr>
            <p:nvPr/>
          </p:nvGrpSpPr>
          <p:grpSpPr bwMode="auto">
            <a:xfrm>
              <a:off x="2722" y="3039"/>
              <a:ext cx="969" cy="424"/>
              <a:chOff x="2722" y="3039"/>
              <a:chExt cx="969" cy="424"/>
            </a:xfrm>
          </p:grpSpPr>
          <p:sp>
            <p:nvSpPr>
              <p:cNvPr id="70926" name="Freeform 270"/>
              <p:cNvSpPr>
                <a:spLocks noChangeAspect="1"/>
              </p:cNvSpPr>
              <p:nvPr/>
            </p:nvSpPr>
            <p:spPr bwMode="auto">
              <a:xfrm>
                <a:off x="2722" y="3039"/>
                <a:ext cx="182" cy="312"/>
              </a:xfrm>
              <a:custGeom>
                <a:avLst/>
                <a:gdLst>
                  <a:gd name="T0" fmla="*/ 182 w 182"/>
                  <a:gd name="T1" fmla="*/ 13 h 312"/>
                  <a:gd name="T2" fmla="*/ 26 w 182"/>
                  <a:gd name="T3" fmla="*/ 0 h 312"/>
                  <a:gd name="T4" fmla="*/ 0 w 182"/>
                  <a:gd name="T5" fmla="*/ 299 h 312"/>
                  <a:gd name="T6" fmla="*/ 156 w 182"/>
                  <a:gd name="T7" fmla="*/ 312 h 312"/>
                  <a:gd name="T8" fmla="*/ 182 w 182"/>
                  <a:gd name="T9" fmla="*/ 13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312">
                    <a:moveTo>
                      <a:pt x="182" y="13"/>
                    </a:moveTo>
                    <a:lnTo>
                      <a:pt x="26" y="0"/>
                    </a:lnTo>
                    <a:lnTo>
                      <a:pt x="0" y="299"/>
                    </a:lnTo>
                    <a:lnTo>
                      <a:pt x="156" y="312"/>
                    </a:lnTo>
                    <a:lnTo>
                      <a:pt x="182" y="13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7" name="Freeform 271"/>
              <p:cNvSpPr>
                <a:spLocks noChangeAspect="1"/>
              </p:cNvSpPr>
              <p:nvPr/>
            </p:nvSpPr>
            <p:spPr bwMode="auto">
              <a:xfrm>
                <a:off x="3034" y="3078"/>
                <a:ext cx="194" cy="229"/>
              </a:xfrm>
              <a:custGeom>
                <a:avLst/>
                <a:gdLst>
                  <a:gd name="T0" fmla="*/ 194 w 194"/>
                  <a:gd name="T1" fmla="*/ 15 h 229"/>
                  <a:gd name="T2" fmla="*/ 19 w 194"/>
                  <a:gd name="T3" fmla="*/ 0 h 229"/>
                  <a:gd name="T4" fmla="*/ 0 w 194"/>
                  <a:gd name="T5" fmla="*/ 214 h 229"/>
                  <a:gd name="T6" fmla="*/ 175 w 194"/>
                  <a:gd name="T7" fmla="*/ 229 h 229"/>
                  <a:gd name="T8" fmla="*/ 194 w 194"/>
                  <a:gd name="T9" fmla="*/ 1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229">
                    <a:moveTo>
                      <a:pt x="194" y="15"/>
                    </a:moveTo>
                    <a:lnTo>
                      <a:pt x="19" y="0"/>
                    </a:lnTo>
                    <a:lnTo>
                      <a:pt x="0" y="214"/>
                    </a:lnTo>
                    <a:lnTo>
                      <a:pt x="175" y="229"/>
                    </a:lnTo>
                    <a:lnTo>
                      <a:pt x="194" y="15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8" name="Freeform 272"/>
              <p:cNvSpPr>
                <a:spLocks noChangeAspect="1"/>
              </p:cNvSpPr>
              <p:nvPr/>
            </p:nvSpPr>
            <p:spPr bwMode="auto">
              <a:xfrm>
                <a:off x="3335" y="3110"/>
                <a:ext cx="197" cy="353"/>
              </a:xfrm>
              <a:custGeom>
                <a:avLst/>
                <a:gdLst>
                  <a:gd name="T0" fmla="*/ 197 w 197"/>
                  <a:gd name="T1" fmla="*/ 15 h 353"/>
                  <a:gd name="T2" fmla="*/ 29 w 197"/>
                  <a:gd name="T3" fmla="*/ 0 h 353"/>
                  <a:gd name="T4" fmla="*/ 0 w 197"/>
                  <a:gd name="T5" fmla="*/ 338 h 353"/>
                  <a:gd name="T6" fmla="*/ 168 w 197"/>
                  <a:gd name="T7" fmla="*/ 353 h 353"/>
                  <a:gd name="T8" fmla="*/ 197 w 197"/>
                  <a:gd name="T9" fmla="*/ 15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353">
                    <a:moveTo>
                      <a:pt x="197" y="15"/>
                    </a:moveTo>
                    <a:lnTo>
                      <a:pt x="29" y="0"/>
                    </a:lnTo>
                    <a:lnTo>
                      <a:pt x="0" y="338"/>
                    </a:lnTo>
                    <a:lnTo>
                      <a:pt x="168" y="353"/>
                    </a:lnTo>
                    <a:lnTo>
                      <a:pt x="197" y="15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9" name="Freeform 273"/>
              <p:cNvSpPr>
                <a:spLocks noChangeAspect="1"/>
              </p:cNvSpPr>
              <p:nvPr/>
            </p:nvSpPr>
            <p:spPr bwMode="auto">
              <a:xfrm>
                <a:off x="3504" y="3129"/>
                <a:ext cx="187" cy="212"/>
              </a:xfrm>
              <a:custGeom>
                <a:avLst/>
                <a:gdLst>
                  <a:gd name="T0" fmla="*/ 187 w 187"/>
                  <a:gd name="T1" fmla="*/ 15 h 212"/>
                  <a:gd name="T2" fmla="*/ 17 w 187"/>
                  <a:gd name="T3" fmla="*/ 0 h 212"/>
                  <a:gd name="T4" fmla="*/ 0 w 187"/>
                  <a:gd name="T5" fmla="*/ 197 h 212"/>
                  <a:gd name="T6" fmla="*/ 170 w 187"/>
                  <a:gd name="T7" fmla="*/ 212 h 212"/>
                  <a:gd name="T8" fmla="*/ 187 w 187"/>
                  <a:gd name="T9" fmla="*/ 15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212">
                    <a:moveTo>
                      <a:pt x="187" y="15"/>
                    </a:moveTo>
                    <a:lnTo>
                      <a:pt x="17" y="0"/>
                    </a:lnTo>
                    <a:lnTo>
                      <a:pt x="0" y="197"/>
                    </a:lnTo>
                    <a:lnTo>
                      <a:pt x="170" y="212"/>
                    </a:lnTo>
                    <a:lnTo>
                      <a:pt x="187" y="15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930" name="Group 274"/>
            <p:cNvGrpSpPr>
              <a:grpSpLocks noChangeAspect="1"/>
            </p:cNvGrpSpPr>
            <p:nvPr/>
          </p:nvGrpSpPr>
          <p:grpSpPr bwMode="auto">
            <a:xfrm>
              <a:off x="2683" y="2991"/>
              <a:ext cx="968" cy="430"/>
              <a:chOff x="2683" y="2991"/>
              <a:chExt cx="968" cy="430"/>
            </a:xfrm>
          </p:grpSpPr>
          <p:sp>
            <p:nvSpPr>
              <p:cNvPr id="70931" name="Freeform 275"/>
              <p:cNvSpPr>
                <a:spLocks noChangeAspect="1"/>
              </p:cNvSpPr>
              <p:nvPr/>
            </p:nvSpPr>
            <p:spPr bwMode="auto">
              <a:xfrm>
                <a:off x="2683" y="2991"/>
                <a:ext cx="193" cy="322"/>
              </a:xfrm>
              <a:custGeom>
                <a:avLst/>
                <a:gdLst>
                  <a:gd name="T0" fmla="*/ 193 w 193"/>
                  <a:gd name="T1" fmla="*/ 15 h 322"/>
                  <a:gd name="T2" fmla="*/ 27 w 193"/>
                  <a:gd name="T3" fmla="*/ 0 h 322"/>
                  <a:gd name="T4" fmla="*/ 0 w 193"/>
                  <a:gd name="T5" fmla="*/ 307 h 322"/>
                  <a:gd name="T6" fmla="*/ 166 w 193"/>
                  <a:gd name="T7" fmla="*/ 322 h 322"/>
                  <a:gd name="T8" fmla="*/ 193 w 193"/>
                  <a:gd name="T9" fmla="*/ 15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322">
                    <a:moveTo>
                      <a:pt x="193" y="15"/>
                    </a:moveTo>
                    <a:lnTo>
                      <a:pt x="27" y="0"/>
                    </a:lnTo>
                    <a:lnTo>
                      <a:pt x="0" y="307"/>
                    </a:lnTo>
                    <a:lnTo>
                      <a:pt x="166" y="322"/>
                    </a:lnTo>
                    <a:lnTo>
                      <a:pt x="193" y="15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2" name="Freeform 276"/>
              <p:cNvSpPr>
                <a:spLocks noChangeAspect="1"/>
              </p:cNvSpPr>
              <p:nvPr/>
            </p:nvSpPr>
            <p:spPr bwMode="auto">
              <a:xfrm>
                <a:off x="3010" y="3037"/>
                <a:ext cx="187" cy="229"/>
              </a:xfrm>
              <a:custGeom>
                <a:avLst/>
                <a:gdLst>
                  <a:gd name="T0" fmla="*/ 187 w 187"/>
                  <a:gd name="T1" fmla="*/ 15 h 229"/>
                  <a:gd name="T2" fmla="*/ 19 w 187"/>
                  <a:gd name="T3" fmla="*/ 0 h 229"/>
                  <a:gd name="T4" fmla="*/ 0 w 187"/>
                  <a:gd name="T5" fmla="*/ 214 h 229"/>
                  <a:gd name="T6" fmla="*/ 168 w 187"/>
                  <a:gd name="T7" fmla="*/ 229 h 229"/>
                  <a:gd name="T8" fmla="*/ 187 w 187"/>
                  <a:gd name="T9" fmla="*/ 1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229">
                    <a:moveTo>
                      <a:pt x="187" y="15"/>
                    </a:moveTo>
                    <a:lnTo>
                      <a:pt x="19" y="0"/>
                    </a:lnTo>
                    <a:lnTo>
                      <a:pt x="0" y="214"/>
                    </a:lnTo>
                    <a:lnTo>
                      <a:pt x="168" y="229"/>
                    </a:lnTo>
                    <a:lnTo>
                      <a:pt x="187" y="15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3" name="Freeform 277"/>
              <p:cNvSpPr>
                <a:spLocks noChangeAspect="1"/>
              </p:cNvSpPr>
              <p:nvPr/>
            </p:nvSpPr>
            <p:spPr bwMode="auto">
              <a:xfrm>
                <a:off x="3310" y="3074"/>
                <a:ext cx="185" cy="347"/>
              </a:xfrm>
              <a:custGeom>
                <a:avLst/>
                <a:gdLst>
                  <a:gd name="T0" fmla="*/ 185 w 185"/>
                  <a:gd name="T1" fmla="*/ 13 h 347"/>
                  <a:gd name="T2" fmla="*/ 29 w 185"/>
                  <a:gd name="T3" fmla="*/ 0 h 347"/>
                  <a:gd name="T4" fmla="*/ 0 w 185"/>
                  <a:gd name="T5" fmla="*/ 333 h 347"/>
                  <a:gd name="T6" fmla="*/ 156 w 185"/>
                  <a:gd name="T7" fmla="*/ 347 h 347"/>
                  <a:gd name="T8" fmla="*/ 185 w 185"/>
                  <a:gd name="T9" fmla="*/ 1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347">
                    <a:moveTo>
                      <a:pt x="185" y="13"/>
                    </a:moveTo>
                    <a:lnTo>
                      <a:pt x="29" y="0"/>
                    </a:lnTo>
                    <a:lnTo>
                      <a:pt x="0" y="333"/>
                    </a:lnTo>
                    <a:lnTo>
                      <a:pt x="156" y="347"/>
                    </a:lnTo>
                    <a:lnTo>
                      <a:pt x="185" y="13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4" name="Freeform 278"/>
              <p:cNvSpPr>
                <a:spLocks noChangeAspect="1"/>
              </p:cNvSpPr>
              <p:nvPr/>
            </p:nvSpPr>
            <p:spPr bwMode="auto">
              <a:xfrm>
                <a:off x="3472" y="3082"/>
                <a:ext cx="179" cy="223"/>
              </a:xfrm>
              <a:custGeom>
                <a:avLst/>
                <a:gdLst>
                  <a:gd name="T0" fmla="*/ 179 w 179"/>
                  <a:gd name="T1" fmla="*/ 14 h 223"/>
                  <a:gd name="T2" fmla="*/ 18 w 179"/>
                  <a:gd name="T3" fmla="*/ 0 h 223"/>
                  <a:gd name="T4" fmla="*/ 0 w 179"/>
                  <a:gd name="T5" fmla="*/ 209 h 223"/>
                  <a:gd name="T6" fmla="*/ 161 w 179"/>
                  <a:gd name="T7" fmla="*/ 223 h 223"/>
                  <a:gd name="T8" fmla="*/ 179 w 179"/>
                  <a:gd name="T9" fmla="*/ 14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23">
                    <a:moveTo>
                      <a:pt x="179" y="14"/>
                    </a:moveTo>
                    <a:lnTo>
                      <a:pt x="18" y="0"/>
                    </a:lnTo>
                    <a:lnTo>
                      <a:pt x="0" y="209"/>
                    </a:lnTo>
                    <a:lnTo>
                      <a:pt x="161" y="223"/>
                    </a:lnTo>
                    <a:lnTo>
                      <a:pt x="179" y="14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0935" name="Group 279"/>
          <p:cNvGrpSpPr>
            <a:grpSpLocks noChangeAspect="1"/>
          </p:cNvGrpSpPr>
          <p:nvPr/>
        </p:nvGrpSpPr>
        <p:grpSpPr bwMode="auto">
          <a:xfrm>
            <a:off x="3916363" y="5087938"/>
            <a:ext cx="273050" cy="320675"/>
            <a:chOff x="4320" y="3128"/>
            <a:chExt cx="415" cy="424"/>
          </a:xfrm>
        </p:grpSpPr>
        <p:sp>
          <p:nvSpPr>
            <p:cNvPr id="70936" name="Freeform 280"/>
            <p:cNvSpPr>
              <a:spLocks noChangeAspect="1"/>
            </p:cNvSpPr>
            <p:nvPr/>
          </p:nvSpPr>
          <p:spPr bwMode="auto">
            <a:xfrm>
              <a:off x="4322" y="3291"/>
              <a:ext cx="413" cy="261"/>
            </a:xfrm>
            <a:custGeom>
              <a:avLst/>
              <a:gdLst>
                <a:gd name="T0" fmla="*/ 0 w 1650"/>
                <a:gd name="T1" fmla="*/ 2 h 1045"/>
                <a:gd name="T2" fmla="*/ 0 w 1650"/>
                <a:gd name="T3" fmla="*/ 861 h 1045"/>
                <a:gd name="T4" fmla="*/ 17 w 1650"/>
                <a:gd name="T5" fmla="*/ 902 h 1045"/>
                <a:gd name="T6" fmla="*/ 46 w 1650"/>
                <a:gd name="T7" fmla="*/ 924 h 1045"/>
                <a:gd name="T8" fmla="*/ 103 w 1650"/>
                <a:gd name="T9" fmla="*/ 950 h 1045"/>
                <a:gd name="T10" fmla="*/ 178 w 1650"/>
                <a:gd name="T11" fmla="*/ 977 h 1045"/>
                <a:gd name="T12" fmla="*/ 269 w 1650"/>
                <a:gd name="T13" fmla="*/ 1001 h 1045"/>
                <a:gd name="T14" fmla="*/ 401 w 1650"/>
                <a:gd name="T15" fmla="*/ 1021 h 1045"/>
                <a:gd name="T16" fmla="*/ 512 w 1650"/>
                <a:gd name="T17" fmla="*/ 1030 h 1045"/>
                <a:gd name="T18" fmla="*/ 627 w 1650"/>
                <a:gd name="T19" fmla="*/ 1043 h 1045"/>
                <a:gd name="T20" fmla="*/ 745 w 1650"/>
                <a:gd name="T21" fmla="*/ 1045 h 1045"/>
                <a:gd name="T22" fmla="*/ 894 w 1650"/>
                <a:gd name="T23" fmla="*/ 1045 h 1045"/>
                <a:gd name="T24" fmla="*/ 990 w 1650"/>
                <a:gd name="T25" fmla="*/ 1043 h 1045"/>
                <a:gd name="T26" fmla="*/ 1078 w 1650"/>
                <a:gd name="T27" fmla="*/ 1038 h 1045"/>
                <a:gd name="T28" fmla="*/ 1162 w 1650"/>
                <a:gd name="T29" fmla="*/ 1030 h 1045"/>
                <a:gd name="T30" fmla="*/ 1280 w 1650"/>
                <a:gd name="T31" fmla="*/ 1016 h 1045"/>
                <a:gd name="T32" fmla="*/ 1389 w 1650"/>
                <a:gd name="T33" fmla="*/ 999 h 1045"/>
                <a:gd name="T34" fmla="*/ 1471 w 1650"/>
                <a:gd name="T35" fmla="*/ 977 h 1045"/>
                <a:gd name="T36" fmla="*/ 1525 w 1650"/>
                <a:gd name="T37" fmla="*/ 962 h 1045"/>
                <a:gd name="T38" fmla="*/ 1583 w 1650"/>
                <a:gd name="T39" fmla="*/ 935 h 1045"/>
                <a:gd name="T40" fmla="*/ 1620 w 1650"/>
                <a:gd name="T41" fmla="*/ 910 h 1045"/>
                <a:gd name="T42" fmla="*/ 1645 w 1650"/>
                <a:gd name="T43" fmla="*/ 880 h 1045"/>
                <a:gd name="T44" fmla="*/ 1650 w 1650"/>
                <a:gd name="T45" fmla="*/ 854 h 1045"/>
                <a:gd name="T46" fmla="*/ 1650 w 1650"/>
                <a:gd name="T47" fmla="*/ 0 h 1045"/>
                <a:gd name="T48" fmla="*/ 0 w 1650"/>
                <a:gd name="T49" fmla="*/ 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0" h="1045">
                  <a:moveTo>
                    <a:pt x="0" y="2"/>
                  </a:moveTo>
                  <a:lnTo>
                    <a:pt x="0" y="861"/>
                  </a:lnTo>
                  <a:lnTo>
                    <a:pt x="17" y="902"/>
                  </a:lnTo>
                  <a:lnTo>
                    <a:pt x="46" y="924"/>
                  </a:lnTo>
                  <a:lnTo>
                    <a:pt x="103" y="950"/>
                  </a:lnTo>
                  <a:lnTo>
                    <a:pt x="178" y="977"/>
                  </a:lnTo>
                  <a:lnTo>
                    <a:pt x="269" y="1001"/>
                  </a:lnTo>
                  <a:lnTo>
                    <a:pt x="401" y="1021"/>
                  </a:lnTo>
                  <a:lnTo>
                    <a:pt x="512" y="1030"/>
                  </a:lnTo>
                  <a:lnTo>
                    <a:pt x="627" y="1043"/>
                  </a:lnTo>
                  <a:lnTo>
                    <a:pt x="745" y="1045"/>
                  </a:lnTo>
                  <a:lnTo>
                    <a:pt x="894" y="1045"/>
                  </a:lnTo>
                  <a:lnTo>
                    <a:pt x="990" y="1043"/>
                  </a:lnTo>
                  <a:lnTo>
                    <a:pt x="1078" y="1038"/>
                  </a:lnTo>
                  <a:lnTo>
                    <a:pt x="1162" y="1030"/>
                  </a:lnTo>
                  <a:lnTo>
                    <a:pt x="1280" y="1016"/>
                  </a:lnTo>
                  <a:lnTo>
                    <a:pt x="1389" y="999"/>
                  </a:lnTo>
                  <a:lnTo>
                    <a:pt x="1471" y="977"/>
                  </a:lnTo>
                  <a:lnTo>
                    <a:pt x="1525" y="962"/>
                  </a:lnTo>
                  <a:lnTo>
                    <a:pt x="1583" y="935"/>
                  </a:lnTo>
                  <a:lnTo>
                    <a:pt x="1620" y="910"/>
                  </a:lnTo>
                  <a:lnTo>
                    <a:pt x="1645" y="880"/>
                  </a:lnTo>
                  <a:lnTo>
                    <a:pt x="1650" y="854"/>
                  </a:lnTo>
                  <a:lnTo>
                    <a:pt x="165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37" name="Oval 281"/>
            <p:cNvSpPr>
              <a:spLocks noChangeAspect="1" noChangeArrowheads="1"/>
            </p:cNvSpPr>
            <p:nvPr/>
          </p:nvSpPr>
          <p:spPr bwMode="auto">
            <a:xfrm>
              <a:off x="4320" y="3245"/>
              <a:ext cx="411" cy="96"/>
            </a:xfrm>
            <a:prstGeom prst="ellipse">
              <a:avLst/>
            </a:prstGeom>
            <a:solidFill>
              <a:srgbClr val="FFB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38" name="Freeform 282"/>
            <p:cNvSpPr>
              <a:spLocks noChangeAspect="1"/>
            </p:cNvSpPr>
            <p:nvPr/>
          </p:nvSpPr>
          <p:spPr bwMode="auto">
            <a:xfrm>
              <a:off x="4504" y="3377"/>
              <a:ext cx="50" cy="122"/>
            </a:xfrm>
            <a:custGeom>
              <a:avLst/>
              <a:gdLst>
                <a:gd name="T0" fmla="*/ 38 w 201"/>
                <a:gd name="T1" fmla="*/ 194 h 488"/>
                <a:gd name="T2" fmla="*/ 3 w 201"/>
                <a:gd name="T3" fmla="*/ 170 h 488"/>
                <a:gd name="T4" fmla="*/ 0 w 201"/>
                <a:gd name="T5" fmla="*/ 134 h 488"/>
                <a:gd name="T6" fmla="*/ 0 w 201"/>
                <a:gd name="T7" fmla="*/ 88 h 488"/>
                <a:gd name="T8" fmla="*/ 28 w 201"/>
                <a:gd name="T9" fmla="*/ 28 h 488"/>
                <a:gd name="T10" fmla="*/ 69 w 201"/>
                <a:gd name="T11" fmla="*/ 0 h 488"/>
                <a:gd name="T12" fmla="*/ 124 w 201"/>
                <a:gd name="T13" fmla="*/ 0 h 488"/>
                <a:gd name="T14" fmla="*/ 172 w 201"/>
                <a:gd name="T15" fmla="*/ 28 h 488"/>
                <a:gd name="T16" fmla="*/ 191 w 201"/>
                <a:gd name="T17" fmla="*/ 88 h 488"/>
                <a:gd name="T18" fmla="*/ 182 w 201"/>
                <a:gd name="T19" fmla="*/ 158 h 488"/>
                <a:gd name="T20" fmla="*/ 156 w 201"/>
                <a:gd name="T21" fmla="*/ 194 h 488"/>
                <a:gd name="T22" fmla="*/ 115 w 201"/>
                <a:gd name="T23" fmla="*/ 210 h 488"/>
                <a:gd name="T24" fmla="*/ 201 w 201"/>
                <a:gd name="T25" fmla="*/ 488 h 488"/>
                <a:gd name="T26" fmla="*/ 0 w 201"/>
                <a:gd name="T27" fmla="*/ 488 h 488"/>
                <a:gd name="T28" fmla="*/ 66 w 201"/>
                <a:gd name="T29" fmla="*/ 206 h 488"/>
                <a:gd name="T30" fmla="*/ 38 w 201"/>
                <a:gd name="T31" fmla="*/ 19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" h="488">
                  <a:moveTo>
                    <a:pt x="38" y="194"/>
                  </a:moveTo>
                  <a:lnTo>
                    <a:pt x="3" y="170"/>
                  </a:lnTo>
                  <a:lnTo>
                    <a:pt x="0" y="134"/>
                  </a:lnTo>
                  <a:lnTo>
                    <a:pt x="0" y="88"/>
                  </a:lnTo>
                  <a:lnTo>
                    <a:pt x="28" y="28"/>
                  </a:lnTo>
                  <a:lnTo>
                    <a:pt x="69" y="0"/>
                  </a:lnTo>
                  <a:lnTo>
                    <a:pt x="124" y="0"/>
                  </a:lnTo>
                  <a:lnTo>
                    <a:pt x="172" y="28"/>
                  </a:lnTo>
                  <a:lnTo>
                    <a:pt x="191" y="88"/>
                  </a:lnTo>
                  <a:lnTo>
                    <a:pt x="182" y="158"/>
                  </a:lnTo>
                  <a:lnTo>
                    <a:pt x="156" y="194"/>
                  </a:lnTo>
                  <a:lnTo>
                    <a:pt x="115" y="210"/>
                  </a:lnTo>
                  <a:lnTo>
                    <a:pt x="201" y="488"/>
                  </a:lnTo>
                  <a:lnTo>
                    <a:pt x="0" y="488"/>
                  </a:lnTo>
                  <a:lnTo>
                    <a:pt x="66" y="206"/>
                  </a:lnTo>
                  <a:lnTo>
                    <a:pt x="38" y="1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39" name="Freeform 283"/>
            <p:cNvSpPr>
              <a:spLocks noChangeAspect="1"/>
            </p:cNvSpPr>
            <p:nvPr/>
          </p:nvSpPr>
          <p:spPr bwMode="auto">
            <a:xfrm>
              <a:off x="4387" y="3128"/>
              <a:ext cx="293" cy="169"/>
            </a:xfrm>
            <a:custGeom>
              <a:avLst/>
              <a:gdLst>
                <a:gd name="T0" fmla="*/ 0 w 1171"/>
                <a:gd name="T1" fmla="*/ 631 h 673"/>
                <a:gd name="T2" fmla="*/ 0 w 1171"/>
                <a:gd name="T3" fmla="*/ 536 h 673"/>
                <a:gd name="T4" fmla="*/ 15 w 1171"/>
                <a:gd name="T5" fmla="*/ 445 h 673"/>
                <a:gd name="T6" fmla="*/ 41 w 1171"/>
                <a:gd name="T7" fmla="*/ 359 h 673"/>
                <a:gd name="T8" fmla="*/ 70 w 1171"/>
                <a:gd name="T9" fmla="*/ 291 h 673"/>
                <a:gd name="T10" fmla="*/ 118 w 1171"/>
                <a:gd name="T11" fmla="*/ 228 h 673"/>
                <a:gd name="T12" fmla="*/ 154 w 1171"/>
                <a:gd name="T13" fmla="*/ 183 h 673"/>
                <a:gd name="T14" fmla="*/ 217 w 1171"/>
                <a:gd name="T15" fmla="*/ 129 h 673"/>
                <a:gd name="T16" fmla="*/ 261 w 1171"/>
                <a:gd name="T17" fmla="*/ 100 h 673"/>
                <a:gd name="T18" fmla="*/ 328 w 1171"/>
                <a:gd name="T19" fmla="*/ 56 h 673"/>
                <a:gd name="T20" fmla="*/ 400 w 1171"/>
                <a:gd name="T21" fmla="*/ 27 h 673"/>
                <a:gd name="T22" fmla="*/ 495 w 1171"/>
                <a:gd name="T23" fmla="*/ 5 h 673"/>
                <a:gd name="T24" fmla="*/ 584 w 1171"/>
                <a:gd name="T25" fmla="*/ 0 h 673"/>
                <a:gd name="T26" fmla="*/ 671 w 1171"/>
                <a:gd name="T27" fmla="*/ 7 h 673"/>
                <a:gd name="T28" fmla="*/ 744 w 1171"/>
                <a:gd name="T29" fmla="*/ 19 h 673"/>
                <a:gd name="T30" fmla="*/ 835 w 1171"/>
                <a:gd name="T31" fmla="*/ 51 h 673"/>
                <a:gd name="T32" fmla="*/ 908 w 1171"/>
                <a:gd name="T33" fmla="*/ 95 h 673"/>
                <a:gd name="T34" fmla="*/ 959 w 1171"/>
                <a:gd name="T35" fmla="*/ 131 h 673"/>
                <a:gd name="T36" fmla="*/ 1010 w 1171"/>
                <a:gd name="T37" fmla="*/ 180 h 673"/>
                <a:gd name="T38" fmla="*/ 1054 w 1171"/>
                <a:gd name="T39" fmla="*/ 228 h 673"/>
                <a:gd name="T40" fmla="*/ 1088 w 1171"/>
                <a:gd name="T41" fmla="*/ 279 h 673"/>
                <a:gd name="T42" fmla="*/ 1113 w 1171"/>
                <a:gd name="T43" fmla="*/ 328 h 673"/>
                <a:gd name="T44" fmla="*/ 1139 w 1171"/>
                <a:gd name="T45" fmla="*/ 389 h 673"/>
                <a:gd name="T46" fmla="*/ 1149 w 1171"/>
                <a:gd name="T47" fmla="*/ 445 h 673"/>
                <a:gd name="T48" fmla="*/ 1161 w 1171"/>
                <a:gd name="T49" fmla="*/ 492 h 673"/>
                <a:gd name="T50" fmla="*/ 1169 w 1171"/>
                <a:gd name="T51" fmla="*/ 536 h 673"/>
                <a:gd name="T52" fmla="*/ 1171 w 1171"/>
                <a:gd name="T53" fmla="*/ 621 h 673"/>
                <a:gd name="T54" fmla="*/ 1147 w 1171"/>
                <a:gd name="T55" fmla="*/ 643 h 673"/>
                <a:gd name="T56" fmla="*/ 1096 w 1171"/>
                <a:gd name="T57" fmla="*/ 658 h 673"/>
                <a:gd name="T58" fmla="*/ 1036 w 1171"/>
                <a:gd name="T59" fmla="*/ 668 h 673"/>
                <a:gd name="T60" fmla="*/ 973 w 1171"/>
                <a:gd name="T61" fmla="*/ 658 h 673"/>
                <a:gd name="T62" fmla="*/ 927 w 1171"/>
                <a:gd name="T63" fmla="*/ 639 h 673"/>
                <a:gd name="T64" fmla="*/ 915 w 1171"/>
                <a:gd name="T65" fmla="*/ 617 h 673"/>
                <a:gd name="T66" fmla="*/ 915 w 1171"/>
                <a:gd name="T67" fmla="*/ 512 h 673"/>
                <a:gd name="T68" fmla="*/ 908 w 1171"/>
                <a:gd name="T69" fmla="*/ 468 h 673"/>
                <a:gd name="T70" fmla="*/ 891 w 1171"/>
                <a:gd name="T71" fmla="*/ 416 h 673"/>
                <a:gd name="T72" fmla="*/ 857 w 1171"/>
                <a:gd name="T73" fmla="*/ 359 h 673"/>
                <a:gd name="T74" fmla="*/ 825 w 1171"/>
                <a:gd name="T75" fmla="*/ 330 h 673"/>
                <a:gd name="T76" fmla="*/ 790 w 1171"/>
                <a:gd name="T77" fmla="*/ 294 h 673"/>
                <a:gd name="T78" fmla="*/ 732 w 1171"/>
                <a:gd name="T79" fmla="*/ 264 h 673"/>
                <a:gd name="T80" fmla="*/ 688 w 1171"/>
                <a:gd name="T81" fmla="*/ 250 h 673"/>
                <a:gd name="T82" fmla="*/ 652 w 1171"/>
                <a:gd name="T83" fmla="*/ 235 h 673"/>
                <a:gd name="T84" fmla="*/ 613 w 1171"/>
                <a:gd name="T85" fmla="*/ 235 h 673"/>
                <a:gd name="T86" fmla="*/ 532 w 1171"/>
                <a:gd name="T87" fmla="*/ 235 h 673"/>
                <a:gd name="T88" fmla="*/ 488 w 1171"/>
                <a:gd name="T89" fmla="*/ 242 h 673"/>
                <a:gd name="T90" fmla="*/ 432 w 1171"/>
                <a:gd name="T91" fmla="*/ 264 h 673"/>
                <a:gd name="T92" fmla="*/ 388 w 1171"/>
                <a:gd name="T93" fmla="*/ 291 h 673"/>
                <a:gd name="T94" fmla="*/ 349 w 1171"/>
                <a:gd name="T95" fmla="*/ 320 h 673"/>
                <a:gd name="T96" fmla="*/ 314 w 1171"/>
                <a:gd name="T97" fmla="*/ 352 h 673"/>
                <a:gd name="T98" fmla="*/ 285 w 1171"/>
                <a:gd name="T99" fmla="*/ 401 h 673"/>
                <a:gd name="T100" fmla="*/ 268 w 1171"/>
                <a:gd name="T101" fmla="*/ 440 h 673"/>
                <a:gd name="T102" fmla="*/ 256 w 1171"/>
                <a:gd name="T103" fmla="*/ 482 h 673"/>
                <a:gd name="T104" fmla="*/ 254 w 1171"/>
                <a:gd name="T105" fmla="*/ 504 h 673"/>
                <a:gd name="T106" fmla="*/ 254 w 1171"/>
                <a:gd name="T107" fmla="*/ 624 h 673"/>
                <a:gd name="T108" fmla="*/ 234 w 1171"/>
                <a:gd name="T109" fmla="*/ 653 h 673"/>
                <a:gd name="T110" fmla="*/ 183 w 1171"/>
                <a:gd name="T111" fmla="*/ 673 h 673"/>
                <a:gd name="T112" fmla="*/ 130 w 1171"/>
                <a:gd name="T113" fmla="*/ 668 h 673"/>
                <a:gd name="T114" fmla="*/ 44 w 1171"/>
                <a:gd name="T115" fmla="*/ 658 h 673"/>
                <a:gd name="T116" fmla="*/ 0 w 1171"/>
                <a:gd name="T117" fmla="*/ 63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71" h="673">
                  <a:moveTo>
                    <a:pt x="0" y="631"/>
                  </a:moveTo>
                  <a:lnTo>
                    <a:pt x="0" y="536"/>
                  </a:lnTo>
                  <a:lnTo>
                    <a:pt x="15" y="445"/>
                  </a:lnTo>
                  <a:lnTo>
                    <a:pt x="41" y="359"/>
                  </a:lnTo>
                  <a:lnTo>
                    <a:pt x="70" y="291"/>
                  </a:lnTo>
                  <a:lnTo>
                    <a:pt x="118" y="228"/>
                  </a:lnTo>
                  <a:lnTo>
                    <a:pt x="154" y="183"/>
                  </a:lnTo>
                  <a:lnTo>
                    <a:pt x="217" y="129"/>
                  </a:lnTo>
                  <a:lnTo>
                    <a:pt x="261" y="100"/>
                  </a:lnTo>
                  <a:lnTo>
                    <a:pt x="328" y="56"/>
                  </a:lnTo>
                  <a:lnTo>
                    <a:pt x="400" y="27"/>
                  </a:lnTo>
                  <a:lnTo>
                    <a:pt x="495" y="5"/>
                  </a:lnTo>
                  <a:lnTo>
                    <a:pt x="584" y="0"/>
                  </a:lnTo>
                  <a:lnTo>
                    <a:pt x="671" y="7"/>
                  </a:lnTo>
                  <a:lnTo>
                    <a:pt x="744" y="19"/>
                  </a:lnTo>
                  <a:lnTo>
                    <a:pt x="835" y="51"/>
                  </a:lnTo>
                  <a:lnTo>
                    <a:pt x="908" y="95"/>
                  </a:lnTo>
                  <a:lnTo>
                    <a:pt x="959" y="131"/>
                  </a:lnTo>
                  <a:lnTo>
                    <a:pt x="1010" y="180"/>
                  </a:lnTo>
                  <a:lnTo>
                    <a:pt x="1054" y="228"/>
                  </a:lnTo>
                  <a:lnTo>
                    <a:pt x="1088" y="279"/>
                  </a:lnTo>
                  <a:lnTo>
                    <a:pt x="1113" y="328"/>
                  </a:lnTo>
                  <a:lnTo>
                    <a:pt x="1139" y="389"/>
                  </a:lnTo>
                  <a:lnTo>
                    <a:pt x="1149" y="445"/>
                  </a:lnTo>
                  <a:lnTo>
                    <a:pt x="1161" y="492"/>
                  </a:lnTo>
                  <a:lnTo>
                    <a:pt x="1169" y="536"/>
                  </a:lnTo>
                  <a:lnTo>
                    <a:pt x="1171" y="621"/>
                  </a:lnTo>
                  <a:lnTo>
                    <a:pt x="1147" y="643"/>
                  </a:lnTo>
                  <a:lnTo>
                    <a:pt x="1096" y="658"/>
                  </a:lnTo>
                  <a:lnTo>
                    <a:pt x="1036" y="668"/>
                  </a:lnTo>
                  <a:lnTo>
                    <a:pt x="973" y="658"/>
                  </a:lnTo>
                  <a:lnTo>
                    <a:pt x="927" y="639"/>
                  </a:lnTo>
                  <a:lnTo>
                    <a:pt x="915" y="617"/>
                  </a:lnTo>
                  <a:lnTo>
                    <a:pt x="915" y="512"/>
                  </a:lnTo>
                  <a:lnTo>
                    <a:pt x="908" y="468"/>
                  </a:lnTo>
                  <a:lnTo>
                    <a:pt x="891" y="416"/>
                  </a:lnTo>
                  <a:lnTo>
                    <a:pt x="857" y="359"/>
                  </a:lnTo>
                  <a:lnTo>
                    <a:pt x="825" y="330"/>
                  </a:lnTo>
                  <a:lnTo>
                    <a:pt x="790" y="294"/>
                  </a:lnTo>
                  <a:lnTo>
                    <a:pt x="732" y="264"/>
                  </a:lnTo>
                  <a:lnTo>
                    <a:pt x="688" y="250"/>
                  </a:lnTo>
                  <a:lnTo>
                    <a:pt x="652" y="235"/>
                  </a:lnTo>
                  <a:lnTo>
                    <a:pt x="613" y="235"/>
                  </a:lnTo>
                  <a:lnTo>
                    <a:pt x="532" y="235"/>
                  </a:lnTo>
                  <a:lnTo>
                    <a:pt x="488" y="242"/>
                  </a:lnTo>
                  <a:lnTo>
                    <a:pt x="432" y="264"/>
                  </a:lnTo>
                  <a:lnTo>
                    <a:pt x="388" y="291"/>
                  </a:lnTo>
                  <a:lnTo>
                    <a:pt x="349" y="320"/>
                  </a:lnTo>
                  <a:lnTo>
                    <a:pt x="314" y="352"/>
                  </a:lnTo>
                  <a:lnTo>
                    <a:pt x="285" y="401"/>
                  </a:lnTo>
                  <a:lnTo>
                    <a:pt x="268" y="440"/>
                  </a:lnTo>
                  <a:lnTo>
                    <a:pt x="256" y="482"/>
                  </a:lnTo>
                  <a:lnTo>
                    <a:pt x="254" y="504"/>
                  </a:lnTo>
                  <a:lnTo>
                    <a:pt x="254" y="624"/>
                  </a:lnTo>
                  <a:lnTo>
                    <a:pt x="234" y="653"/>
                  </a:lnTo>
                  <a:lnTo>
                    <a:pt x="183" y="673"/>
                  </a:lnTo>
                  <a:lnTo>
                    <a:pt x="130" y="668"/>
                  </a:lnTo>
                  <a:lnTo>
                    <a:pt x="44" y="658"/>
                  </a:lnTo>
                  <a:lnTo>
                    <a:pt x="0" y="631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051" name="Line 395"/>
          <p:cNvSpPr>
            <a:spLocks noChangeShapeType="1"/>
          </p:cNvSpPr>
          <p:nvPr/>
        </p:nvSpPr>
        <p:spPr bwMode="auto">
          <a:xfrm flipH="1">
            <a:off x="1676400" y="4800600"/>
            <a:ext cx="2209800" cy="914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57" name="Freeform 401"/>
          <p:cNvSpPr>
            <a:spLocks noChangeAspect="1"/>
          </p:cNvSpPr>
          <p:nvPr/>
        </p:nvSpPr>
        <p:spPr bwMode="auto">
          <a:xfrm>
            <a:off x="5603875" y="4611688"/>
            <a:ext cx="107950" cy="158750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58" name="Freeform 402"/>
          <p:cNvSpPr>
            <a:spLocks noChangeAspect="1"/>
          </p:cNvSpPr>
          <p:nvPr/>
        </p:nvSpPr>
        <p:spPr bwMode="auto">
          <a:xfrm>
            <a:off x="5602288" y="4605338"/>
            <a:ext cx="107950" cy="158750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59" name="Freeform 403"/>
          <p:cNvSpPr>
            <a:spLocks noChangeAspect="1"/>
          </p:cNvSpPr>
          <p:nvPr/>
        </p:nvSpPr>
        <p:spPr bwMode="auto">
          <a:xfrm>
            <a:off x="5246688" y="4630738"/>
            <a:ext cx="388937" cy="68262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60" name="Freeform 404"/>
          <p:cNvSpPr>
            <a:spLocks noChangeAspect="1"/>
          </p:cNvSpPr>
          <p:nvPr/>
        </p:nvSpPr>
        <p:spPr bwMode="auto">
          <a:xfrm>
            <a:off x="5668963" y="4673600"/>
            <a:ext cx="23812" cy="34925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62" name="Freeform 406"/>
          <p:cNvSpPr>
            <a:spLocks noChangeAspect="1"/>
          </p:cNvSpPr>
          <p:nvPr/>
        </p:nvSpPr>
        <p:spPr bwMode="auto">
          <a:xfrm>
            <a:off x="5273675" y="4652963"/>
            <a:ext cx="23813" cy="50800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63" name="Freeform 407"/>
          <p:cNvSpPr>
            <a:spLocks noChangeAspect="1"/>
          </p:cNvSpPr>
          <p:nvPr/>
        </p:nvSpPr>
        <p:spPr bwMode="auto">
          <a:xfrm>
            <a:off x="5314950" y="4659313"/>
            <a:ext cx="26988" cy="38100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64" name="Freeform 408"/>
          <p:cNvSpPr>
            <a:spLocks noChangeAspect="1"/>
          </p:cNvSpPr>
          <p:nvPr/>
        </p:nvSpPr>
        <p:spPr bwMode="auto">
          <a:xfrm>
            <a:off x="5356225" y="4664075"/>
            <a:ext cx="26988" cy="58738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65" name="Freeform 409"/>
          <p:cNvSpPr>
            <a:spLocks noChangeAspect="1"/>
          </p:cNvSpPr>
          <p:nvPr/>
        </p:nvSpPr>
        <p:spPr bwMode="auto">
          <a:xfrm>
            <a:off x="5378450" y="4667250"/>
            <a:ext cx="25400" cy="34925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67" name="Freeform 411"/>
          <p:cNvSpPr>
            <a:spLocks noChangeAspect="1"/>
          </p:cNvSpPr>
          <p:nvPr/>
        </p:nvSpPr>
        <p:spPr bwMode="auto">
          <a:xfrm>
            <a:off x="5267325" y="4643438"/>
            <a:ext cx="26988" cy="53975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68" name="Freeform 412"/>
          <p:cNvSpPr>
            <a:spLocks noChangeAspect="1"/>
          </p:cNvSpPr>
          <p:nvPr/>
        </p:nvSpPr>
        <p:spPr bwMode="auto">
          <a:xfrm>
            <a:off x="5311775" y="4651375"/>
            <a:ext cx="25400" cy="38100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69" name="Freeform 413"/>
          <p:cNvSpPr>
            <a:spLocks noChangeAspect="1"/>
          </p:cNvSpPr>
          <p:nvPr/>
        </p:nvSpPr>
        <p:spPr bwMode="auto">
          <a:xfrm>
            <a:off x="5353050" y="4657725"/>
            <a:ext cx="25400" cy="58738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70" name="Freeform 414"/>
          <p:cNvSpPr>
            <a:spLocks noChangeAspect="1"/>
          </p:cNvSpPr>
          <p:nvPr/>
        </p:nvSpPr>
        <p:spPr bwMode="auto">
          <a:xfrm>
            <a:off x="5375275" y="4659313"/>
            <a:ext cx="23813" cy="38100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72" name="Freeform 416"/>
          <p:cNvSpPr>
            <a:spLocks noChangeAspect="1"/>
          </p:cNvSpPr>
          <p:nvPr/>
        </p:nvSpPr>
        <p:spPr bwMode="auto">
          <a:xfrm>
            <a:off x="5384800" y="4927600"/>
            <a:ext cx="163513" cy="117475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73" name="Oval 417"/>
          <p:cNvSpPr>
            <a:spLocks noChangeAspect="1" noChangeArrowheads="1"/>
          </p:cNvSpPr>
          <p:nvPr/>
        </p:nvSpPr>
        <p:spPr bwMode="auto">
          <a:xfrm>
            <a:off x="5383213" y="4905375"/>
            <a:ext cx="163512" cy="44450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1074" name="Freeform 418"/>
          <p:cNvSpPr>
            <a:spLocks noChangeAspect="1"/>
          </p:cNvSpPr>
          <p:nvPr/>
        </p:nvSpPr>
        <p:spPr bwMode="auto">
          <a:xfrm>
            <a:off x="5456238" y="4965700"/>
            <a:ext cx="20637" cy="55563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75" name="Freeform 419"/>
          <p:cNvSpPr>
            <a:spLocks noChangeAspect="1"/>
          </p:cNvSpPr>
          <p:nvPr/>
        </p:nvSpPr>
        <p:spPr bwMode="auto">
          <a:xfrm>
            <a:off x="5410200" y="4852988"/>
            <a:ext cx="115888" cy="76200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76" name="Line 420"/>
          <p:cNvSpPr>
            <a:spLocks noChangeAspect="1" noChangeShapeType="1"/>
          </p:cNvSpPr>
          <p:nvPr/>
        </p:nvSpPr>
        <p:spPr bwMode="auto">
          <a:xfrm flipH="1">
            <a:off x="4038600" y="4679950"/>
            <a:ext cx="1327150" cy="5492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81" name="Freeform 425"/>
          <p:cNvSpPr>
            <a:spLocks noChangeAspect="1"/>
          </p:cNvSpPr>
          <p:nvPr/>
        </p:nvSpPr>
        <p:spPr bwMode="auto">
          <a:xfrm>
            <a:off x="6394450" y="4562475"/>
            <a:ext cx="65088" cy="95250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82" name="Freeform 426"/>
          <p:cNvSpPr>
            <a:spLocks noChangeAspect="1"/>
          </p:cNvSpPr>
          <p:nvPr/>
        </p:nvSpPr>
        <p:spPr bwMode="auto">
          <a:xfrm>
            <a:off x="6392863" y="4557713"/>
            <a:ext cx="65087" cy="95250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83" name="Freeform 427"/>
          <p:cNvSpPr>
            <a:spLocks noChangeAspect="1"/>
          </p:cNvSpPr>
          <p:nvPr/>
        </p:nvSpPr>
        <p:spPr bwMode="auto">
          <a:xfrm>
            <a:off x="6180138" y="4573588"/>
            <a:ext cx="233362" cy="41275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84" name="Freeform 428"/>
          <p:cNvSpPr>
            <a:spLocks noChangeAspect="1"/>
          </p:cNvSpPr>
          <p:nvPr/>
        </p:nvSpPr>
        <p:spPr bwMode="auto">
          <a:xfrm>
            <a:off x="6434138" y="4598988"/>
            <a:ext cx="14287" cy="20637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86" name="Freeform 430"/>
          <p:cNvSpPr>
            <a:spLocks noChangeAspect="1"/>
          </p:cNvSpPr>
          <p:nvPr/>
        </p:nvSpPr>
        <p:spPr bwMode="auto">
          <a:xfrm>
            <a:off x="6196013" y="4586288"/>
            <a:ext cx="14287" cy="31750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87" name="Freeform 431"/>
          <p:cNvSpPr>
            <a:spLocks noChangeAspect="1"/>
          </p:cNvSpPr>
          <p:nvPr/>
        </p:nvSpPr>
        <p:spPr bwMode="auto">
          <a:xfrm>
            <a:off x="6221413" y="4589463"/>
            <a:ext cx="15875" cy="23812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88" name="Freeform 432"/>
          <p:cNvSpPr>
            <a:spLocks noChangeAspect="1"/>
          </p:cNvSpPr>
          <p:nvPr/>
        </p:nvSpPr>
        <p:spPr bwMode="auto">
          <a:xfrm>
            <a:off x="6246813" y="4594225"/>
            <a:ext cx="15875" cy="34925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89" name="Freeform 433"/>
          <p:cNvSpPr>
            <a:spLocks noChangeAspect="1"/>
          </p:cNvSpPr>
          <p:nvPr/>
        </p:nvSpPr>
        <p:spPr bwMode="auto">
          <a:xfrm>
            <a:off x="6259513" y="4595813"/>
            <a:ext cx="15875" cy="20637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91" name="Freeform 435"/>
          <p:cNvSpPr>
            <a:spLocks noChangeAspect="1"/>
          </p:cNvSpPr>
          <p:nvPr/>
        </p:nvSpPr>
        <p:spPr bwMode="auto">
          <a:xfrm>
            <a:off x="6192838" y="4581525"/>
            <a:ext cx="15875" cy="31750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92" name="Freeform 436"/>
          <p:cNvSpPr>
            <a:spLocks noChangeAspect="1"/>
          </p:cNvSpPr>
          <p:nvPr/>
        </p:nvSpPr>
        <p:spPr bwMode="auto">
          <a:xfrm>
            <a:off x="6219825" y="4586288"/>
            <a:ext cx="15875" cy="22225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93" name="Freeform 437"/>
          <p:cNvSpPr>
            <a:spLocks noChangeAspect="1"/>
          </p:cNvSpPr>
          <p:nvPr/>
        </p:nvSpPr>
        <p:spPr bwMode="auto">
          <a:xfrm>
            <a:off x="6243638" y="4589463"/>
            <a:ext cx="15875" cy="34925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94" name="Freeform 438"/>
          <p:cNvSpPr>
            <a:spLocks noChangeAspect="1"/>
          </p:cNvSpPr>
          <p:nvPr/>
        </p:nvSpPr>
        <p:spPr bwMode="auto">
          <a:xfrm>
            <a:off x="6257925" y="4591050"/>
            <a:ext cx="14288" cy="22225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96" name="Freeform 440"/>
          <p:cNvSpPr>
            <a:spLocks noChangeAspect="1"/>
          </p:cNvSpPr>
          <p:nvPr/>
        </p:nvSpPr>
        <p:spPr bwMode="auto">
          <a:xfrm>
            <a:off x="6262688" y="4751388"/>
            <a:ext cx="98425" cy="69850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97" name="Oval 441"/>
          <p:cNvSpPr>
            <a:spLocks noChangeAspect="1" noChangeArrowheads="1"/>
          </p:cNvSpPr>
          <p:nvPr/>
        </p:nvSpPr>
        <p:spPr bwMode="auto">
          <a:xfrm>
            <a:off x="6262688" y="4738688"/>
            <a:ext cx="96837" cy="25400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1098" name="Freeform 442"/>
          <p:cNvSpPr>
            <a:spLocks noChangeAspect="1"/>
          </p:cNvSpPr>
          <p:nvPr/>
        </p:nvSpPr>
        <p:spPr bwMode="auto">
          <a:xfrm>
            <a:off x="6305550" y="4773613"/>
            <a:ext cx="12700" cy="33337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099" name="Freeform 443"/>
          <p:cNvSpPr>
            <a:spLocks noChangeAspect="1"/>
          </p:cNvSpPr>
          <p:nvPr/>
        </p:nvSpPr>
        <p:spPr bwMode="auto">
          <a:xfrm>
            <a:off x="6278563" y="4706938"/>
            <a:ext cx="69850" cy="46037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00" name="Line 444"/>
          <p:cNvSpPr>
            <a:spLocks noChangeAspect="1" noChangeShapeType="1"/>
          </p:cNvSpPr>
          <p:nvPr/>
        </p:nvSpPr>
        <p:spPr bwMode="auto">
          <a:xfrm flipH="1">
            <a:off x="5456238" y="4602163"/>
            <a:ext cx="795337" cy="330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77" name="Freeform 521"/>
          <p:cNvSpPr>
            <a:spLocks noChangeAspect="1"/>
          </p:cNvSpPr>
          <p:nvPr/>
        </p:nvSpPr>
        <p:spPr bwMode="auto">
          <a:xfrm>
            <a:off x="6886575" y="4521200"/>
            <a:ext cx="38100" cy="57150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78" name="Freeform 522"/>
          <p:cNvSpPr>
            <a:spLocks noChangeAspect="1"/>
          </p:cNvSpPr>
          <p:nvPr/>
        </p:nvSpPr>
        <p:spPr bwMode="auto">
          <a:xfrm>
            <a:off x="6884988" y="4518025"/>
            <a:ext cx="38100" cy="57150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79" name="Freeform 523"/>
          <p:cNvSpPr>
            <a:spLocks noChangeAspect="1"/>
          </p:cNvSpPr>
          <p:nvPr/>
        </p:nvSpPr>
        <p:spPr bwMode="auto">
          <a:xfrm>
            <a:off x="6757988" y="4527550"/>
            <a:ext cx="139700" cy="25400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80" name="Freeform 524"/>
          <p:cNvSpPr>
            <a:spLocks noChangeAspect="1"/>
          </p:cNvSpPr>
          <p:nvPr/>
        </p:nvSpPr>
        <p:spPr bwMode="auto">
          <a:xfrm>
            <a:off x="6908800" y="4543425"/>
            <a:ext cx="9525" cy="12700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82" name="Freeform 526"/>
          <p:cNvSpPr>
            <a:spLocks noChangeAspect="1"/>
          </p:cNvSpPr>
          <p:nvPr/>
        </p:nvSpPr>
        <p:spPr bwMode="auto">
          <a:xfrm>
            <a:off x="6767513" y="4535488"/>
            <a:ext cx="9525" cy="19050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83" name="Freeform 527"/>
          <p:cNvSpPr>
            <a:spLocks noChangeAspect="1"/>
          </p:cNvSpPr>
          <p:nvPr/>
        </p:nvSpPr>
        <p:spPr bwMode="auto">
          <a:xfrm>
            <a:off x="6783388" y="4537075"/>
            <a:ext cx="9525" cy="14288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84" name="Freeform 528"/>
          <p:cNvSpPr>
            <a:spLocks noChangeAspect="1"/>
          </p:cNvSpPr>
          <p:nvPr/>
        </p:nvSpPr>
        <p:spPr bwMode="auto">
          <a:xfrm>
            <a:off x="6797675" y="4540250"/>
            <a:ext cx="9525" cy="20638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85" name="Freeform 529"/>
          <p:cNvSpPr>
            <a:spLocks noChangeAspect="1"/>
          </p:cNvSpPr>
          <p:nvPr/>
        </p:nvSpPr>
        <p:spPr bwMode="auto">
          <a:xfrm>
            <a:off x="6805613" y="4540250"/>
            <a:ext cx="9525" cy="12700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87" name="Freeform 531"/>
          <p:cNvSpPr>
            <a:spLocks noChangeAspect="1"/>
          </p:cNvSpPr>
          <p:nvPr/>
        </p:nvSpPr>
        <p:spPr bwMode="auto">
          <a:xfrm>
            <a:off x="6765925" y="4532313"/>
            <a:ext cx="9525" cy="20637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88" name="Freeform 532"/>
          <p:cNvSpPr>
            <a:spLocks noChangeAspect="1"/>
          </p:cNvSpPr>
          <p:nvPr/>
        </p:nvSpPr>
        <p:spPr bwMode="auto">
          <a:xfrm>
            <a:off x="6781800" y="4535488"/>
            <a:ext cx="7938" cy="14287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89" name="Freeform 533"/>
          <p:cNvSpPr>
            <a:spLocks noChangeAspect="1"/>
          </p:cNvSpPr>
          <p:nvPr/>
        </p:nvSpPr>
        <p:spPr bwMode="auto">
          <a:xfrm>
            <a:off x="6796088" y="4537075"/>
            <a:ext cx="7937" cy="22225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90" name="Freeform 534"/>
          <p:cNvSpPr>
            <a:spLocks noChangeAspect="1"/>
          </p:cNvSpPr>
          <p:nvPr/>
        </p:nvSpPr>
        <p:spPr bwMode="auto">
          <a:xfrm>
            <a:off x="6804025" y="4538663"/>
            <a:ext cx="7938" cy="12700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92" name="Freeform 536"/>
          <p:cNvSpPr>
            <a:spLocks noChangeAspect="1"/>
          </p:cNvSpPr>
          <p:nvPr/>
        </p:nvSpPr>
        <p:spPr bwMode="auto">
          <a:xfrm>
            <a:off x="6807200" y="4633913"/>
            <a:ext cx="58738" cy="41275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93" name="Oval 537"/>
          <p:cNvSpPr>
            <a:spLocks noChangeAspect="1" noChangeArrowheads="1"/>
          </p:cNvSpPr>
          <p:nvPr/>
        </p:nvSpPr>
        <p:spPr bwMode="auto">
          <a:xfrm>
            <a:off x="6807200" y="4625975"/>
            <a:ext cx="58738" cy="15875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1194" name="Freeform 538"/>
          <p:cNvSpPr>
            <a:spLocks noChangeAspect="1"/>
          </p:cNvSpPr>
          <p:nvPr/>
        </p:nvSpPr>
        <p:spPr bwMode="auto">
          <a:xfrm>
            <a:off x="6832600" y="4646613"/>
            <a:ext cx="7938" cy="20637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95" name="Freeform 539"/>
          <p:cNvSpPr>
            <a:spLocks noChangeAspect="1"/>
          </p:cNvSpPr>
          <p:nvPr/>
        </p:nvSpPr>
        <p:spPr bwMode="auto">
          <a:xfrm>
            <a:off x="6816725" y="4606925"/>
            <a:ext cx="41275" cy="26988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196" name="Line 540"/>
          <p:cNvSpPr>
            <a:spLocks noChangeAspect="1" noChangeShapeType="1"/>
          </p:cNvSpPr>
          <p:nvPr/>
        </p:nvSpPr>
        <p:spPr bwMode="auto">
          <a:xfrm flipH="1">
            <a:off x="6324600" y="4545013"/>
            <a:ext cx="476250" cy="196850"/>
          </a:xfrm>
          <a:prstGeom prst="line">
            <a:avLst/>
          </a:prstGeom>
          <a:noFill/>
          <a:ln w="127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01" name="Freeform 545"/>
          <p:cNvSpPr>
            <a:spLocks noChangeAspect="1"/>
          </p:cNvSpPr>
          <p:nvPr/>
        </p:nvSpPr>
        <p:spPr bwMode="auto">
          <a:xfrm>
            <a:off x="7194550" y="4516438"/>
            <a:ext cx="23813" cy="33337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02" name="Freeform 546"/>
          <p:cNvSpPr>
            <a:spLocks noChangeAspect="1"/>
          </p:cNvSpPr>
          <p:nvPr/>
        </p:nvSpPr>
        <p:spPr bwMode="auto">
          <a:xfrm>
            <a:off x="7194550" y="4514850"/>
            <a:ext cx="23813" cy="33338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03" name="Freeform 547"/>
          <p:cNvSpPr>
            <a:spLocks noChangeAspect="1"/>
          </p:cNvSpPr>
          <p:nvPr/>
        </p:nvSpPr>
        <p:spPr bwMode="auto">
          <a:xfrm>
            <a:off x="7116763" y="4519613"/>
            <a:ext cx="84137" cy="15875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04" name="Freeform 548"/>
          <p:cNvSpPr>
            <a:spLocks noChangeAspect="1"/>
          </p:cNvSpPr>
          <p:nvPr/>
        </p:nvSpPr>
        <p:spPr bwMode="auto">
          <a:xfrm>
            <a:off x="7208838" y="4529138"/>
            <a:ext cx="4762" cy="7937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06" name="Freeform 550"/>
          <p:cNvSpPr>
            <a:spLocks noChangeAspect="1"/>
          </p:cNvSpPr>
          <p:nvPr/>
        </p:nvSpPr>
        <p:spPr bwMode="auto">
          <a:xfrm>
            <a:off x="7123113" y="4524375"/>
            <a:ext cx="4762" cy="11113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07" name="Freeform 551"/>
          <p:cNvSpPr>
            <a:spLocks noChangeAspect="1"/>
          </p:cNvSpPr>
          <p:nvPr/>
        </p:nvSpPr>
        <p:spPr bwMode="auto">
          <a:xfrm>
            <a:off x="7132638" y="4525963"/>
            <a:ext cx="4762" cy="7937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08" name="Freeform 552"/>
          <p:cNvSpPr>
            <a:spLocks noChangeAspect="1"/>
          </p:cNvSpPr>
          <p:nvPr/>
        </p:nvSpPr>
        <p:spPr bwMode="auto">
          <a:xfrm>
            <a:off x="7140575" y="4527550"/>
            <a:ext cx="6350" cy="12700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09" name="Freeform 553"/>
          <p:cNvSpPr>
            <a:spLocks noChangeAspect="1"/>
          </p:cNvSpPr>
          <p:nvPr/>
        </p:nvSpPr>
        <p:spPr bwMode="auto">
          <a:xfrm>
            <a:off x="7146925" y="4527550"/>
            <a:ext cx="4763" cy="7938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11" name="Freeform 555"/>
          <p:cNvSpPr>
            <a:spLocks noChangeAspect="1"/>
          </p:cNvSpPr>
          <p:nvPr/>
        </p:nvSpPr>
        <p:spPr bwMode="auto">
          <a:xfrm>
            <a:off x="7121525" y="4522788"/>
            <a:ext cx="6350" cy="11112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12" name="Freeform 556"/>
          <p:cNvSpPr>
            <a:spLocks noChangeAspect="1"/>
          </p:cNvSpPr>
          <p:nvPr/>
        </p:nvSpPr>
        <p:spPr bwMode="auto">
          <a:xfrm>
            <a:off x="7131050" y="4524375"/>
            <a:ext cx="6350" cy="7938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13" name="Freeform 557"/>
          <p:cNvSpPr>
            <a:spLocks noChangeAspect="1"/>
          </p:cNvSpPr>
          <p:nvPr/>
        </p:nvSpPr>
        <p:spPr bwMode="auto">
          <a:xfrm>
            <a:off x="7140575" y="4525963"/>
            <a:ext cx="4763" cy="12700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14" name="Freeform 558"/>
          <p:cNvSpPr>
            <a:spLocks noChangeAspect="1"/>
          </p:cNvSpPr>
          <p:nvPr/>
        </p:nvSpPr>
        <p:spPr bwMode="auto">
          <a:xfrm>
            <a:off x="7145338" y="4525963"/>
            <a:ext cx="4762" cy="7937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16" name="Freeform 560"/>
          <p:cNvSpPr>
            <a:spLocks noChangeAspect="1"/>
          </p:cNvSpPr>
          <p:nvPr/>
        </p:nvSpPr>
        <p:spPr bwMode="auto">
          <a:xfrm>
            <a:off x="7146925" y="4583113"/>
            <a:ext cx="34925" cy="25400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17" name="Oval 561"/>
          <p:cNvSpPr>
            <a:spLocks noChangeAspect="1" noChangeArrowheads="1"/>
          </p:cNvSpPr>
          <p:nvPr/>
        </p:nvSpPr>
        <p:spPr bwMode="auto">
          <a:xfrm>
            <a:off x="7146925" y="4578350"/>
            <a:ext cx="34925" cy="9525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1218" name="Freeform 562"/>
          <p:cNvSpPr>
            <a:spLocks noChangeAspect="1"/>
          </p:cNvSpPr>
          <p:nvPr/>
        </p:nvSpPr>
        <p:spPr bwMode="auto">
          <a:xfrm>
            <a:off x="7162800" y="4591050"/>
            <a:ext cx="3175" cy="12700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19" name="Freeform 563"/>
          <p:cNvSpPr>
            <a:spLocks noChangeAspect="1"/>
          </p:cNvSpPr>
          <p:nvPr/>
        </p:nvSpPr>
        <p:spPr bwMode="auto">
          <a:xfrm>
            <a:off x="7153275" y="4567238"/>
            <a:ext cx="23813" cy="15875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20" name="Line 564"/>
          <p:cNvSpPr>
            <a:spLocks noChangeAspect="1" noChangeShapeType="1"/>
          </p:cNvSpPr>
          <p:nvPr/>
        </p:nvSpPr>
        <p:spPr bwMode="auto">
          <a:xfrm flipH="1">
            <a:off x="6858000" y="4530725"/>
            <a:ext cx="285750" cy="117475"/>
          </a:xfrm>
          <a:prstGeom prst="line">
            <a:avLst/>
          </a:prstGeom>
          <a:noFill/>
          <a:ln w="127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25" name="Freeform 569"/>
          <p:cNvSpPr>
            <a:spLocks noChangeAspect="1"/>
          </p:cNvSpPr>
          <p:nvPr/>
        </p:nvSpPr>
        <p:spPr bwMode="auto">
          <a:xfrm>
            <a:off x="7364413" y="4524375"/>
            <a:ext cx="14287" cy="19050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26" name="Freeform 570"/>
          <p:cNvSpPr>
            <a:spLocks noChangeAspect="1"/>
          </p:cNvSpPr>
          <p:nvPr/>
        </p:nvSpPr>
        <p:spPr bwMode="auto">
          <a:xfrm>
            <a:off x="7364413" y="4522788"/>
            <a:ext cx="14287" cy="19050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27" name="Freeform 571"/>
          <p:cNvSpPr>
            <a:spLocks noChangeAspect="1"/>
          </p:cNvSpPr>
          <p:nvPr/>
        </p:nvSpPr>
        <p:spPr bwMode="auto">
          <a:xfrm>
            <a:off x="7318375" y="4525963"/>
            <a:ext cx="50800" cy="7937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28" name="Freeform 572"/>
          <p:cNvSpPr>
            <a:spLocks noChangeAspect="1"/>
          </p:cNvSpPr>
          <p:nvPr/>
        </p:nvSpPr>
        <p:spPr bwMode="auto">
          <a:xfrm>
            <a:off x="7373938" y="4530725"/>
            <a:ext cx="1587" cy="4763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30" name="Freeform 574"/>
          <p:cNvSpPr>
            <a:spLocks noChangeAspect="1"/>
          </p:cNvSpPr>
          <p:nvPr/>
        </p:nvSpPr>
        <p:spPr bwMode="auto">
          <a:xfrm>
            <a:off x="7321550" y="4529138"/>
            <a:ext cx="3175" cy="6350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31" name="Freeform 575"/>
          <p:cNvSpPr>
            <a:spLocks noChangeAspect="1"/>
          </p:cNvSpPr>
          <p:nvPr/>
        </p:nvSpPr>
        <p:spPr bwMode="auto">
          <a:xfrm>
            <a:off x="7327900" y="4529138"/>
            <a:ext cx="3175" cy="4762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32" name="Freeform 576"/>
          <p:cNvSpPr>
            <a:spLocks noChangeAspect="1"/>
          </p:cNvSpPr>
          <p:nvPr/>
        </p:nvSpPr>
        <p:spPr bwMode="auto">
          <a:xfrm>
            <a:off x="7332663" y="4530725"/>
            <a:ext cx="3175" cy="6350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33" name="Freeform 577"/>
          <p:cNvSpPr>
            <a:spLocks noChangeAspect="1"/>
          </p:cNvSpPr>
          <p:nvPr/>
        </p:nvSpPr>
        <p:spPr bwMode="auto">
          <a:xfrm>
            <a:off x="7335838" y="4530725"/>
            <a:ext cx="3175" cy="4763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35" name="Freeform 579"/>
          <p:cNvSpPr>
            <a:spLocks noChangeAspect="1"/>
          </p:cNvSpPr>
          <p:nvPr/>
        </p:nvSpPr>
        <p:spPr bwMode="auto">
          <a:xfrm>
            <a:off x="7321550" y="4527550"/>
            <a:ext cx="3175" cy="6350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36" name="Freeform 580"/>
          <p:cNvSpPr>
            <a:spLocks noChangeAspect="1"/>
          </p:cNvSpPr>
          <p:nvPr/>
        </p:nvSpPr>
        <p:spPr bwMode="auto">
          <a:xfrm>
            <a:off x="7326313" y="4529138"/>
            <a:ext cx="3175" cy="4762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37" name="Freeform 581"/>
          <p:cNvSpPr>
            <a:spLocks noChangeAspect="1"/>
          </p:cNvSpPr>
          <p:nvPr/>
        </p:nvSpPr>
        <p:spPr bwMode="auto">
          <a:xfrm>
            <a:off x="7331075" y="4529138"/>
            <a:ext cx="3175" cy="7937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38" name="Freeform 582"/>
          <p:cNvSpPr>
            <a:spLocks noChangeAspect="1"/>
          </p:cNvSpPr>
          <p:nvPr/>
        </p:nvSpPr>
        <p:spPr bwMode="auto">
          <a:xfrm>
            <a:off x="7334250" y="4529138"/>
            <a:ext cx="3175" cy="4762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40" name="Freeform 584"/>
          <p:cNvSpPr>
            <a:spLocks noChangeAspect="1"/>
          </p:cNvSpPr>
          <p:nvPr/>
        </p:nvSpPr>
        <p:spPr bwMode="auto">
          <a:xfrm>
            <a:off x="7335838" y="4564063"/>
            <a:ext cx="22225" cy="14287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41" name="Oval 585"/>
          <p:cNvSpPr>
            <a:spLocks noChangeAspect="1" noChangeArrowheads="1"/>
          </p:cNvSpPr>
          <p:nvPr/>
        </p:nvSpPr>
        <p:spPr bwMode="auto">
          <a:xfrm>
            <a:off x="7335838" y="4560888"/>
            <a:ext cx="22225" cy="6350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1242" name="Freeform 586"/>
          <p:cNvSpPr>
            <a:spLocks noChangeAspect="1"/>
          </p:cNvSpPr>
          <p:nvPr/>
        </p:nvSpPr>
        <p:spPr bwMode="auto">
          <a:xfrm>
            <a:off x="7345363" y="4568825"/>
            <a:ext cx="3175" cy="6350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43" name="Freeform 587"/>
          <p:cNvSpPr>
            <a:spLocks noChangeAspect="1"/>
          </p:cNvSpPr>
          <p:nvPr/>
        </p:nvSpPr>
        <p:spPr bwMode="auto">
          <a:xfrm>
            <a:off x="7339013" y="4554538"/>
            <a:ext cx="15875" cy="9525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44" name="Line 588"/>
          <p:cNvSpPr>
            <a:spLocks noChangeAspect="1" noChangeShapeType="1"/>
          </p:cNvSpPr>
          <p:nvPr/>
        </p:nvSpPr>
        <p:spPr bwMode="auto">
          <a:xfrm flipH="1">
            <a:off x="7162800" y="4532313"/>
            <a:ext cx="171450" cy="69850"/>
          </a:xfrm>
          <a:prstGeom prst="line">
            <a:avLst/>
          </a:prstGeom>
          <a:noFill/>
          <a:ln w="635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245" name="Text Box 589"/>
          <p:cNvSpPr txBox="1">
            <a:spLocks noChangeArrowheads="1"/>
          </p:cNvSpPr>
          <p:nvPr/>
        </p:nvSpPr>
        <p:spPr bwMode="auto">
          <a:xfrm>
            <a:off x="3352800" y="5807075"/>
            <a:ext cx="50038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400" i="0"/>
              <a:t>To get into my house</a:t>
            </a:r>
          </a:p>
          <a:p>
            <a:pPr algn="l"/>
            <a:r>
              <a:rPr lang="en-US" altLang="x-none" sz="2400" i="0"/>
              <a:t>I must get the key from a smaller house</a:t>
            </a:r>
            <a:endParaRPr lang="en-CA" altLang="x-none" sz="24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2" name="Group 2"/>
          <p:cNvGrpSpPr>
            <a:grpSpLocks/>
          </p:cNvGrpSpPr>
          <p:nvPr/>
        </p:nvGrpSpPr>
        <p:grpSpPr bwMode="auto">
          <a:xfrm>
            <a:off x="1295400" y="2819400"/>
            <a:ext cx="1676400" cy="1676400"/>
            <a:chOff x="2352" y="624"/>
            <a:chExt cx="1056" cy="1056"/>
          </a:xfrm>
        </p:grpSpPr>
        <p:sp>
          <p:nvSpPr>
            <p:cNvPr id="71683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4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 = 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12</a:t>
              </a:r>
            </a:p>
            <a:p>
              <a:pPr algn="l"/>
              <a:r>
                <a:rPr lang="en-US" altLang="x-none" sz="1600"/>
                <a:t>ac </a:t>
              </a:r>
              <a:r>
                <a:rPr lang="en-US" altLang="x-none" sz="1600" i="0"/>
                <a:t>= ?</a:t>
              </a:r>
            </a:p>
            <a:p>
              <a:pPr algn="l"/>
              <a:r>
                <a:rPr lang="en-US" altLang="x-none" sz="1600"/>
                <a:t>bd </a:t>
              </a:r>
              <a:r>
                <a:rPr lang="en-US" altLang="x-none" sz="1600" i="0"/>
                <a:t>= ?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71686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71687" name="Text Box 7"/>
          <p:cNvSpPr txBox="1">
            <a:spLocks noChangeArrowheads="1"/>
          </p:cNvSpPr>
          <p:nvPr/>
        </p:nvSpPr>
        <p:spPr bwMode="auto">
          <a:xfrm>
            <a:off x="3810000" y="914400"/>
            <a:ext cx="4267200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endParaRPr lang="en-US" altLang="x-none" i="0"/>
          </a:p>
          <a:p>
            <a:pPr algn="l">
              <a:buFontTx/>
              <a:buChar char="•"/>
            </a:pPr>
            <a:r>
              <a:rPr lang="en-US" altLang="x-none" i="0"/>
              <a:t>Allocate work </a:t>
            </a:r>
          </a:p>
          <a:p>
            <a:pPr lvl="1" algn="l">
              <a:buFontTx/>
              <a:buChar char="•"/>
            </a:pPr>
            <a:r>
              <a:rPr lang="en-US" altLang="x-none" i="0"/>
              <a:t>Construct one or more sub-instances</a:t>
            </a:r>
            <a:endParaRPr lang="en-CA" altLang="x-none" i="0"/>
          </a:p>
        </p:txBody>
      </p:sp>
      <p:grpSp>
        <p:nvGrpSpPr>
          <p:cNvPr id="71688" name="Group 8"/>
          <p:cNvGrpSpPr>
            <a:grpSpLocks/>
          </p:cNvGrpSpPr>
          <p:nvPr/>
        </p:nvGrpSpPr>
        <p:grpSpPr bwMode="auto">
          <a:xfrm>
            <a:off x="990600" y="3733800"/>
            <a:ext cx="441325" cy="1066800"/>
            <a:chOff x="864" y="465"/>
            <a:chExt cx="1046" cy="2358"/>
          </a:xfrm>
        </p:grpSpPr>
        <p:grpSp>
          <p:nvGrpSpPr>
            <p:cNvPr id="71689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71690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71691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71692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693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694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695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696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697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1698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71699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1700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1701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1702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1703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1704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05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1706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1707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08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71709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71710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712" name="AutoShape 32"/>
          <p:cNvSpPr>
            <a:spLocks noChangeArrowheads="1"/>
          </p:cNvSpPr>
          <p:nvPr/>
        </p:nvSpPr>
        <p:spPr bwMode="auto">
          <a:xfrm>
            <a:off x="16002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71713" name="AutoShape 33"/>
          <p:cNvSpPr>
            <a:spLocks noChangeArrowheads="1"/>
          </p:cNvSpPr>
          <p:nvPr/>
        </p:nvSpPr>
        <p:spPr bwMode="auto">
          <a:xfrm>
            <a:off x="2514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71714" name="AutoShape 34"/>
          <p:cNvSpPr>
            <a:spLocks noChangeArrowheads="1"/>
          </p:cNvSpPr>
          <p:nvPr/>
        </p:nvSpPr>
        <p:spPr bwMode="auto">
          <a:xfrm>
            <a:off x="609600" y="5105400"/>
            <a:ext cx="914400" cy="1295400"/>
          </a:xfrm>
          <a:prstGeom prst="triangle">
            <a:avLst>
              <a:gd name="adj" fmla="val 50000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sp>
        <p:nvSpPr>
          <p:cNvPr id="71715" name="Text Box 35"/>
          <p:cNvSpPr txBox="1">
            <a:spLocks noChangeArrowheads="1"/>
          </p:cNvSpPr>
          <p:nvPr/>
        </p:nvSpPr>
        <p:spPr bwMode="auto">
          <a:xfrm>
            <a:off x="762000" y="5651500"/>
            <a:ext cx="72707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Y </a:t>
            </a:r>
            <a:r>
              <a:rPr lang="en-US" altLang="x-none" sz="1600" i="0"/>
              <a:t>= 1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?</a:t>
            </a:r>
          </a:p>
        </p:txBody>
      </p:sp>
      <p:sp>
        <p:nvSpPr>
          <p:cNvPr id="71716" name="Text Box 36"/>
          <p:cNvSpPr txBox="1">
            <a:spLocks noChangeArrowheads="1"/>
          </p:cNvSpPr>
          <p:nvPr/>
        </p:nvSpPr>
        <p:spPr bwMode="auto">
          <a:xfrm>
            <a:off x="1746250" y="5638800"/>
            <a:ext cx="72707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 </a:t>
            </a:r>
            <a:r>
              <a:rPr lang="en-US" altLang="x-none" sz="1600" i="0"/>
              <a:t>= 3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2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?</a:t>
            </a:r>
          </a:p>
        </p:txBody>
      </p:sp>
      <p:sp>
        <p:nvSpPr>
          <p:cNvPr id="71717" name="Text Box 37"/>
          <p:cNvSpPr txBox="1">
            <a:spLocks noChangeArrowheads="1"/>
          </p:cNvSpPr>
          <p:nvPr/>
        </p:nvSpPr>
        <p:spPr bwMode="auto">
          <a:xfrm>
            <a:off x="2635250" y="5651500"/>
            <a:ext cx="72707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1600"/>
              <a:t>X </a:t>
            </a:r>
            <a:r>
              <a:rPr lang="en-US" altLang="x-none" sz="1600" i="0"/>
              <a:t>= 6</a:t>
            </a:r>
          </a:p>
          <a:p>
            <a:pPr algn="l"/>
            <a:r>
              <a:rPr lang="en-US" altLang="x-none" sz="1600"/>
              <a:t>Y</a:t>
            </a:r>
            <a:r>
              <a:rPr lang="en-US" altLang="x-none" sz="1600" i="0"/>
              <a:t> = 3</a:t>
            </a:r>
          </a:p>
          <a:p>
            <a:pPr algn="l"/>
            <a:r>
              <a:rPr lang="en-US" altLang="x-none" sz="1600"/>
              <a:t>XY </a:t>
            </a:r>
            <a:r>
              <a:rPr lang="en-US" altLang="x-none" sz="1600" i="0"/>
              <a:t>= ?</a:t>
            </a:r>
          </a:p>
        </p:txBody>
      </p:sp>
      <p:sp>
        <p:nvSpPr>
          <p:cNvPr id="71718" name="Line 38"/>
          <p:cNvSpPr>
            <a:spLocks noChangeShapeType="1"/>
          </p:cNvSpPr>
          <p:nvPr/>
        </p:nvSpPr>
        <p:spPr bwMode="auto">
          <a:xfrm flipH="1">
            <a:off x="1066800" y="4495800"/>
            <a:ext cx="10668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9" name="Line 39"/>
          <p:cNvSpPr>
            <a:spLocks noChangeShapeType="1"/>
          </p:cNvSpPr>
          <p:nvPr/>
        </p:nvSpPr>
        <p:spPr bwMode="auto">
          <a:xfrm flipH="1">
            <a:off x="2057400" y="4495800"/>
            <a:ext cx="76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0" name="Line 40"/>
          <p:cNvSpPr>
            <a:spLocks noChangeShapeType="1"/>
          </p:cNvSpPr>
          <p:nvPr/>
        </p:nvSpPr>
        <p:spPr bwMode="auto">
          <a:xfrm>
            <a:off x="2133600" y="4495800"/>
            <a:ext cx="838200" cy="609600"/>
          </a:xfrm>
          <a:prstGeom prst="lin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1" name="Rectangle 41"/>
          <p:cNvSpPr>
            <a:spLocks noChangeArrowheads="1"/>
          </p:cNvSpPr>
          <p:nvPr/>
        </p:nvSpPr>
        <p:spPr bwMode="auto">
          <a:xfrm>
            <a:off x="3429000" y="3074988"/>
            <a:ext cx="4572000" cy="1373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lvl="1"/>
            <a:r>
              <a:rPr lang="en-US" altLang="x-none" i="0"/>
              <a:t>Each sub-instance must be </a:t>
            </a:r>
          </a:p>
          <a:p>
            <a:pPr lvl="1"/>
            <a:r>
              <a:rPr lang="en-US" altLang="x-none" i="0"/>
              <a:t>a </a:t>
            </a:r>
            <a:r>
              <a:rPr lang="en-US" altLang="x-none" b="1" i="0" u="sng"/>
              <a:t>smaller</a:t>
            </a:r>
            <a:r>
              <a:rPr lang="en-US" altLang="x-none" i="0"/>
              <a:t> instance</a:t>
            </a:r>
          </a:p>
          <a:p>
            <a:pPr lvl="1"/>
            <a:r>
              <a:rPr lang="en-US" altLang="x-none" i="0"/>
              <a:t>to the </a:t>
            </a:r>
            <a:r>
              <a:rPr lang="en-US" altLang="x-none" b="1" i="0" u="sng"/>
              <a:t>same</a:t>
            </a:r>
            <a:r>
              <a:rPr lang="en-US" altLang="x-none" i="0"/>
              <a:t> problem.</a:t>
            </a:r>
          </a:p>
        </p:txBody>
      </p:sp>
      <p:sp>
        <p:nvSpPr>
          <p:cNvPr id="71722" name="Text Box 42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73731" name="Text Box 3"/>
          <p:cNvSpPr txBox="1">
            <a:spLocks noChangeArrowheads="1"/>
          </p:cNvSpPr>
          <p:nvPr/>
        </p:nvSpPr>
        <p:spPr bwMode="auto">
          <a:xfrm>
            <a:off x="1223963" y="838200"/>
            <a:ext cx="6853237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Recursive Algorithm:</a:t>
            </a:r>
          </a:p>
          <a:p>
            <a:pPr lvl="1" algn="l">
              <a:buFontTx/>
              <a:buChar char="•"/>
            </a:pPr>
            <a:r>
              <a:rPr lang="en-US" altLang="x-none" i="0"/>
              <a:t>Assume you have an algorithm that works.</a:t>
            </a:r>
          </a:p>
          <a:p>
            <a:pPr lvl="1" algn="l">
              <a:buFontTx/>
              <a:buChar char="•"/>
            </a:pPr>
            <a:r>
              <a:rPr lang="en-US" altLang="x-none" i="0"/>
              <a:t>Use it to write an algorithm that works.</a:t>
            </a:r>
            <a:endParaRPr lang="en-CA" altLang="x-none" i="0"/>
          </a:p>
        </p:txBody>
      </p:sp>
      <p:grpSp>
        <p:nvGrpSpPr>
          <p:cNvPr id="73901" name="Group 173"/>
          <p:cNvGrpSpPr>
            <a:grpSpLocks/>
          </p:cNvGrpSpPr>
          <p:nvPr/>
        </p:nvGrpSpPr>
        <p:grpSpPr bwMode="auto">
          <a:xfrm>
            <a:off x="6686550" y="4343400"/>
            <a:ext cx="2838450" cy="1981200"/>
            <a:chOff x="4212" y="2736"/>
            <a:chExt cx="1788" cy="1248"/>
          </a:xfrm>
        </p:grpSpPr>
        <p:sp>
          <p:nvSpPr>
            <p:cNvPr id="73882" name="Text Box 154"/>
            <p:cNvSpPr txBox="1">
              <a:spLocks noChangeArrowheads="1"/>
            </p:cNvSpPr>
            <p:nvPr/>
          </p:nvSpPr>
          <p:spPr bwMode="auto">
            <a:xfrm>
              <a:off x="4212" y="3236"/>
              <a:ext cx="1788" cy="7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400" i="0"/>
                <a:t>Use brute force </a:t>
              </a:r>
            </a:p>
            <a:p>
              <a:pPr algn="l"/>
              <a:r>
                <a:rPr lang="en-US" altLang="x-none" sz="2400" i="0"/>
                <a:t>to get into </a:t>
              </a:r>
            </a:p>
            <a:p>
              <a:pPr algn="l"/>
              <a:r>
                <a:rPr lang="en-US" altLang="x-none" sz="2400" i="0"/>
                <a:t>the smallest house.</a:t>
              </a:r>
            </a:p>
          </p:txBody>
        </p:sp>
        <p:grpSp>
          <p:nvGrpSpPr>
            <p:cNvPr id="73893" name="Group 165"/>
            <p:cNvGrpSpPr>
              <a:grpSpLocks/>
            </p:cNvGrpSpPr>
            <p:nvPr/>
          </p:nvGrpSpPr>
          <p:grpSpPr bwMode="auto">
            <a:xfrm>
              <a:off x="4704" y="2736"/>
              <a:ext cx="290" cy="487"/>
              <a:chOff x="1615" y="1385"/>
              <a:chExt cx="1058" cy="2016"/>
            </a:xfrm>
          </p:grpSpPr>
          <p:sp>
            <p:nvSpPr>
              <p:cNvPr id="73885" name="Freeform 157"/>
              <p:cNvSpPr>
                <a:spLocks/>
              </p:cNvSpPr>
              <p:nvPr/>
            </p:nvSpPr>
            <p:spPr bwMode="auto">
              <a:xfrm>
                <a:off x="1615" y="2056"/>
                <a:ext cx="1058" cy="1345"/>
              </a:xfrm>
              <a:custGeom>
                <a:avLst/>
                <a:gdLst>
                  <a:gd name="T0" fmla="*/ 594 w 1058"/>
                  <a:gd name="T1" fmla="*/ 0 h 1345"/>
                  <a:gd name="T2" fmla="*/ 412 w 1058"/>
                  <a:gd name="T3" fmla="*/ 41 h 1345"/>
                  <a:gd name="T4" fmla="*/ 315 w 1058"/>
                  <a:gd name="T5" fmla="*/ 133 h 1345"/>
                  <a:gd name="T6" fmla="*/ 361 w 1058"/>
                  <a:gd name="T7" fmla="*/ 287 h 1345"/>
                  <a:gd name="T8" fmla="*/ 206 w 1058"/>
                  <a:gd name="T9" fmla="*/ 380 h 1345"/>
                  <a:gd name="T10" fmla="*/ 79 w 1058"/>
                  <a:gd name="T11" fmla="*/ 514 h 1345"/>
                  <a:gd name="T12" fmla="*/ 7 w 1058"/>
                  <a:gd name="T13" fmla="*/ 696 h 1345"/>
                  <a:gd name="T14" fmla="*/ 0 w 1058"/>
                  <a:gd name="T15" fmla="*/ 895 h 1345"/>
                  <a:gd name="T16" fmla="*/ 72 w 1058"/>
                  <a:gd name="T17" fmla="*/ 1081 h 1345"/>
                  <a:gd name="T18" fmla="*/ 257 w 1058"/>
                  <a:gd name="T19" fmla="*/ 1245 h 1345"/>
                  <a:gd name="T20" fmla="*/ 526 w 1058"/>
                  <a:gd name="T21" fmla="*/ 1338 h 1345"/>
                  <a:gd name="T22" fmla="*/ 748 w 1058"/>
                  <a:gd name="T23" fmla="*/ 1334 h 1345"/>
                  <a:gd name="T24" fmla="*/ 903 w 1058"/>
                  <a:gd name="T25" fmla="*/ 1225 h 1345"/>
                  <a:gd name="T26" fmla="*/ 1017 w 1058"/>
                  <a:gd name="T27" fmla="*/ 1060 h 1345"/>
                  <a:gd name="T28" fmla="*/ 1058 w 1058"/>
                  <a:gd name="T29" fmla="*/ 871 h 1345"/>
                  <a:gd name="T30" fmla="*/ 1020 w 1058"/>
                  <a:gd name="T31" fmla="*/ 669 h 1345"/>
                  <a:gd name="T32" fmla="*/ 892 w 1058"/>
                  <a:gd name="T33" fmla="*/ 470 h 1345"/>
                  <a:gd name="T34" fmla="*/ 762 w 1058"/>
                  <a:gd name="T35" fmla="*/ 376 h 1345"/>
                  <a:gd name="T36" fmla="*/ 604 w 1058"/>
                  <a:gd name="T37" fmla="*/ 325 h 1345"/>
                  <a:gd name="T38" fmla="*/ 676 w 1058"/>
                  <a:gd name="T39" fmla="*/ 387 h 1345"/>
                  <a:gd name="T40" fmla="*/ 793 w 1058"/>
                  <a:gd name="T41" fmla="*/ 432 h 1345"/>
                  <a:gd name="T42" fmla="*/ 903 w 1058"/>
                  <a:gd name="T43" fmla="*/ 562 h 1345"/>
                  <a:gd name="T44" fmla="*/ 969 w 1058"/>
                  <a:gd name="T45" fmla="*/ 669 h 1345"/>
                  <a:gd name="T46" fmla="*/ 1010 w 1058"/>
                  <a:gd name="T47" fmla="*/ 840 h 1345"/>
                  <a:gd name="T48" fmla="*/ 989 w 1058"/>
                  <a:gd name="T49" fmla="*/ 987 h 1345"/>
                  <a:gd name="T50" fmla="*/ 916 w 1058"/>
                  <a:gd name="T51" fmla="*/ 1129 h 1345"/>
                  <a:gd name="T52" fmla="*/ 824 w 1058"/>
                  <a:gd name="T53" fmla="*/ 1231 h 1345"/>
                  <a:gd name="T54" fmla="*/ 711 w 1058"/>
                  <a:gd name="T55" fmla="*/ 1293 h 1345"/>
                  <a:gd name="T56" fmla="*/ 574 w 1058"/>
                  <a:gd name="T57" fmla="*/ 1297 h 1345"/>
                  <a:gd name="T58" fmla="*/ 371 w 1058"/>
                  <a:gd name="T59" fmla="*/ 1245 h 1345"/>
                  <a:gd name="T60" fmla="*/ 213 w 1058"/>
                  <a:gd name="T61" fmla="*/ 1153 h 1345"/>
                  <a:gd name="T62" fmla="*/ 110 w 1058"/>
                  <a:gd name="T63" fmla="*/ 1046 h 1345"/>
                  <a:gd name="T64" fmla="*/ 51 w 1058"/>
                  <a:gd name="T65" fmla="*/ 905 h 1345"/>
                  <a:gd name="T66" fmla="*/ 51 w 1058"/>
                  <a:gd name="T67" fmla="*/ 710 h 1345"/>
                  <a:gd name="T68" fmla="*/ 99 w 1058"/>
                  <a:gd name="T69" fmla="*/ 556 h 1345"/>
                  <a:gd name="T70" fmla="*/ 216 w 1058"/>
                  <a:gd name="T71" fmla="*/ 432 h 1345"/>
                  <a:gd name="T72" fmla="*/ 347 w 1058"/>
                  <a:gd name="T73" fmla="*/ 356 h 1345"/>
                  <a:gd name="T74" fmla="*/ 440 w 1058"/>
                  <a:gd name="T75" fmla="*/ 318 h 1345"/>
                  <a:gd name="T76" fmla="*/ 388 w 1058"/>
                  <a:gd name="T77" fmla="*/ 150 h 1345"/>
                  <a:gd name="T78" fmla="*/ 423 w 1058"/>
                  <a:gd name="T79" fmla="*/ 102 h 1345"/>
                  <a:gd name="T80" fmla="*/ 532 w 1058"/>
                  <a:gd name="T81" fmla="*/ 58 h 1345"/>
                  <a:gd name="T82" fmla="*/ 563 w 1058"/>
                  <a:gd name="T83" fmla="*/ 161 h 1345"/>
                  <a:gd name="T84" fmla="*/ 526 w 1058"/>
                  <a:gd name="T85" fmla="*/ 400 h 1345"/>
                  <a:gd name="T86" fmla="*/ 608 w 1058"/>
                  <a:gd name="T87" fmla="*/ 460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58" h="1345">
                    <a:moveTo>
                      <a:pt x="608" y="460"/>
                    </a:moveTo>
                    <a:lnTo>
                      <a:pt x="594" y="0"/>
                    </a:lnTo>
                    <a:lnTo>
                      <a:pt x="532" y="10"/>
                    </a:lnTo>
                    <a:lnTo>
                      <a:pt x="412" y="41"/>
                    </a:lnTo>
                    <a:lnTo>
                      <a:pt x="340" y="78"/>
                    </a:lnTo>
                    <a:lnTo>
                      <a:pt x="315" y="133"/>
                    </a:lnTo>
                    <a:lnTo>
                      <a:pt x="358" y="253"/>
                    </a:lnTo>
                    <a:lnTo>
                      <a:pt x="361" y="287"/>
                    </a:lnTo>
                    <a:lnTo>
                      <a:pt x="278" y="328"/>
                    </a:lnTo>
                    <a:lnTo>
                      <a:pt x="206" y="380"/>
                    </a:lnTo>
                    <a:lnTo>
                      <a:pt x="151" y="439"/>
                    </a:lnTo>
                    <a:lnTo>
                      <a:pt x="79" y="514"/>
                    </a:lnTo>
                    <a:lnTo>
                      <a:pt x="31" y="597"/>
                    </a:lnTo>
                    <a:lnTo>
                      <a:pt x="7" y="696"/>
                    </a:lnTo>
                    <a:lnTo>
                      <a:pt x="0" y="778"/>
                    </a:lnTo>
                    <a:lnTo>
                      <a:pt x="0" y="895"/>
                    </a:lnTo>
                    <a:lnTo>
                      <a:pt x="27" y="1015"/>
                    </a:lnTo>
                    <a:lnTo>
                      <a:pt x="72" y="1081"/>
                    </a:lnTo>
                    <a:lnTo>
                      <a:pt x="154" y="1163"/>
                    </a:lnTo>
                    <a:lnTo>
                      <a:pt x="257" y="1245"/>
                    </a:lnTo>
                    <a:lnTo>
                      <a:pt x="378" y="1303"/>
                    </a:lnTo>
                    <a:lnTo>
                      <a:pt x="526" y="1338"/>
                    </a:lnTo>
                    <a:lnTo>
                      <a:pt x="666" y="1345"/>
                    </a:lnTo>
                    <a:lnTo>
                      <a:pt x="748" y="1334"/>
                    </a:lnTo>
                    <a:lnTo>
                      <a:pt x="820" y="1293"/>
                    </a:lnTo>
                    <a:lnTo>
                      <a:pt x="903" y="1225"/>
                    </a:lnTo>
                    <a:lnTo>
                      <a:pt x="947" y="1153"/>
                    </a:lnTo>
                    <a:lnTo>
                      <a:pt x="1017" y="1060"/>
                    </a:lnTo>
                    <a:lnTo>
                      <a:pt x="1041" y="973"/>
                    </a:lnTo>
                    <a:lnTo>
                      <a:pt x="1058" y="871"/>
                    </a:lnTo>
                    <a:lnTo>
                      <a:pt x="1048" y="768"/>
                    </a:lnTo>
                    <a:lnTo>
                      <a:pt x="1020" y="669"/>
                    </a:lnTo>
                    <a:lnTo>
                      <a:pt x="969" y="566"/>
                    </a:lnTo>
                    <a:lnTo>
                      <a:pt x="892" y="470"/>
                    </a:lnTo>
                    <a:lnTo>
                      <a:pt x="831" y="407"/>
                    </a:lnTo>
                    <a:lnTo>
                      <a:pt x="762" y="376"/>
                    </a:lnTo>
                    <a:lnTo>
                      <a:pt x="670" y="339"/>
                    </a:lnTo>
                    <a:lnTo>
                      <a:pt x="604" y="325"/>
                    </a:lnTo>
                    <a:lnTo>
                      <a:pt x="604" y="366"/>
                    </a:lnTo>
                    <a:lnTo>
                      <a:pt x="676" y="387"/>
                    </a:lnTo>
                    <a:lnTo>
                      <a:pt x="738" y="400"/>
                    </a:lnTo>
                    <a:lnTo>
                      <a:pt x="793" y="432"/>
                    </a:lnTo>
                    <a:lnTo>
                      <a:pt x="855" y="494"/>
                    </a:lnTo>
                    <a:lnTo>
                      <a:pt x="903" y="562"/>
                    </a:lnTo>
                    <a:lnTo>
                      <a:pt x="934" y="607"/>
                    </a:lnTo>
                    <a:lnTo>
                      <a:pt x="969" y="669"/>
                    </a:lnTo>
                    <a:lnTo>
                      <a:pt x="996" y="758"/>
                    </a:lnTo>
                    <a:lnTo>
                      <a:pt x="1010" y="840"/>
                    </a:lnTo>
                    <a:lnTo>
                      <a:pt x="1010" y="912"/>
                    </a:lnTo>
                    <a:lnTo>
                      <a:pt x="989" y="987"/>
                    </a:lnTo>
                    <a:lnTo>
                      <a:pt x="965" y="1060"/>
                    </a:lnTo>
                    <a:lnTo>
                      <a:pt x="916" y="1129"/>
                    </a:lnTo>
                    <a:lnTo>
                      <a:pt x="872" y="1183"/>
                    </a:lnTo>
                    <a:lnTo>
                      <a:pt x="824" y="1231"/>
                    </a:lnTo>
                    <a:lnTo>
                      <a:pt x="762" y="1262"/>
                    </a:lnTo>
                    <a:lnTo>
                      <a:pt x="711" y="1293"/>
                    </a:lnTo>
                    <a:lnTo>
                      <a:pt x="659" y="1303"/>
                    </a:lnTo>
                    <a:lnTo>
                      <a:pt x="574" y="1297"/>
                    </a:lnTo>
                    <a:lnTo>
                      <a:pt x="471" y="1283"/>
                    </a:lnTo>
                    <a:lnTo>
                      <a:pt x="371" y="1245"/>
                    </a:lnTo>
                    <a:lnTo>
                      <a:pt x="288" y="1204"/>
                    </a:lnTo>
                    <a:lnTo>
                      <a:pt x="213" y="1153"/>
                    </a:lnTo>
                    <a:lnTo>
                      <a:pt x="151" y="1098"/>
                    </a:lnTo>
                    <a:lnTo>
                      <a:pt x="110" y="1046"/>
                    </a:lnTo>
                    <a:lnTo>
                      <a:pt x="69" y="984"/>
                    </a:lnTo>
                    <a:lnTo>
                      <a:pt x="51" y="905"/>
                    </a:lnTo>
                    <a:lnTo>
                      <a:pt x="48" y="799"/>
                    </a:lnTo>
                    <a:lnTo>
                      <a:pt x="51" y="710"/>
                    </a:lnTo>
                    <a:lnTo>
                      <a:pt x="72" y="634"/>
                    </a:lnTo>
                    <a:lnTo>
                      <a:pt x="99" y="556"/>
                    </a:lnTo>
                    <a:lnTo>
                      <a:pt x="154" y="490"/>
                    </a:lnTo>
                    <a:lnTo>
                      <a:pt x="216" y="432"/>
                    </a:lnTo>
                    <a:lnTo>
                      <a:pt x="278" y="390"/>
                    </a:lnTo>
                    <a:lnTo>
                      <a:pt x="347" y="356"/>
                    </a:lnTo>
                    <a:lnTo>
                      <a:pt x="399" y="328"/>
                    </a:lnTo>
                    <a:lnTo>
                      <a:pt x="440" y="318"/>
                    </a:lnTo>
                    <a:lnTo>
                      <a:pt x="440" y="304"/>
                    </a:lnTo>
                    <a:lnTo>
                      <a:pt x="388" y="150"/>
                    </a:lnTo>
                    <a:lnTo>
                      <a:pt x="388" y="123"/>
                    </a:lnTo>
                    <a:lnTo>
                      <a:pt x="423" y="102"/>
                    </a:lnTo>
                    <a:lnTo>
                      <a:pt x="471" y="71"/>
                    </a:lnTo>
                    <a:lnTo>
                      <a:pt x="532" y="58"/>
                    </a:lnTo>
                    <a:lnTo>
                      <a:pt x="556" y="58"/>
                    </a:lnTo>
                    <a:lnTo>
                      <a:pt x="563" y="161"/>
                    </a:lnTo>
                    <a:lnTo>
                      <a:pt x="546" y="304"/>
                    </a:lnTo>
                    <a:lnTo>
                      <a:pt x="526" y="400"/>
                    </a:lnTo>
                    <a:lnTo>
                      <a:pt x="563" y="439"/>
                    </a:lnTo>
                    <a:lnTo>
                      <a:pt x="608" y="4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6" name="Freeform 158"/>
              <p:cNvSpPr>
                <a:spLocks/>
              </p:cNvSpPr>
              <p:nvPr/>
            </p:nvSpPr>
            <p:spPr bwMode="auto">
              <a:xfrm>
                <a:off x="1943" y="1727"/>
                <a:ext cx="168" cy="402"/>
              </a:xfrm>
              <a:custGeom>
                <a:avLst/>
                <a:gdLst>
                  <a:gd name="T0" fmla="*/ 154 w 168"/>
                  <a:gd name="T1" fmla="*/ 341 h 402"/>
                  <a:gd name="T2" fmla="*/ 154 w 168"/>
                  <a:gd name="T3" fmla="*/ 282 h 402"/>
                  <a:gd name="T4" fmla="*/ 137 w 168"/>
                  <a:gd name="T5" fmla="*/ 190 h 402"/>
                  <a:gd name="T6" fmla="*/ 103 w 168"/>
                  <a:gd name="T7" fmla="*/ 135 h 402"/>
                  <a:gd name="T8" fmla="*/ 55 w 168"/>
                  <a:gd name="T9" fmla="*/ 31 h 402"/>
                  <a:gd name="T10" fmla="*/ 34 w 168"/>
                  <a:gd name="T11" fmla="*/ 0 h 402"/>
                  <a:gd name="T12" fmla="*/ 0 w 168"/>
                  <a:gd name="T13" fmla="*/ 21 h 402"/>
                  <a:gd name="T14" fmla="*/ 0 w 168"/>
                  <a:gd name="T15" fmla="*/ 45 h 402"/>
                  <a:gd name="T16" fmla="*/ 24 w 168"/>
                  <a:gd name="T17" fmla="*/ 86 h 402"/>
                  <a:gd name="T18" fmla="*/ 61 w 168"/>
                  <a:gd name="T19" fmla="*/ 169 h 402"/>
                  <a:gd name="T20" fmla="*/ 92 w 168"/>
                  <a:gd name="T21" fmla="*/ 231 h 402"/>
                  <a:gd name="T22" fmla="*/ 96 w 168"/>
                  <a:gd name="T23" fmla="*/ 289 h 402"/>
                  <a:gd name="T24" fmla="*/ 106 w 168"/>
                  <a:gd name="T25" fmla="*/ 382 h 402"/>
                  <a:gd name="T26" fmla="*/ 137 w 168"/>
                  <a:gd name="T27" fmla="*/ 402 h 402"/>
                  <a:gd name="T28" fmla="*/ 168 w 168"/>
                  <a:gd name="T29" fmla="*/ 375 h 402"/>
                  <a:gd name="T30" fmla="*/ 154 w 168"/>
                  <a:gd name="T31" fmla="*/ 34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402">
                    <a:moveTo>
                      <a:pt x="154" y="341"/>
                    </a:moveTo>
                    <a:lnTo>
                      <a:pt x="154" y="282"/>
                    </a:lnTo>
                    <a:lnTo>
                      <a:pt x="137" y="190"/>
                    </a:lnTo>
                    <a:lnTo>
                      <a:pt x="103" y="135"/>
                    </a:lnTo>
                    <a:lnTo>
                      <a:pt x="55" y="31"/>
                    </a:lnTo>
                    <a:lnTo>
                      <a:pt x="34" y="0"/>
                    </a:lnTo>
                    <a:lnTo>
                      <a:pt x="0" y="21"/>
                    </a:lnTo>
                    <a:lnTo>
                      <a:pt x="0" y="45"/>
                    </a:lnTo>
                    <a:lnTo>
                      <a:pt x="24" y="86"/>
                    </a:lnTo>
                    <a:lnTo>
                      <a:pt x="61" y="169"/>
                    </a:lnTo>
                    <a:lnTo>
                      <a:pt x="92" y="231"/>
                    </a:lnTo>
                    <a:lnTo>
                      <a:pt x="96" y="289"/>
                    </a:lnTo>
                    <a:lnTo>
                      <a:pt x="106" y="382"/>
                    </a:lnTo>
                    <a:lnTo>
                      <a:pt x="137" y="402"/>
                    </a:lnTo>
                    <a:lnTo>
                      <a:pt x="168" y="375"/>
                    </a:lnTo>
                    <a:lnTo>
                      <a:pt x="154" y="34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7" name="Freeform 159"/>
              <p:cNvSpPr>
                <a:spLocks/>
              </p:cNvSpPr>
              <p:nvPr/>
            </p:nvSpPr>
            <p:spPr bwMode="auto">
              <a:xfrm>
                <a:off x="2090" y="1735"/>
                <a:ext cx="182" cy="92"/>
              </a:xfrm>
              <a:custGeom>
                <a:avLst/>
                <a:gdLst>
                  <a:gd name="T0" fmla="*/ 182 w 182"/>
                  <a:gd name="T1" fmla="*/ 85 h 92"/>
                  <a:gd name="T2" fmla="*/ 171 w 182"/>
                  <a:gd name="T3" fmla="*/ 61 h 92"/>
                  <a:gd name="T4" fmla="*/ 113 w 182"/>
                  <a:gd name="T5" fmla="*/ 24 h 92"/>
                  <a:gd name="T6" fmla="*/ 51 w 182"/>
                  <a:gd name="T7" fmla="*/ 0 h 92"/>
                  <a:gd name="T8" fmla="*/ 17 w 182"/>
                  <a:gd name="T9" fmla="*/ 0 h 92"/>
                  <a:gd name="T10" fmla="*/ 0 w 182"/>
                  <a:gd name="T11" fmla="*/ 20 h 92"/>
                  <a:gd name="T12" fmla="*/ 10 w 182"/>
                  <a:gd name="T13" fmla="*/ 51 h 92"/>
                  <a:gd name="T14" fmla="*/ 68 w 182"/>
                  <a:gd name="T15" fmla="*/ 71 h 92"/>
                  <a:gd name="T16" fmla="*/ 151 w 182"/>
                  <a:gd name="T17" fmla="*/ 92 h 92"/>
                  <a:gd name="T18" fmla="*/ 182 w 182"/>
                  <a:gd name="T19" fmla="*/ 8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2" h="92">
                    <a:moveTo>
                      <a:pt x="182" y="85"/>
                    </a:moveTo>
                    <a:lnTo>
                      <a:pt x="171" y="61"/>
                    </a:lnTo>
                    <a:lnTo>
                      <a:pt x="113" y="24"/>
                    </a:lnTo>
                    <a:lnTo>
                      <a:pt x="51" y="0"/>
                    </a:lnTo>
                    <a:lnTo>
                      <a:pt x="17" y="0"/>
                    </a:lnTo>
                    <a:lnTo>
                      <a:pt x="0" y="20"/>
                    </a:lnTo>
                    <a:lnTo>
                      <a:pt x="10" y="51"/>
                    </a:lnTo>
                    <a:lnTo>
                      <a:pt x="68" y="71"/>
                    </a:lnTo>
                    <a:lnTo>
                      <a:pt x="151" y="92"/>
                    </a:lnTo>
                    <a:lnTo>
                      <a:pt x="182" y="8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8" name="Freeform 160"/>
              <p:cNvSpPr>
                <a:spLocks/>
              </p:cNvSpPr>
              <p:nvPr/>
            </p:nvSpPr>
            <p:spPr bwMode="auto">
              <a:xfrm>
                <a:off x="2047" y="1458"/>
                <a:ext cx="129" cy="168"/>
              </a:xfrm>
              <a:custGeom>
                <a:avLst/>
                <a:gdLst>
                  <a:gd name="T0" fmla="*/ 123 w 129"/>
                  <a:gd name="T1" fmla="*/ 0 h 168"/>
                  <a:gd name="T2" fmla="*/ 129 w 129"/>
                  <a:gd name="T3" fmla="*/ 24 h 168"/>
                  <a:gd name="T4" fmla="*/ 92 w 129"/>
                  <a:gd name="T5" fmla="*/ 106 h 168"/>
                  <a:gd name="T6" fmla="*/ 62 w 129"/>
                  <a:gd name="T7" fmla="*/ 147 h 168"/>
                  <a:gd name="T8" fmla="*/ 38 w 129"/>
                  <a:gd name="T9" fmla="*/ 168 h 168"/>
                  <a:gd name="T10" fmla="*/ 11 w 129"/>
                  <a:gd name="T11" fmla="*/ 168 h 168"/>
                  <a:gd name="T12" fmla="*/ 0 w 129"/>
                  <a:gd name="T13" fmla="*/ 147 h 168"/>
                  <a:gd name="T14" fmla="*/ 7 w 129"/>
                  <a:gd name="T15" fmla="*/ 116 h 168"/>
                  <a:gd name="T16" fmla="*/ 79 w 129"/>
                  <a:gd name="T17" fmla="*/ 44 h 168"/>
                  <a:gd name="T18" fmla="*/ 123 w 129"/>
                  <a:gd name="T1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68">
                    <a:moveTo>
                      <a:pt x="123" y="0"/>
                    </a:moveTo>
                    <a:lnTo>
                      <a:pt x="129" y="24"/>
                    </a:lnTo>
                    <a:lnTo>
                      <a:pt x="92" y="106"/>
                    </a:lnTo>
                    <a:lnTo>
                      <a:pt x="62" y="147"/>
                    </a:lnTo>
                    <a:lnTo>
                      <a:pt x="38" y="168"/>
                    </a:lnTo>
                    <a:lnTo>
                      <a:pt x="11" y="168"/>
                    </a:lnTo>
                    <a:lnTo>
                      <a:pt x="0" y="147"/>
                    </a:lnTo>
                    <a:lnTo>
                      <a:pt x="7" y="116"/>
                    </a:lnTo>
                    <a:lnTo>
                      <a:pt x="79" y="44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89" name="Freeform 161"/>
              <p:cNvSpPr>
                <a:spLocks/>
              </p:cNvSpPr>
              <p:nvPr/>
            </p:nvSpPr>
            <p:spPr bwMode="auto">
              <a:xfrm>
                <a:off x="1914" y="1385"/>
                <a:ext cx="69" cy="187"/>
              </a:xfrm>
              <a:custGeom>
                <a:avLst/>
                <a:gdLst>
                  <a:gd name="T0" fmla="*/ 10 w 69"/>
                  <a:gd name="T1" fmla="*/ 0 h 187"/>
                  <a:gd name="T2" fmla="*/ 42 w 69"/>
                  <a:gd name="T3" fmla="*/ 55 h 187"/>
                  <a:gd name="T4" fmla="*/ 59 w 69"/>
                  <a:gd name="T5" fmla="*/ 116 h 187"/>
                  <a:gd name="T6" fmla="*/ 69 w 69"/>
                  <a:gd name="T7" fmla="*/ 163 h 187"/>
                  <a:gd name="T8" fmla="*/ 52 w 69"/>
                  <a:gd name="T9" fmla="*/ 187 h 187"/>
                  <a:gd name="T10" fmla="*/ 28 w 69"/>
                  <a:gd name="T11" fmla="*/ 187 h 187"/>
                  <a:gd name="T12" fmla="*/ 18 w 69"/>
                  <a:gd name="T13" fmla="*/ 167 h 187"/>
                  <a:gd name="T14" fmla="*/ 0 w 69"/>
                  <a:gd name="T15" fmla="*/ 126 h 187"/>
                  <a:gd name="T16" fmla="*/ 0 w 69"/>
                  <a:gd name="T17" fmla="*/ 61 h 187"/>
                  <a:gd name="T18" fmla="*/ 10 w 69"/>
                  <a:gd name="T19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187">
                    <a:moveTo>
                      <a:pt x="10" y="0"/>
                    </a:moveTo>
                    <a:lnTo>
                      <a:pt x="42" y="55"/>
                    </a:lnTo>
                    <a:lnTo>
                      <a:pt x="59" y="116"/>
                    </a:lnTo>
                    <a:lnTo>
                      <a:pt x="69" y="163"/>
                    </a:lnTo>
                    <a:lnTo>
                      <a:pt x="52" y="187"/>
                    </a:lnTo>
                    <a:lnTo>
                      <a:pt x="28" y="187"/>
                    </a:lnTo>
                    <a:lnTo>
                      <a:pt x="18" y="167"/>
                    </a:lnTo>
                    <a:lnTo>
                      <a:pt x="0" y="126"/>
                    </a:lnTo>
                    <a:lnTo>
                      <a:pt x="0" y="6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0" name="Freeform 162"/>
              <p:cNvSpPr>
                <a:spLocks/>
              </p:cNvSpPr>
              <p:nvPr/>
            </p:nvSpPr>
            <p:spPr bwMode="auto">
              <a:xfrm>
                <a:off x="1673" y="1538"/>
                <a:ext cx="185" cy="93"/>
              </a:xfrm>
              <a:custGeom>
                <a:avLst/>
                <a:gdLst>
                  <a:gd name="T0" fmla="*/ 0 w 185"/>
                  <a:gd name="T1" fmla="*/ 0 h 93"/>
                  <a:gd name="T2" fmla="*/ 89 w 185"/>
                  <a:gd name="T3" fmla="*/ 11 h 93"/>
                  <a:gd name="T4" fmla="*/ 154 w 185"/>
                  <a:gd name="T5" fmla="*/ 28 h 93"/>
                  <a:gd name="T6" fmla="*/ 185 w 185"/>
                  <a:gd name="T7" fmla="*/ 52 h 93"/>
                  <a:gd name="T8" fmla="*/ 174 w 185"/>
                  <a:gd name="T9" fmla="*/ 83 h 93"/>
                  <a:gd name="T10" fmla="*/ 154 w 185"/>
                  <a:gd name="T11" fmla="*/ 93 h 93"/>
                  <a:gd name="T12" fmla="*/ 102 w 185"/>
                  <a:gd name="T13" fmla="*/ 79 h 93"/>
                  <a:gd name="T14" fmla="*/ 0 w 185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93">
                    <a:moveTo>
                      <a:pt x="0" y="0"/>
                    </a:moveTo>
                    <a:lnTo>
                      <a:pt x="89" y="11"/>
                    </a:lnTo>
                    <a:lnTo>
                      <a:pt x="154" y="28"/>
                    </a:lnTo>
                    <a:lnTo>
                      <a:pt x="185" y="52"/>
                    </a:lnTo>
                    <a:lnTo>
                      <a:pt x="174" y="83"/>
                    </a:lnTo>
                    <a:lnTo>
                      <a:pt x="154" y="93"/>
                    </a:lnTo>
                    <a:lnTo>
                      <a:pt x="102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1" name="Freeform 163"/>
              <p:cNvSpPr>
                <a:spLocks/>
              </p:cNvSpPr>
              <p:nvPr/>
            </p:nvSpPr>
            <p:spPr bwMode="auto">
              <a:xfrm>
                <a:off x="1652" y="1696"/>
                <a:ext cx="205" cy="143"/>
              </a:xfrm>
              <a:custGeom>
                <a:avLst/>
                <a:gdLst>
                  <a:gd name="T0" fmla="*/ 11 w 205"/>
                  <a:gd name="T1" fmla="*/ 102 h 143"/>
                  <a:gd name="T2" fmla="*/ 52 w 205"/>
                  <a:gd name="T3" fmla="*/ 57 h 143"/>
                  <a:gd name="T4" fmla="*/ 117 w 205"/>
                  <a:gd name="T5" fmla="*/ 17 h 143"/>
                  <a:gd name="T6" fmla="*/ 175 w 205"/>
                  <a:gd name="T7" fmla="*/ 0 h 143"/>
                  <a:gd name="T8" fmla="*/ 199 w 205"/>
                  <a:gd name="T9" fmla="*/ 0 h 143"/>
                  <a:gd name="T10" fmla="*/ 205 w 205"/>
                  <a:gd name="T11" fmla="*/ 30 h 143"/>
                  <a:gd name="T12" fmla="*/ 188 w 205"/>
                  <a:gd name="T13" fmla="*/ 51 h 143"/>
                  <a:gd name="T14" fmla="*/ 144 w 205"/>
                  <a:gd name="T15" fmla="*/ 61 h 143"/>
                  <a:gd name="T16" fmla="*/ 103 w 205"/>
                  <a:gd name="T17" fmla="*/ 61 h 143"/>
                  <a:gd name="T18" fmla="*/ 55 w 205"/>
                  <a:gd name="T19" fmla="*/ 91 h 143"/>
                  <a:gd name="T20" fmla="*/ 14 w 205"/>
                  <a:gd name="T21" fmla="*/ 129 h 143"/>
                  <a:gd name="T22" fmla="*/ 0 w 205"/>
                  <a:gd name="T23" fmla="*/ 143 h 143"/>
                  <a:gd name="T24" fmla="*/ 11 w 205"/>
                  <a:gd name="T25" fmla="*/ 10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143">
                    <a:moveTo>
                      <a:pt x="11" y="102"/>
                    </a:moveTo>
                    <a:lnTo>
                      <a:pt x="52" y="57"/>
                    </a:lnTo>
                    <a:lnTo>
                      <a:pt x="117" y="17"/>
                    </a:lnTo>
                    <a:lnTo>
                      <a:pt x="175" y="0"/>
                    </a:lnTo>
                    <a:lnTo>
                      <a:pt x="199" y="0"/>
                    </a:lnTo>
                    <a:lnTo>
                      <a:pt x="205" y="30"/>
                    </a:lnTo>
                    <a:lnTo>
                      <a:pt x="188" y="51"/>
                    </a:lnTo>
                    <a:lnTo>
                      <a:pt x="144" y="61"/>
                    </a:lnTo>
                    <a:lnTo>
                      <a:pt x="103" y="61"/>
                    </a:lnTo>
                    <a:lnTo>
                      <a:pt x="55" y="91"/>
                    </a:lnTo>
                    <a:lnTo>
                      <a:pt x="14" y="129"/>
                    </a:lnTo>
                    <a:lnTo>
                      <a:pt x="0" y="143"/>
                    </a:lnTo>
                    <a:lnTo>
                      <a:pt x="11" y="10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2" name="Freeform 164"/>
              <p:cNvSpPr>
                <a:spLocks/>
              </p:cNvSpPr>
              <p:nvPr/>
            </p:nvSpPr>
            <p:spPr bwMode="auto">
              <a:xfrm>
                <a:off x="1874" y="1818"/>
                <a:ext cx="54" cy="104"/>
              </a:xfrm>
              <a:custGeom>
                <a:avLst/>
                <a:gdLst>
                  <a:gd name="T0" fmla="*/ 25 w 54"/>
                  <a:gd name="T1" fmla="*/ 104 h 104"/>
                  <a:gd name="T2" fmla="*/ 0 w 54"/>
                  <a:gd name="T3" fmla="*/ 60 h 104"/>
                  <a:gd name="T4" fmla="*/ 0 w 54"/>
                  <a:gd name="T5" fmla="*/ 18 h 104"/>
                  <a:gd name="T6" fmla="*/ 30 w 54"/>
                  <a:gd name="T7" fmla="*/ 0 h 104"/>
                  <a:gd name="T8" fmla="*/ 54 w 54"/>
                  <a:gd name="T9" fmla="*/ 21 h 104"/>
                  <a:gd name="T10" fmla="*/ 40 w 54"/>
                  <a:gd name="T11" fmla="*/ 63 h 104"/>
                  <a:gd name="T12" fmla="*/ 25 w 54"/>
                  <a:gd name="T1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04">
                    <a:moveTo>
                      <a:pt x="25" y="104"/>
                    </a:moveTo>
                    <a:lnTo>
                      <a:pt x="0" y="60"/>
                    </a:lnTo>
                    <a:lnTo>
                      <a:pt x="0" y="18"/>
                    </a:lnTo>
                    <a:lnTo>
                      <a:pt x="30" y="0"/>
                    </a:lnTo>
                    <a:lnTo>
                      <a:pt x="54" y="21"/>
                    </a:lnTo>
                    <a:lnTo>
                      <a:pt x="40" y="63"/>
                    </a:lnTo>
                    <a:lnTo>
                      <a:pt x="25" y="10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73902" name="Picture 174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162800" y="4419600"/>
            <a:ext cx="155575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903" name="Picture 175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4343400"/>
            <a:ext cx="365125" cy="533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904" name="Picture 176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267200"/>
            <a:ext cx="573088" cy="83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905" name="Picture 177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200" y="4114800"/>
            <a:ext cx="885825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906" name="Picture 178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3352800"/>
            <a:ext cx="1670050" cy="243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907" name="Picture 179" descr="Recursion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590800"/>
            <a:ext cx="2557463" cy="3733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3908" name="Group 180"/>
          <p:cNvGrpSpPr>
            <a:grpSpLocks/>
          </p:cNvGrpSpPr>
          <p:nvPr/>
        </p:nvGrpSpPr>
        <p:grpSpPr bwMode="auto">
          <a:xfrm>
            <a:off x="1447800" y="5410200"/>
            <a:ext cx="457200" cy="533400"/>
            <a:chOff x="4320" y="3128"/>
            <a:chExt cx="415" cy="424"/>
          </a:xfrm>
        </p:grpSpPr>
        <p:sp>
          <p:nvSpPr>
            <p:cNvPr id="73909" name="Freeform 181"/>
            <p:cNvSpPr>
              <a:spLocks/>
            </p:cNvSpPr>
            <p:nvPr/>
          </p:nvSpPr>
          <p:spPr bwMode="auto">
            <a:xfrm>
              <a:off x="4322" y="3291"/>
              <a:ext cx="413" cy="261"/>
            </a:xfrm>
            <a:custGeom>
              <a:avLst/>
              <a:gdLst>
                <a:gd name="T0" fmla="*/ 0 w 1650"/>
                <a:gd name="T1" fmla="*/ 2 h 1045"/>
                <a:gd name="T2" fmla="*/ 0 w 1650"/>
                <a:gd name="T3" fmla="*/ 861 h 1045"/>
                <a:gd name="T4" fmla="*/ 17 w 1650"/>
                <a:gd name="T5" fmla="*/ 902 h 1045"/>
                <a:gd name="T6" fmla="*/ 46 w 1650"/>
                <a:gd name="T7" fmla="*/ 924 h 1045"/>
                <a:gd name="T8" fmla="*/ 103 w 1650"/>
                <a:gd name="T9" fmla="*/ 950 h 1045"/>
                <a:gd name="T10" fmla="*/ 178 w 1650"/>
                <a:gd name="T11" fmla="*/ 977 h 1045"/>
                <a:gd name="T12" fmla="*/ 269 w 1650"/>
                <a:gd name="T13" fmla="*/ 1001 h 1045"/>
                <a:gd name="T14" fmla="*/ 401 w 1650"/>
                <a:gd name="T15" fmla="*/ 1021 h 1045"/>
                <a:gd name="T16" fmla="*/ 512 w 1650"/>
                <a:gd name="T17" fmla="*/ 1030 h 1045"/>
                <a:gd name="T18" fmla="*/ 627 w 1650"/>
                <a:gd name="T19" fmla="*/ 1043 h 1045"/>
                <a:gd name="T20" fmla="*/ 745 w 1650"/>
                <a:gd name="T21" fmla="*/ 1045 h 1045"/>
                <a:gd name="T22" fmla="*/ 894 w 1650"/>
                <a:gd name="T23" fmla="*/ 1045 h 1045"/>
                <a:gd name="T24" fmla="*/ 990 w 1650"/>
                <a:gd name="T25" fmla="*/ 1043 h 1045"/>
                <a:gd name="T26" fmla="*/ 1078 w 1650"/>
                <a:gd name="T27" fmla="*/ 1038 h 1045"/>
                <a:gd name="T28" fmla="*/ 1162 w 1650"/>
                <a:gd name="T29" fmla="*/ 1030 h 1045"/>
                <a:gd name="T30" fmla="*/ 1280 w 1650"/>
                <a:gd name="T31" fmla="*/ 1016 h 1045"/>
                <a:gd name="T32" fmla="*/ 1389 w 1650"/>
                <a:gd name="T33" fmla="*/ 999 h 1045"/>
                <a:gd name="T34" fmla="*/ 1471 w 1650"/>
                <a:gd name="T35" fmla="*/ 977 h 1045"/>
                <a:gd name="T36" fmla="*/ 1525 w 1650"/>
                <a:gd name="T37" fmla="*/ 962 h 1045"/>
                <a:gd name="T38" fmla="*/ 1583 w 1650"/>
                <a:gd name="T39" fmla="*/ 935 h 1045"/>
                <a:gd name="T40" fmla="*/ 1620 w 1650"/>
                <a:gd name="T41" fmla="*/ 910 h 1045"/>
                <a:gd name="T42" fmla="*/ 1645 w 1650"/>
                <a:gd name="T43" fmla="*/ 880 h 1045"/>
                <a:gd name="T44" fmla="*/ 1650 w 1650"/>
                <a:gd name="T45" fmla="*/ 854 h 1045"/>
                <a:gd name="T46" fmla="*/ 1650 w 1650"/>
                <a:gd name="T47" fmla="*/ 0 h 1045"/>
                <a:gd name="T48" fmla="*/ 0 w 1650"/>
                <a:gd name="T49" fmla="*/ 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0" h="1045">
                  <a:moveTo>
                    <a:pt x="0" y="2"/>
                  </a:moveTo>
                  <a:lnTo>
                    <a:pt x="0" y="861"/>
                  </a:lnTo>
                  <a:lnTo>
                    <a:pt x="17" y="902"/>
                  </a:lnTo>
                  <a:lnTo>
                    <a:pt x="46" y="924"/>
                  </a:lnTo>
                  <a:lnTo>
                    <a:pt x="103" y="950"/>
                  </a:lnTo>
                  <a:lnTo>
                    <a:pt x="178" y="977"/>
                  </a:lnTo>
                  <a:lnTo>
                    <a:pt x="269" y="1001"/>
                  </a:lnTo>
                  <a:lnTo>
                    <a:pt x="401" y="1021"/>
                  </a:lnTo>
                  <a:lnTo>
                    <a:pt x="512" y="1030"/>
                  </a:lnTo>
                  <a:lnTo>
                    <a:pt x="627" y="1043"/>
                  </a:lnTo>
                  <a:lnTo>
                    <a:pt x="745" y="1045"/>
                  </a:lnTo>
                  <a:lnTo>
                    <a:pt x="894" y="1045"/>
                  </a:lnTo>
                  <a:lnTo>
                    <a:pt x="990" y="1043"/>
                  </a:lnTo>
                  <a:lnTo>
                    <a:pt x="1078" y="1038"/>
                  </a:lnTo>
                  <a:lnTo>
                    <a:pt x="1162" y="1030"/>
                  </a:lnTo>
                  <a:lnTo>
                    <a:pt x="1280" y="1016"/>
                  </a:lnTo>
                  <a:lnTo>
                    <a:pt x="1389" y="999"/>
                  </a:lnTo>
                  <a:lnTo>
                    <a:pt x="1471" y="977"/>
                  </a:lnTo>
                  <a:lnTo>
                    <a:pt x="1525" y="962"/>
                  </a:lnTo>
                  <a:lnTo>
                    <a:pt x="1583" y="935"/>
                  </a:lnTo>
                  <a:lnTo>
                    <a:pt x="1620" y="910"/>
                  </a:lnTo>
                  <a:lnTo>
                    <a:pt x="1645" y="880"/>
                  </a:lnTo>
                  <a:lnTo>
                    <a:pt x="1650" y="854"/>
                  </a:lnTo>
                  <a:lnTo>
                    <a:pt x="165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0" name="Oval 182"/>
            <p:cNvSpPr>
              <a:spLocks noChangeArrowheads="1"/>
            </p:cNvSpPr>
            <p:nvPr/>
          </p:nvSpPr>
          <p:spPr bwMode="auto">
            <a:xfrm>
              <a:off x="4320" y="3245"/>
              <a:ext cx="411" cy="96"/>
            </a:xfrm>
            <a:prstGeom prst="ellipse">
              <a:avLst/>
            </a:prstGeom>
            <a:solidFill>
              <a:srgbClr val="FFB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1" name="Freeform 183"/>
            <p:cNvSpPr>
              <a:spLocks/>
            </p:cNvSpPr>
            <p:nvPr/>
          </p:nvSpPr>
          <p:spPr bwMode="auto">
            <a:xfrm>
              <a:off x="4504" y="3377"/>
              <a:ext cx="50" cy="122"/>
            </a:xfrm>
            <a:custGeom>
              <a:avLst/>
              <a:gdLst>
                <a:gd name="T0" fmla="*/ 38 w 201"/>
                <a:gd name="T1" fmla="*/ 194 h 488"/>
                <a:gd name="T2" fmla="*/ 3 w 201"/>
                <a:gd name="T3" fmla="*/ 170 h 488"/>
                <a:gd name="T4" fmla="*/ 0 w 201"/>
                <a:gd name="T5" fmla="*/ 134 h 488"/>
                <a:gd name="T6" fmla="*/ 0 w 201"/>
                <a:gd name="T7" fmla="*/ 88 h 488"/>
                <a:gd name="T8" fmla="*/ 28 w 201"/>
                <a:gd name="T9" fmla="*/ 28 h 488"/>
                <a:gd name="T10" fmla="*/ 69 w 201"/>
                <a:gd name="T11" fmla="*/ 0 h 488"/>
                <a:gd name="T12" fmla="*/ 124 w 201"/>
                <a:gd name="T13" fmla="*/ 0 h 488"/>
                <a:gd name="T14" fmla="*/ 172 w 201"/>
                <a:gd name="T15" fmla="*/ 28 h 488"/>
                <a:gd name="T16" fmla="*/ 191 w 201"/>
                <a:gd name="T17" fmla="*/ 88 h 488"/>
                <a:gd name="T18" fmla="*/ 182 w 201"/>
                <a:gd name="T19" fmla="*/ 158 h 488"/>
                <a:gd name="T20" fmla="*/ 156 w 201"/>
                <a:gd name="T21" fmla="*/ 194 h 488"/>
                <a:gd name="T22" fmla="*/ 115 w 201"/>
                <a:gd name="T23" fmla="*/ 210 h 488"/>
                <a:gd name="T24" fmla="*/ 201 w 201"/>
                <a:gd name="T25" fmla="*/ 488 h 488"/>
                <a:gd name="T26" fmla="*/ 0 w 201"/>
                <a:gd name="T27" fmla="*/ 488 h 488"/>
                <a:gd name="T28" fmla="*/ 66 w 201"/>
                <a:gd name="T29" fmla="*/ 206 h 488"/>
                <a:gd name="T30" fmla="*/ 38 w 201"/>
                <a:gd name="T31" fmla="*/ 19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" h="488">
                  <a:moveTo>
                    <a:pt x="38" y="194"/>
                  </a:moveTo>
                  <a:lnTo>
                    <a:pt x="3" y="170"/>
                  </a:lnTo>
                  <a:lnTo>
                    <a:pt x="0" y="134"/>
                  </a:lnTo>
                  <a:lnTo>
                    <a:pt x="0" y="88"/>
                  </a:lnTo>
                  <a:lnTo>
                    <a:pt x="28" y="28"/>
                  </a:lnTo>
                  <a:lnTo>
                    <a:pt x="69" y="0"/>
                  </a:lnTo>
                  <a:lnTo>
                    <a:pt x="124" y="0"/>
                  </a:lnTo>
                  <a:lnTo>
                    <a:pt x="172" y="28"/>
                  </a:lnTo>
                  <a:lnTo>
                    <a:pt x="191" y="88"/>
                  </a:lnTo>
                  <a:lnTo>
                    <a:pt x="182" y="158"/>
                  </a:lnTo>
                  <a:lnTo>
                    <a:pt x="156" y="194"/>
                  </a:lnTo>
                  <a:lnTo>
                    <a:pt x="115" y="210"/>
                  </a:lnTo>
                  <a:lnTo>
                    <a:pt x="201" y="488"/>
                  </a:lnTo>
                  <a:lnTo>
                    <a:pt x="0" y="488"/>
                  </a:lnTo>
                  <a:lnTo>
                    <a:pt x="66" y="206"/>
                  </a:lnTo>
                  <a:lnTo>
                    <a:pt x="38" y="1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2" name="Freeform 184"/>
            <p:cNvSpPr>
              <a:spLocks/>
            </p:cNvSpPr>
            <p:nvPr/>
          </p:nvSpPr>
          <p:spPr bwMode="auto">
            <a:xfrm>
              <a:off x="4387" y="3128"/>
              <a:ext cx="293" cy="169"/>
            </a:xfrm>
            <a:custGeom>
              <a:avLst/>
              <a:gdLst>
                <a:gd name="T0" fmla="*/ 0 w 1171"/>
                <a:gd name="T1" fmla="*/ 631 h 673"/>
                <a:gd name="T2" fmla="*/ 0 w 1171"/>
                <a:gd name="T3" fmla="*/ 536 h 673"/>
                <a:gd name="T4" fmla="*/ 15 w 1171"/>
                <a:gd name="T5" fmla="*/ 445 h 673"/>
                <a:gd name="T6" fmla="*/ 41 w 1171"/>
                <a:gd name="T7" fmla="*/ 359 h 673"/>
                <a:gd name="T8" fmla="*/ 70 w 1171"/>
                <a:gd name="T9" fmla="*/ 291 h 673"/>
                <a:gd name="T10" fmla="*/ 118 w 1171"/>
                <a:gd name="T11" fmla="*/ 228 h 673"/>
                <a:gd name="T12" fmla="*/ 154 w 1171"/>
                <a:gd name="T13" fmla="*/ 183 h 673"/>
                <a:gd name="T14" fmla="*/ 217 w 1171"/>
                <a:gd name="T15" fmla="*/ 129 h 673"/>
                <a:gd name="T16" fmla="*/ 261 w 1171"/>
                <a:gd name="T17" fmla="*/ 100 h 673"/>
                <a:gd name="T18" fmla="*/ 328 w 1171"/>
                <a:gd name="T19" fmla="*/ 56 h 673"/>
                <a:gd name="T20" fmla="*/ 400 w 1171"/>
                <a:gd name="T21" fmla="*/ 27 h 673"/>
                <a:gd name="T22" fmla="*/ 495 w 1171"/>
                <a:gd name="T23" fmla="*/ 5 h 673"/>
                <a:gd name="T24" fmla="*/ 584 w 1171"/>
                <a:gd name="T25" fmla="*/ 0 h 673"/>
                <a:gd name="T26" fmla="*/ 671 w 1171"/>
                <a:gd name="T27" fmla="*/ 7 h 673"/>
                <a:gd name="T28" fmla="*/ 744 w 1171"/>
                <a:gd name="T29" fmla="*/ 19 h 673"/>
                <a:gd name="T30" fmla="*/ 835 w 1171"/>
                <a:gd name="T31" fmla="*/ 51 h 673"/>
                <a:gd name="T32" fmla="*/ 908 w 1171"/>
                <a:gd name="T33" fmla="*/ 95 h 673"/>
                <a:gd name="T34" fmla="*/ 959 w 1171"/>
                <a:gd name="T35" fmla="*/ 131 h 673"/>
                <a:gd name="T36" fmla="*/ 1010 w 1171"/>
                <a:gd name="T37" fmla="*/ 180 h 673"/>
                <a:gd name="T38" fmla="*/ 1054 w 1171"/>
                <a:gd name="T39" fmla="*/ 228 h 673"/>
                <a:gd name="T40" fmla="*/ 1088 w 1171"/>
                <a:gd name="T41" fmla="*/ 279 h 673"/>
                <a:gd name="T42" fmla="*/ 1113 w 1171"/>
                <a:gd name="T43" fmla="*/ 328 h 673"/>
                <a:gd name="T44" fmla="*/ 1139 w 1171"/>
                <a:gd name="T45" fmla="*/ 389 h 673"/>
                <a:gd name="T46" fmla="*/ 1149 w 1171"/>
                <a:gd name="T47" fmla="*/ 445 h 673"/>
                <a:gd name="T48" fmla="*/ 1161 w 1171"/>
                <a:gd name="T49" fmla="*/ 492 h 673"/>
                <a:gd name="T50" fmla="*/ 1169 w 1171"/>
                <a:gd name="T51" fmla="*/ 536 h 673"/>
                <a:gd name="T52" fmla="*/ 1171 w 1171"/>
                <a:gd name="T53" fmla="*/ 621 h 673"/>
                <a:gd name="T54" fmla="*/ 1147 w 1171"/>
                <a:gd name="T55" fmla="*/ 643 h 673"/>
                <a:gd name="T56" fmla="*/ 1096 w 1171"/>
                <a:gd name="T57" fmla="*/ 658 h 673"/>
                <a:gd name="T58" fmla="*/ 1036 w 1171"/>
                <a:gd name="T59" fmla="*/ 668 h 673"/>
                <a:gd name="T60" fmla="*/ 973 w 1171"/>
                <a:gd name="T61" fmla="*/ 658 h 673"/>
                <a:gd name="T62" fmla="*/ 927 w 1171"/>
                <a:gd name="T63" fmla="*/ 639 h 673"/>
                <a:gd name="T64" fmla="*/ 915 w 1171"/>
                <a:gd name="T65" fmla="*/ 617 h 673"/>
                <a:gd name="T66" fmla="*/ 915 w 1171"/>
                <a:gd name="T67" fmla="*/ 512 h 673"/>
                <a:gd name="T68" fmla="*/ 908 w 1171"/>
                <a:gd name="T69" fmla="*/ 468 h 673"/>
                <a:gd name="T70" fmla="*/ 891 w 1171"/>
                <a:gd name="T71" fmla="*/ 416 h 673"/>
                <a:gd name="T72" fmla="*/ 857 w 1171"/>
                <a:gd name="T73" fmla="*/ 359 h 673"/>
                <a:gd name="T74" fmla="*/ 825 w 1171"/>
                <a:gd name="T75" fmla="*/ 330 h 673"/>
                <a:gd name="T76" fmla="*/ 790 w 1171"/>
                <a:gd name="T77" fmla="*/ 294 h 673"/>
                <a:gd name="T78" fmla="*/ 732 w 1171"/>
                <a:gd name="T79" fmla="*/ 264 h 673"/>
                <a:gd name="T80" fmla="*/ 688 w 1171"/>
                <a:gd name="T81" fmla="*/ 250 h 673"/>
                <a:gd name="T82" fmla="*/ 652 w 1171"/>
                <a:gd name="T83" fmla="*/ 235 h 673"/>
                <a:gd name="T84" fmla="*/ 613 w 1171"/>
                <a:gd name="T85" fmla="*/ 235 h 673"/>
                <a:gd name="T86" fmla="*/ 532 w 1171"/>
                <a:gd name="T87" fmla="*/ 235 h 673"/>
                <a:gd name="T88" fmla="*/ 488 w 1171"/>
                <a:gd name="T89" fmla="*/ 242 h 673"/>
                <a:gd name="T90" fmla="*/ 432 w 1171"/>
                <a:gd name="T91" fmla="*/ 264 h 673"/>
                <a:gd name="T92" fmla="*/ 388 w 1171"/>
                <a:gd name="T93" fmla="*/ 291 h 673"/>
                <a:gd name="T94" fmla="*/ 349 w 1171"/>
                <a:gd name="T95" fmla="*/ 320 h 673"/>
                <a:gd name="T96" fmla="*/ 314 w 1171"/>
                <a:gd name="T97" fmla="*/ 352 h 673"/>
                <a:gd name="T98" fmla="*/ 285 w 1171"/>
                <a:gd name="T99" fmla="*/ 401 h 673"/>
                <a:gd name="T100" fmla="*/ 268 w 1171"/>
                <a:gd name="T101" fmla="*/ 440 h 673"/>
                <a:gd name="T102" fmla="*/ 256 w 1171"/>
                <a:gd name="T103" fmla="*/ 482 h 673"/>
                <a:gd name="T104" fmla="*/ 254 w 1171"/>
                <a:gd name="T105" fmla="*/ 504 h 673"/>
                <a:gd name="T106" fmla="*/ 254 w 1171"/>
                <a:gd name="T107" fmla="*/ 624 h 673"/>
                <a:gd name="T108" fmla="*/ 234 w 1171"/>
                <a:gd name="T109" fmla="*/ 653 h 673"/>
                <a:gd name="T110" fmla="*/ 183 w 1171"/>
                <a:gd name="T111" fmla="*/ 673 h 673"/>
                <a:gd name="T112" fmla="*/ 130 w 1171"/>
                <a:gd name="T113" fmla="*/ 668 h 673"/>
                <a:gd name="T114" fmla="*/ 44 w 1171"/>
                <a:gd name="T115" fmla="*/ 658 h 673"/>
                <a:gd name="T116" fmla="*/ 0 w 1171"/>
                <a:gd name="T117" fmla="*/ 63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71" h="673">
                  <a:moveTo>
                    <a:pt x="0" y="631"/>
                  </a:moveTo>
                  <a:lnTo>
                    <a:pt x="0" y="536"/>
                  </a:lnTo>
                  <a:lnTo>
                    <a:pt x="15" y="445"/>
                  </a:lnTo>
                  <a:lnTo>
                    <a:pt x="41" y="359"/>
                  </a:lnTo>
                  <a:lnTo>
                    <a:pt x="70" y="291"/>
                  </a:lnTo>
                  <a:lnTo>
                    <a:pt x="118" y="228"/>
                  </a:lnTo>
                  <a:lnTo>
                    <a:pt x="154" y="183"/>
                  </a:lnTo>
                  <a:lnTo>
                    <a:pt x="217" y="129"/>
                  </a:lnTo>
                  <a:lnTo>
                    <a:pt x="261" y="100"/>
                  </a:lnTo>
                  <a:lnTo>
                    <a:pt x="328" y="56"/>
                  </a:lnTo>
                  <a:lnTo>
                    <a:pt x="400" y="27"/>
                  </a:lnTo>
                  <a:lnTo>
                    <a:pt x="495" y="5"/>
                  </a:lnTo>
                  <a:lnTo>
                    <a:pt x="584" y="0"/>
                  </a:lnTo>
                  <a:lnTo>
                    <a:pt x="671" y="7"/>
                  </a:lnTo>
                  <a:lnTo>
                    <a:pt x="744" y="19"/>
                  </a:lnTo>
                  <a:lnTo>
                    <a:pt x="835" y="51"/>
                  </a:lnTo>
                  <a:lnTo>
                    <a:pt x="908" y="95"/>
                  </a:lnTo>
                  <a:lnTo>
                    <a:pt x="959" y="131"/>
                  </a:lnTo>
                  <a:lnTo>
                    <a:pt x="1010" y="180"/>
                  </a:lnTo>
                  <a:lnTo>
                    <a:pt x="1054" y="228"/>
                  </a:lnTo>
                  <a:lnTo>
                    <a:pt x="1088" y="279"/>
                  </a:lnTo>
                  <a:lnTo>
                    <a:pt x="1113" y="328"/>
                  </a:lnTo>
                  <a:lnTo>
                    <a:pt x="1139" y="389"/>
                  </a:lnTo>
                  <a:lnTo>
                    <a:pt x="1149" y="445"/>
                  </a:lnTo>
                  <a:lnTo>
                    <a:pt x="1161" y="492"/>
                  </a:lnTo>
                  <a:lnTo>
                    <a:pt x="1169" y="536"/>
                  </a:lnTo>
                  <a:lnTo>
                    <a:pt x="1171" y="621"/>
                  </a:lnTo>
                  <a:lnTo>
                    <a:pt x="1147" y="643"/>
                  </a:lnTo>
                  <a:lnTo>
                    <a:pt x="1096" y="658"/>
                  </a:lnTo>
                  <a:lnTo>
                    <a:pt x="1036" y="668"/>
                  </a:lnTo>
                  <a:lnTo>
                    <a:pt x="973" y="658"/>
                  </a:lnTo>
                  <a:lnTo>
                    <a:pt x="927" y="639"/>
                  </a:lnTo>
                  <a:lnTo>
                    <a:pt x="915" y="617"/>
                  </a:lnTo>
                  <a:lnTo>
                    <a:pt x="915" y="512"/>
                  </a:lnTo>
                  <a:lnTo>
                    <a:pt x="908" y="468"/>
                  </a:lnTo>
                  <a:lnTo>
                    <a:pt x="891" y="416"/>
                  </a:lnTo>
                  <a:lnTo>
                    <a:pt x="857" y="359"/>
                  </a:lnTo>
                  <a:lnTo>
                    <a:pt x="825" y="330"/>
                  </a:lnTo>
                  <a:lnTo>
                    <a:pt x="790" y="294"/>
                  </a:lnTo>
                  <a:lnTo>
                    <a:pt x="732" y="264"/>
                  </a:lnTo>
                  <a:lnTo>
                    <a:pt x="688" y="250"/>
                  </a:lnTo>
                  <a:lnTo>
                    <a:pt x="652" y="235"/>
                  </a:lnTo>
                  <a:lnTo>
                    <a:pt x="613" y="235"/>
                  </a:lnTo>
                  <a:lnTo>
                    <a:pt x="532" y="235"/>
                  </a:lnTo>
                  <a:lnTo>
                    <a:pt x="488" y="242"/>
                  </a:lnTo>
                  <a:lnTo>
                    <a:pt x="432" y="264"/>
                  </a:lnTo>
                  <a:lnTo>
                    <a:pt x="388" y="291"/>
                  </a:lnTo>
                  <a:lnTo>
                    <a:pt x="349" y="320"/>
                  </a:lnTo>
                  <a:lnTo>
                    <a:pt x="314" y="352"/>
                  </a:lnTo>
                  <a:lnTo>
                    <a:pt x="285" y="401"/>
                  </a:lnTo>
                  <a:lnTo>
                    <a:pt x="268" y="440"/>
                  </a:lnTo>
                  <a:lnTo>
                    <a:pt x="256" y="482"/>
                  </a:lnTo>
                  <a:lnTo>
                    <a:pt x="254" y="504"/>
                  </a:lnTo>
                  <a:lnTo>
                    <a:pt x="254" y="624"/>
                  </a:lnTo>
                  <a:lnTo>
                    <a:pt x="234" y="653"/>
                  </a:lnTo>
                  <a:lnTo>
                    <a:pt x="183" y="673"/>
                  </a:lnTo>
                  <a:lnTo>
                    <a:pt x="130" y="668"/>
                  </a:lnTo>
                  <a:lnTo>
                    <a:pt x="44" y="658"/>
                  </a:lnTo>
                  <a:lnTo>
                    <a:pt x="0" y="631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913" name="Group 185"/>
          <p:cNvGrpSpPr>
            <a:grpSpLocks noChangeAspect="1"/>
          </p:cNvGrpSpPr>
          <p:nvPr/>
        </p:nvGrpSpPr>
        <p:grpSpPr bwMode="auto">
          <a:xfrm>
            <a:off x="3687763" y="4676775"/>
            <a:ext cx="776287" cy="274638"/>
            <a:chOff x="2527" y="2761"/>
            <a:chExt cx="3434" cy="980"/>
          </a:xfrm>
        </p:grpSpPr>
        <p:sp>
          <p:nvSpPr>
            <p:cNvPr id="73914" name="Freeform 186"/>
            <p:cNvSpPr>
              <a:spLocks noChangeAspect="1"/>
            </p:cNvSpPr>
            <p:nvPr/>
          </p:nvSpPr>
          <p:spPr bwMode="auto">
            <a:xfrm>
              <a:off x="5166" y="2800"/>
              <a:ext cx="795" cy="941"/>
            </a:xfrm>
            <a:custGeom>
              <a:avLst/>
              <a:gdLst>
                <a:gd name="T0" fmla="*/ 78 w 795"/>
                <a:gd name="T1" fmla="*/ 476 h 941"/>
                <a:gd name="T2" fmla="*/ 45 w 795"/>
                <a:gd name="T3" fmla="*/ 524 h 941"/>
                <a:gd name="T4" fmla="*/ 13 w 795"/>
                <a:gd name="T5" fmla="*/ 607 h 941"/>
                <a:gd name="T6" fmla="*/ 0 w 795"/>
                <a:gd name="T7" fmla="*/ 713 h 941"/>
                <a:gd name="T8" fmla="*/ 12 w 795"/>
                <a:gd name="T9" fmla="*/ 792 h 941"/>
                <a:gd name="T10" fmla="*/ 52 w 795"/>
                <a:gd name="T11" fmla="*/ 857 h 941"/>
                <a:gd name="T12" fmla="*/ 106 w 795"/>
                <a:gd name="T13" fmla="*/ 913 h 941"/>
                <a:gd name="T14" fmla="*/ 164 w 795"/>
                <a:gd name="T15" fmla="*/ 941 h 941"/>
                <a:gd name="T16" fmla="*/ 238 w 795"/>
                <a:gd name="T17" fmla="*/ 929 h 941"/>
                <a:gd name="T18" fmla="*/ 299 w 795"/>
                <a:gd name="T19" fmla="*/ 913 h 941"/>
                <a:gd name="T20" fmla="*/ 351 w 795"/>
                <a:gd name="T21" fmla="*/ 885 h 941"/>
                <a:gd name="T22" fmla="*/ 395 w 795"/>
                <a:gd name="T23" fmla="*/ 822 h 941"/>
                <a:gd name="T24" fmla="*/ 421 w 795"/>
                <a:gd name="T25" fmla="*/ 765 h 941"/>
                <a:gd name="T26" fmla="*/ 425 w 795"/>
                <a:gd name="T27" fmla="*/ 689 h 941"/>
                <a:gd name="T28" fmla="*/ 425 w 795"/>
                <a:gd name="T29" fmla="*/ 652 h 941"/>
                <a:gd name="T30" fmla="*/ 469 w 795"/>
                <a:gd name="T31" fmla="*/ 713 h 941"/>
                <a:gd name="T32" fmla="*/ 553 w 795"/>
                <a:gd name="T33" fmla="*/ 757 h 941"/>
                <a:gd name="T34" fmla="*/ 593 w 795"/>
                <a:gd name="T35" fmla="*/ 765 h 941"/>
                <a:gd name="T36" fmla="*/ 662 w 795"/>
                <a:gd name="T37" fmla="*/ 753 h 941"/>
                <a:gd name="T38" fmla="*/ 710 w 795"/>
                <a:gd name="T39" fmla="*/ 733 h 941"/>
                <a:gd name="T40" fmla="*/ 747 w 795"/>
                <a:gd name="T41" fmla="*/ 670 h 941"/>
                <a:gd name="T42" fmla="*/ 790 w 795"/>
                <a:gd name="T43" fmla="*/ 611 h 941"/>
                <a:gd name="T44" fmla="*/ 792 w 795"/>
                <a:gd name="T45" fmla="*/ 522 h 941"/>
                <a:gd name="T46" fmla="*/ 795 w 795"/>
                <a:gd name="T47" fmla="*/ 457 h 941"/>
                <a:gd name="T48" fmla="*/ 792 w 795"/>
                <a:gd name="T49" fmla="*/ 400 h 941"/>
                <a:gd name="T50" fmla="*/ 738 w 795"/>
                <a:gd name="T51" fmla="*/ 320 h 941"/>
                <a:gd name="T52" fmla="*/ 686 w 795"/>
                <a:gd name="T53" fmla="*/ 283 h 941"/>
                <a:gd name="T54" fmla="*/ 625 w 795"/>
                <a:gd name="T55" fmla="*/ 266 h 941"/>
                <a:gd name="T56" fmla="*/ 555 w 795"/>
                <a:gd name="T57" fmla="*/ 266 h 941"/>
                <a:gd name="T58" fmla="*/ 499 w 795"/>
                <a:gd name="T59" fmla="*/ 276 h 941"/>
                <a:gd name="T60" fmla="*/ 475 w 795"/>
                <a:gd name="T61" fmla="*/ 309 h 941"/>
                <a:gd name="T62" fmla="*/ 445 w 795"/>
                <a:gd name="T63" fmla="*/ 335 h 941"/>
                <a:gd name="T64" fmla="*/ 447 w 795"/>
                <a:gd name="T65" fmla="*/ 251 h 941"/>
                <a:gd name="T66" fmla="*/ 440 w 795"/>
                <a:gd name="T67" fmla="*/ 157 h 941"/>
                <a:gd name="T68" fmla="*/ 388 w 795"/>
                <a:gd name="T69" fmla="*/ 83 h 941"/>
                <a:gd name="T70" fmla="*/ 343 w 795"/>
                <a:gd name="T71" fmla="*/ 38 h 941"/>
                <a:gd name="T72" fmla="*/ 293 w 795"/>
                <a:gd name="T73" fmla="*/ 7 h 941"/>
                <a:gd name="T74" fmla="*/ 258 w 795"/>
                <a:gd name="T75" fmla="*/ 0 h 941"/>
                <a:gd name="T76" fmla="*/ 206 w 795"/>
                <a:gd name="T77" fmla="*/ 1 h 941"/>
                <a:gd name="T78" fmla="*/ 156 w 795"/>
                <a:gd name="T79" fmla="*/ 16 h 941"/>
                <a:gd name="T80" fmla="*/ 102 w 795"/>
                <a:gd name="T81" fmla="*/ 44 h 941"/>
                <a:gd name="T82" fmla="*/ 63 w 795"/>
                <a:gd name="T83" fmla="*/ 96 h 941"/>
                <a:gd name="T84" fmla="*/ 43 w 795"/>
                <a:gd name="T85" fmla="*/ 148 h 941"/>
                <a:gd name="T86" fmla="*/ 36 w 795"/>
                <a:gd name="T87" fmla="*/ 240 h 941"/>
                <a:gd name="T88" fmla="*/ 32 w 795"/>
                <a:gd name="T89" fmla="*/ 285 h 941"/>
                <a:gd name="T90" fmla="*/ 47 w 795"/>
                <a:gd name="T91" fmla="*/ 340 h 941"/>
                <a:gd name="T92" fmla="*/ 62 w 795"/>
                <a:gd name="T93" fmla="*/ 376 h 941"/>
                <a:gd name="T94" fmla="*/ 73 w 795"/>
                <a:gd name="T95" fmla="*/ 400 h 941"/>
                <a:gd name="T96" fmla="*/ 78 w 795"/>
                <a:gd name="T97" fmla="*/ 476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5" h="941">
                  <a:moveTo>
                    <a:pt x="78" y="476"/>
                  </a:moveTo>
                  <a:lnTo>
                    <a:pt x="45" y="524"/>
                  </a:lnTo>
                  <a:lnTo>
                    <a:pt x="13" y="607"/>
                  </a:lnTo>
                  <a:lnTo>
                    <a:pt x="0" y="713"/>
                  </a:lnTo>
                  <a:lnTo>
                    <a:pt x="12" y="792"/>
                  </a:lnTo>
                  <a:lnTo>
                    <a:pt x="52" y="857"/>
                  </a:lnTo>
                  <a:lnTo>
                    <a:pt x="106" y="913"/>
                  </a:lnTo>
                  <a:lnTo>
                    <a:pt x="164" y="941"/>
                  </a:lnTo>
                  <a:lnTo>
                    <a:pt x="238" y="929"/>
                  </a:lnTo>
                  <a:lnTo>
                    <a:pt x="299" y="913"/>
                  </a:lnTo>
                  <a:lnTo>
                    <a:pt x="351" y="885"/>
                  </a:lnTo>
                  <a:lnTo>
                    <a:pt x="395" y="822"/>
                  </a:lnTo>
                  <a:lnTo>
                    <a:pt x="421" y="765"/>
                  </a:lnTo>
                  <a:lnTo>
                    <a:pt x="425" y="689"/>
                  </a:lnTo>
                  <a:lnTo>
                    <a:pt x="425" y="652"/>
                  </a:lnTo>
                  <a:lnTo>
                    <a:pt x="469" y="713"/>
                  </a:lnTo>
                  <a:lnTo>
                    <a:pt x="553" y="757"/>
                  </a:lnTo>
                  <a:lnTo>
                    <a:pt x="593" y="765"/>
                  </a:lnTo>
                  <a:lnTo>
                    <a:pt x="662" y="753"/>
                  </a:lnTo>
                  <a:lnTo>
                    <a:pt x="710" y="733"/>
                  </a:lnTo>
                  <a:lnTo>
                    <a:pt x="747" y="670"/>
                  </a:lnTo>
                  <a:lnTo>
                    <a:pt x="790" y="611"/>
                  </a:lnTo>
                  <a:lnTo>
                    <a:pt x="792" y="522"/>
                  </a:lnTo>
                  <a:lnTo>
                    <a:pt x="795" y="457"/>
                  </a:lnTo>
                  <a:lnTo>
                    <a:pt x="792" y="400"/>
                  </a:lnTo>
                  <a:lnTo>
                    <a:pt x="738" y="320"/>
                  </a:lnTo>
                  <a:lnTo>
                    <a:pt x="686" y="283"/>
                  </a:lnTo>
                  <a:lnTo>
                    <a:pt x="625" y="266"/>
                  </a:lnTo>
                  <a:lnTo>
                    <a:pt x="555" y="266"/>
                  </a:lnTo>
                  <a:lnTo>
                    <a:pt x="499" y="276"/>
                  </a:lnTo>
                  <a:lnTo>
                    <a:pt x="475" y="309"/>
                  </a:lnTo>
                  <a:lnTo>
                    <a:pt x="445" y="335"/>
                  </a:lnTo>
                  <a:lnTo>
                    <a:pt x="447" y="251"/>
                  </a:lnTo>
                  <a:lnTo>
                    <a:pt x="440" y="157"/>
                  </a:lnTo>
                  <a:lnTo>
                    <a:pt x="388" y="83"/>
                  </a:lnTo>
                  <a:lnTo>
                    <a:pt x="343" y="38"/>
                  </a:lnTo>
                  <a:lnTo>
                    <a:pt x="293" y="7"/>
                  </a:lnTo>
                  <a:lnTo>
                    <a:pt x="258" y="0"/>
                  </a:lnTo>
                  <a:lnTo>
                    <a:pt x="206" y="1"/>
                  </a:lnTo>
                  <a:lnTo>
                    <a:pt x="156" y="16"/>
                  </a:lnTo>
                  <a:lnTo>
                    <a:pt x="102" y="44"/>
                  </a:lnTo>
                  <a:lnTo>
                    <a:pt x="63" y="96"/>
                  </a:lnTo>
                  <a:lnTo>
                    <a:pt x="43" y="148"/>
                  </a:lnTo>
                  <a:lnTo>
                    <a:pt x="36" y="240"/>
                  </a:lnTo>
                  <a:lnTo>
                    <a:pt x="32" y="285"/>
                  </a:lnTo>
                  <a:lnTo>
                    <a:pt x="47" y="340"/>
                  </a:lnTo>
                  <a:lnTo>
                    <a:pt x="62" y="376"/>
                  </a:lnTo>
                  <a:lnTo>
                    <a:pt x="73" y="400"/>
                  </a:lnTo>
                  <a:lnTo>
                    <a:pt x="78" y="476"/>
                  </a:lnTo>
                  <a:close/>
                </a:path>
              </a:pathLst>
            </a:cu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5" name="Freeform 187"/>
            <p:cNvSpPr>
              <a:spLocks noChangeAspect="1"/>
            </p:cNvSpPr>
            <p:nvPr/>
          </p:nvSpPr>
          <p:spPr bwMode="auto">
            <a:xfrm>
              <a:off x="5148" y="2761"/>
              <a:ext cx="796" cy="938"/>
            </a:xfrm>
            <a:custGeom>
              <a:avLst/>
              <a:gdLst>
                <a:gd name="T0" fmla="*/ 74 w 796"/>
                <a:gd name="T1" fmla="*/ 475 h 938"/>
                <a:gd name="T2" fmla="*/ 48 w 796"/>
                <a:gd name="T3" fmla="*/ 528 h 938"/>
                <a:gd name="T4" fmla="*/ 13 w 796"/>
                <a:gd name="T5" fmla="*/ 604 h 938"/>
                <a:gd name="T6" fmla="*/ 0 w 796"/>
                <a:gd name="T7" fmla="*/ 708 h 938"/>
                <a:gd name="T8" fmla="*/ 17 w 796"/>
                <a:gd name="T9" fmla="*/ 797 h 938"/>
                <a:gd name="T10" fmla="*/ 48 w 796"/>
                <a:gd name="T11" fmla="*/ 855 h 938"/>
                <a:gd name="T12" fmla="*/ 111 w 796"/>
                <a:gd name="T13" fmla="*/ 914 h 938"/>
                <a:gd name="T14" fmla="*/ 165 w 796"/>
                <a:gd name="T15" fmla="*/ 938 h 938"/>
                <a:gd name="T16" fmla="*/ 233 w 796"/>
                <a:gd name="T17" fmla="*/ 929 h 938"/>
                <a:gd name="T18" fmla="*/ 302 w 796"/>
                <a:gd name="T19" fmla="*/ 918 h 938"/>
                <a:gd name="T20" fmla="*/ 354 w 796"/>
                <a:gd name="T21" fmla="*/ 882 h 938"/>
                <a:gd name="T22" fmla="*/ 389 w 796"/>
                <a:gd name="T23" fmla="*/ 821 h 938"/>
                <a:gd name="T24" fmla="*/ 422 w 796"/>
                <a:gd name="T25" fmla="*/ 764 h 938"/>
                <a:gd name="T26" fmla="*/ 420 w 796"/>
                <a:gd name="T27" fmla="*/ 686 h 938"/>
                <a:gd name="T28" fmla="*/ 428 w 796"/>
                <a:gd name="T29" fmla="*/ 653 h 938"/>
                <a:gd name="T30" fmla="*/ 466 w 796"/>
                <a:gd name="T31" fmla="*/ 712 h 938"/>
                <a:gd name="T32" fmla="*/ 555 w 796"/>
                <a:gd name="T33" fmla="*/ 762 h 938"/>
                <a:gd name="T34" fmla="*/ 591 w 796"/>
                <a:gd name="T35" fmla="*/ 762 h 938"/>
                <a:gd name="T36" fmla="*/ 663 w 796"/>
                <a:gd name="T37" fmla="*/ 751 h 938"/>
                <a:gd name="T38" fmla="*/ 705 w 796"/>
                <a:gd name="T39" fmla="*/ 732 h 938"/>
                <a:gd name="T40" fmla="*/ 748 w 796"/>
                <a:gd name="T41" fmla="*/ 665 h 938"/>
                <a:gd name="T42" fmla="*/ 787 w 796"/>
                <a:gd name="T43" fmla="*/ 610 h 938"/>
                <a:gd name="T44" fmla="*/ 794 w 796"/>
                <a:gd name="T45" fmla="*/ 519 h 938"/>
                <a:gd name="T46" fmla="*/ 796 w 796"/>
                <a:gd name="T47" fmla="*/ 462 h 938"/>
                <a:gd name="T48" fmla="*/ 787 w 796"/>
                <a:gd name="T49" fmla="*/ 399 h 938"/>
                <a:gd name="T50" fmla="*/ 733 w 796"/>
                <a:gd name="T51" fmla="*/ 319 h 938"/>
                <a:gd name="T52" fmla="*/ 687 w 796"/>
                <a:gd name="T53" fmla="*/ 280 h 938"/>
                <a:gd name="T54" fmla="*/ 622 w 796"/>
                <a:gd name="T55" fmla="*/ 273 h 938"/>
                <a:gd name="T56" fmla="*/ 557 w 796"/>
                <a:gd name="T57" fmla="*/ 263 h 938"/>
                <a:gd name="T58" fmla="*/ 494 w 796"/>
                <a:gd name="T59" fmla="*/ 273 h 938"/>
                <a:gd name="T60" fmla="*/ 476 w 796"/>
                <a:gd name="T61" fmla="*/ 308 h 938"/>
                <a:gd name="T62" fmla="*/ 441 w 796"/>
                <a:gd name="T63" fmla="*/ 332 h 938"/>
                <a:gd name="T64" fmla="*/ 444 w 796"/>
                <a:gd name="T65" fmla="*/ 248 h 938"/>
                <a:gd name="T66" fmla="*/ 435 w 796"/>
                <a:gd name="T67" fmla="*/ 154 h 938"/>
                <a:gd name="T68" fmla="*/ 387 w 796"/>
                <a:gd name="T69" fmla="*/ 78 h 938"/>
                <a:gd name="T70" fmla="*/ 346 w 796"/>
                <a:gd name="T71" fmla="*/ 35 h 938"/>
                <a:gd name="T72" fmla="*/ 296 w 796"/>
                <a:gd name="T73" fmla="*/ 6 h 938"/>
                <a:gd name="T74" fmla="*/ 255 w 796"/>
                <a:gd name="T75" fmla="*/ 4 h 938"/>
                <a:gd name="T76" fmla="*/ 202 w 796"/>
                <a:gd name="T77" fmla="*/ 0 h 938"/>
                <a:gd name="T78" fmla="*/ 159 w 796"/>
                <a:gd name="T79" fmla="*/ 13 h 938"/>
                <a:gd name="T80" fmla="*/ 104 w 796"/>
                <a:gd name="T81" fmla="*/ 41 h 938"/>
                <a:gd name="T82" fmla="*/ 67 w 796"/>
                <a:gd name="T83" fmla="*/ 91 h 938"/>
                <a:gd name="T84" fmla="*/ 46 w 796"/>
                <a:gd name="T85" fmla="*/ 146 h 938"/>
                <a:gd name="T86" fmla="*/ 31 w 796"/>
                <a:gd name="T87" fmla="*/ 245 h 938"/>
                <a:gd name="T88" fmla="*/ 26 w 796"/>
                <a:gd name="T89" fmla="*/ 284 h 938"/>
                <a:gd name="T90" fmla="*/ 41 w 796"/>
                <a:gd name="T91" fmla="*/ 339 h 938"/>
                <a:gd name="T92" fmla="*/ 67 w 796"/>
                <a:gd name="T93" fmla="*/ 378 h 938"/>
                <a:gd name="T94" fmla="*/ 74 w 796"/>
                <a:gd name="T95" fmla="*/ 399 h 938"/>
                <a:gd name="T96" fmla="*/ 74 w 796"/>
                <a:gd name="T97" fmla="*/ 475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6" h="938">
                  <a:moveTo>
                    <a:pt x="74" y="475"/>
                  </a:moveTo>
                  <a:lnTo>
                    <a:pt x="48" y="528"/>
                  </a:lnTo>
                  <a:lnTo>
                    <a:pt x="13" y="604"/>
                  </a:lnTo>
                  <a:lnTo>
                    <a:pt x="0" y="708"/>
                  </a:lnTo>
                  <a:lnTo>
                    <a:pt x="17" y="797"/>
                  </a:lnTo>
                  <a:lnTo>
                    <a:pt x="48" y="855"/>
                  </a:lnTo>
                  <a:lnTo>
                    <a:pt x="111" y="914"/>
                  </a:lnTo>
                  <a:lnTo>
                    <a:pt x="165" y="938"/>
                  </a:lnTo>
                  <a:lnTo>
                    <a:pt x="233" y="929"/>
                  </a:lnTo>
                  <a:lnTo>
                    <a:pt x="302" y="918"/>
                  </a:lnTo>
                  <a:lnTo>
                    <a:pt x="354" y="882"/>
                  </a:lnTo>
                  <a:lnTo>
                    <a:pt x="389" y="821"/>
                  </a:lnTo>
                  <a:lnTo>
                    <a:pt x="422" y="764"/>
                  </a:lnTo>
                  <a:lnTo>
                    <a:pt x="420" y="686"/>
                  </a:lnTo>
                  <a:lnTo>
                    <a:pt x="428" y="653"/>
                  </a:lnTo>
                  <a:lnTo>
                    <a:pt x="466" y="712"/>
                  </a:lnTo>
                  <a:lnTo>
                    <a:pt x="555" y="762"/>
                  </a:lnTo>
                  <a:lnTo>
                    <a:pt x="591" y="762"/>
                  </a:lnTo>
                  <a:lnTo>
                    <a:pt x="663" y="751"/>
                  </a:lnTo>
                  <a:lnTo>
                    <a:pt x="705" y="732"/>
                  </a:lnTo>
                  <a:lnTo>
                    <a:pt x="748" y="665"/>
                  </a:lnTo>
                  <a:lnTo>
                    <a:pt x="787" y="610"/>
                  </a:lnTo>
                  <a:lnTo>
                    <a:pt x="794" y="519"/>
                  </a:lnTo>
                  <a:lnTo>
                    <a:pt x="796" y="462"/>
                  </a:lnTo>
                  <a:lnTo>
                    <a:pt x="787" y="399"/>
                  </a:lnTo>
                  <a:lnTo>
                    <a:pt x="733" y="319"/>
                  </a:lnTo>
                  <a:lnTo>
                    <a:pt x="687" y="280"/>
                  </a:lnTo>
                  <a:lnTo>
                    <a:pt x="622" y="273"/>
                  </a:lnTo>
                  <a:lnTo>
                    <a:pt x="557" y="263"/>
                  </a:lnTo>
                  <a:lnTo>
                    <a:pt x="494" y="273"/>
                  </a:lnTo>
                  <a:lnTo>
                    <a:pt x="476" y="308"/>
                  </a:lnTo>
                  <a:lnTo>
                    <a:pt x="441" y="332"/>
                  </a:lnTo>
                  <a:lnTo>
                    <a:pt x="444" y="248"/>
                  </a:lnTo>
                  <a:lnTo>
                    <a:pt x="435" y="154"/>
                  </a:lnTo>
                  <a:lnTo>
                    <a:pt x="387" y="78"/>
                  </a:lnTo>
                  <a:lnTo>
                    <a:pt x="346" y="35"/>
                  </a:lnTo>
                  <a:lnTo>
                    <a:pt x="296" y="6"/>
                  </a:lnTo>
                  <a:lnTo>
                    <a:pt x="255" y="4"/>
                  </a:lnTo>
                  <a:lnTo>
                    <a:pt x="202" y="0"/>
                  </a:lnTo>
                  <a:lnTo>
                    <a:pt x="159" y="13"/>
                  </a:lnTo>
                  <a:lnTo>
                    <a:pt x="104" y="41"/>
                  </a:lnTo>
                  <a:lnTo>
                    <a:pt x="67" y="91"/>
                  </a:lnTo>
                  <a:lnTo>
                    <a:pt x="46" y="146"/>
                  </a:lnTo>
                  <a:lnTo>
                    <a:pt x="31" y="245"/>
                  </a:lnTo>
                  <a:lnTo>
                    <a:pt x="26" y="284"/>
                  </a:lnTo>
                  <a:lnTo>
                    <a:pt x="41" y="339"/>
                  </a:lnTo>
                  <a:lnTo>
                    <a:pt x="67" y="378"/>
                  </a:lnTo>
                  <a:lnTo>
                    <a:pt x="74" y="399"/>
                  </a:lnTo>
                  <a:lnTo>
                    <a:pt x="74" y="475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6" name="Freeform 188"/>
            <p:cNvSpPr>
              <a:spLocks noChangeAspect="1"/>
            </p:cNvSpPr>
            <p:nvPr/>
          </p:nvSpPr>
          <p:spPr bwMode="auto">
            <a:xfrm>
              <a:off x="2527" y="2912"/>
              <a:ext cx="2869" cy="406"/>
            </a:xfrm>
            <a:custGeom>
              <a:avLst/>
              <a:gdLst>
                <a:gd name="T0" fmla="*/ 2868 w 2869"/>
                <a:gd name="T1" fmla="*/ 328 h 406"/>
                <a:gd name="T2" fmla="*/ 2869 w 2869"/>
                <a:gd name="T3" fmla="*/ 313 h 406"/>
                <a:gd name="T4" fmla="*/ 2866 w 2869"/>
                <a:gd name="T5" fmla="*/ 299 h 406"/>
                <a:gd name="T6" fmla="*/ 2861 w 2869"/>
                <a:gd name="T7" fmla="*/ 286 h 406"/>
                <a:gd name="T8" fmla="*/ 2853 w 2869"/>
                <a:gd name="T9" fmla="*/ 272 h 406"/>
                <a:gd name="T10" fmla="*/ 2844 w 2869"/>
                <a:gd name="T11" fmla="*/ 261 h 406"/>
                <a:gd name="T12" fmla="*/ 2832 w 2869"/>
                <a:gd name="T13" fmla="*/ 251 h 406"/>
                <a:gd name="T14" fmla="*/ 2820 w 2869"/>
                <a:gd name="T15" fmla="*/ 244 h 406"/>
                <a:gd name="T16" fmla="*/ 2806 w 2869"/>
                <a:gd name="T17" fmla="*/ 239 h 406"/>
                <a:gd name="T18" fmla="*/ 2791 w 2869"/>
                <a:gd name="T19" fmla="*/ 236 h 406"/>
                <a:gd name="T20" fmla="*/ 93 w 2869"/>
                <a:gd name="T21" fmla="*/ 0 h 406"/>
                <a:gd name="T22" fmla="*/ 78 w 2869"/>
                <a:gd name="T23" fmla="*/ 0 h 406"/>
                <a:gd name="T24" fmla="*/ 63 w 2869"/>
                <a:gd name="T25" fmla="*/ 3 h 406"/>
                <a:gd name="T26" fmla="*/ 50 w 2869"/>
                <a:gd name="T27" fmla="*/ 8 h 406"/>
                <a:gd name="T28" fmla="*/ 36 w 2869"/>
                <a:gd name="T29" fmla="*/ 15 h 406"/>
                <a:gd name="T30" fmla="*/ 25 w 2869"/>
                <a:gd name="T31" fmla="*/ 24 h 406"/>
                <a:gd name="T32" fmla="*/ 15 w 2869"/>
                <a:gd name="T33" fmla="*/ 37 h 406"/>
                <a:gd name="T34" fmla="*/ 8 w 2869"/>
                <a:gd name="T35" fmla="*/ 49 h 406"/>
                <a:gd name="T36" fmla="*/ 3 w 2869"/>
                <a:gd name="T37" fmla="*/ 63 h 406"/>
                <a:gd name="T38" fmla="*/ 1 w 2869"/>
                <a:gd name="T39" fmla="*/ 78 h 406"/>
                <a:gd name="T40" fmla="*/ 1 w 2869"/>
                <a:gd name="T41" fmla="*/ 78 h 406"/>
                <a:gd name="T42" fmla="*/ 0 w 2869"/>
                <a:gd name="T43" fmla="*/ 93 h 406"/>
                <a:gd name="T44" fmla="*/ 3 w 2869"/>
                <a:gd name="T45" fmla="*/ 107 h 406"/>
                <a:gd name="T46" fmla="*/ 8 w 2869"/>
                <a:gd name="T47" fmla="*/ 120 h 406"/>
                <a:gd name="T48" fmla="*/ 16 w 2869"/>
                <a:gd name="T49" fmla="*/ 134 h 406"/>
                <a:gd name="T50" fmla="*/ 25 w 2869"/>
                <a:gd name="T51" fmla="*/ 145 h 406"/>
                <a:gd name="T52" fmla="*/ 37 w 2869"/>
                <a:gd name="T53" fmla="*/ 155 h 406"/>
                <a:gd name="T54" fmla="*/ 49 w 2869"/>
                <a:gd name="T55" fmla="*/ 162 h 406"/>
                <a:gd name="T56" fmla="*/ 63 w 2869"/>
                <a:gd name="T57" fmla="*/ 167 h 406"/>
                <a:gd name="T58" fmla="*/ 78 w 2869"/>
                <a:gd name="T59" fmla="*/ 170 h 406"/>
                <a:gd name="T60" fmla="*/ 2776 w 2869"/>
                <a:gd name="T61" fmla="*/ 406 h 406"/>
                <a:gd name="T62" fmla="*/ 2791 w 2869"/>
                <a:gd name="T63" fmla="*/ 406 h 406"/>
                <a:gd name="T64" fmla="*/ 2806 w 2869"/>
                <a:gd name="T65" fmla="*/ 403 h 406"/>
                <a:gd name="T66" fmla="*/ 2819 w 2869"/>
                <a:gd name="T67" fmla="*/ 398 h 406"/>
                <a:gd name="T68" fmla="*/ 2833 w 2869"/>
                <a:gd name="T69" fmla="*/ 391 h 406"/>
                <a:gd name="T70" fmla="*/ 2844 w 2869"/>
                <a:gd name="T71" fmla="*/ 381 h 406"/>
                <a:gd name="T72" fmla="*/ 2854 w 2869"/>
                <a:gd name="T73" fmla="*/ 369 h 406"/>
                <a:gd name="T74" fmla="*/ 2861 w 2869"/>
                <a:gd name="T75" fmla="*/ 357 h 406"/>
                <a:gd name="T76" fmla="*/ 2866 w 2869"/>
                <a:gd name="T77" fmla="*/ 343 h 406"/>
                <a:gd name="T78" fmla="*/ 2868 w 2869"/>
                <a:gd name="T79" fmla="*/ 328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69" h="406">
                  <a:moveTo>
                    <a:pt x="2868" y="328"/>
                  </a:moveTo>
                  <a:lnTo>
                    <a:pt x="2869" y="313"/>
                  </a:lnTo>
                  <a:lnTo>
                    <a:pt x="2866" y="299"/>
                  </a:lnTo>
                  <a:lnTo>
                    <a:pt x="2861" y="286"/>
                  </a:lnTo>
                  <a:lnTo>
                    <a:pt x="2853" y="272"/>
                  </a:lnTo>
                  <a:lnTo>
                    <a:pt x="2844" y="261"/>
                  </a:lnTo>
                  <a:lnTo>
                    <a:pt x="2832" y="251"/>
                  </a:lnTo>
                  <a:lnTo>
                    <a:pt x="2820" y="244"/>
                  </a:lnTo>
                  <a:lnTo>
                    <a:pt x="2806" y="239"/>
                  </a:lnTo>
                  <a:lnTo>
                    <a:pt x="2791" y="236"/>
                  </a:lnTo>
                  <a:lnTo>
                    <a:pt x="93" y="0"/>
                  </a:lnTo>
                  <a:lnTo>
                    <a:pt x="78" y="0"/>
                  </a:lnTo>
                  <a:lnTo>
                    <a:pt x="63" y="3"/>
                  </a:lnTo>
                  <a:lnTo>
                    <a:pt x="50" y="8"/>
                  </a:lnTo>
                  <a:lnTo>
                    <a:pt x="36" y="15"/>
                  </a:lnTo>
                  <a:lnTo>
                    <a:pt x="25" y="24"/>
                  </a:lnTo>
                  <a:lnTo>
                    <a:pt x="15" y="37"/>
                  </a:lnTo>
                  <a:lnTo>
                    <a:pt x="8" y="49"/>
                  </a:lnTo>
                  <a:lnTo>
                    <a:pt x="3" y="6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93"/>
                  </a:lnTo>
                  <a:lnTo>
                    <a:pt x="3" y="107"/>
                  </a:lnTo>
                  <a:lnTo>
                    <a:pt x="8" y="120"/>
                  </a:lnTo>
                  <a:lnTo>
                    <a:pt x="16" y="134"/>
                  </a:lnTo>
                  <a:lnTo>
                    <a:pt x="25" y="145"/>
                  </a:lnTo>
                  <a:lnTo>
                    <a:pt x="37" y="155"/>
                  </a:lnTo>
                  <a:lnTo>
                    <a:pt x="49" y="162"/>
                  </a:lnTo>
                  <a:lnTo>
                    <a:pt x="63" y="167"/>
                  </a:lnTo>
                  <a:lnTo>
                    <a:pt x="78" y="170"/>
                  </a:lnTo>
                  <a:lnTo>
                    <a:pt x="2776" y="406"/>
                  </a:lnTo>
                  <a:lnTo>
                    <a:pt x="2791" y="406"/>
                  </a:lnTo>
                  <a:lnTo>
                    <a:pt x="2806" y="403"/>
                  </a:lnTo>
                  <a:lnTo>
                    <a:pt x="2819" y="398"/>
                  </a:lnTo>
                  <a:lnTo>
                    <a:pt x="2833" y="391"/>
                  </a:lnTo>
                  <a:lnTo>
                    <a:pt x="2844" y="381"/>
                  </a:lnTo>
                  <a:lnTo>
                    <a:pt x="2854" y="369"/>
                  </a:lnTo>
                  <a:lnTo>
                    <a:pt x="2861" y="357"/>
                  </a:lnTo>
                  <a:lnTo>
                    <a:pt x="2866" y="343"/>
                  </a:lnTo>
                  <a:lnTo>
                    <a:pt x="2868" y="328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7" name="Freeform 189"/>
            <p:cNvSpPr>
              <a:spLocks noChangeAspect="1"/>
            </p:cNvSpPr>
            <p:nvPr/>
          </p:nvSpPr>
          <p:spPr bwMode="auto">
            <a:xfrm>
              <a:off x="5648" y="3165"/>
              <a:ext cx="176" cy="210"/>
            </a:xfrm>
            <a:custGeom>
              <a:avLst/>
              <a:gdLst>
                <a:gd name="T0" fmla="*/ 79 w 176"/>
                <a:gd name="T1" fmla="*/ 210 h 210"/>
                <a:gd name="T2" fmla="*/ 94 w 176"/>
                <a:gd name="T3" fmla="*/ 209 h 210"/>
                <a:gd name="T4" fmla="*/ 109 w 176"/>
                <a:gd name="T5" fmla="*/ 206 h 210"/>
                <a:gd name="T6" fmla="*/ 124 w 176"/>
                <a:gd name="T7" fmla="*/ 199 h 210"/>
                <a:gd name="T8" fmla="*/ 138 w 176"/>
                <a:gd name="T9" fmla="*/ 190 h 210"/>
                <a:gd name="T10" fmla="*/ 149 w 176"/>
                <a:gd name="T11" fmla="*/ 178 h 210"/>
                <a:gd name="T12" fmla="*/ 159 w 176"/>
                <a:gd name="T13" fmla="*/ 163 h 210"/>
                <a:gd name="T14" fmla="*/ 168 w 176"/>
                <a:gd name="T15" fmla="*/ 148 h 210"/>
                <a:gd name="T16" fmla="*/ 173 w 176"/>
                <a:gd name="T17" fmla="*/ 131 h 210"/>
                <a:gd name="T18" fmla="*/ 176 w 176"/>
                <a:gd name="T19" fmla="*/ 113 h 210"/>
                <a:gd name="T20" fmla="*/ 176 w 176"/>
                <a:gd name="T21" fmla="*/ 95 h 210"/>
                <a:gd name="T22" fmla="*/ 174 w 176"/>
                <a:gd name="T23" fmla="*/ 76 h 210"/>
                <a:gd name="T24" fmla="*/ 168 w 176"/>
                <a:gd name="T25" fmla="*/ 60 h 210"/>
                <a:gd name="T26" fmla="*/ 161 w 176"/>
                <a:gd name="T27" fmla="*/ 44 h 210"/>
                <a:gd name="T28" fmla="*/ 152 w 176"/>
                <a:gd name="T29" fmla="*/ 30 h 210"/>
                <a:gd name="T30" fmla="*/ 140 w 176"/>
                <a:gd name="T31" fmla="*/ 18 h 210"/>
                <a:gd name="T32" fmla="*/ 127 w 176"/>
                <a:gd name="T33" fmla="*/ 9 h 210"/>
                <a:gd name="T34" fmla="*/ 112 w 176"/>
                <a:gd name="T35" fmla="*/ 4 h 210"/>
                <a:gd name="T36" fmla="*/ 97 w 176"/>
                <a:gd name="T37" fmla="*/ 0 h 210"/>
                <a:gd name="T38" fmla="*/ 82 w 176"/>
                <a:gd name="T39" fmla="*/ 1 h 210"/>
                <a:gd name="T40" fmla="*/ 67 w 176"/>
                <a:gd name="T41" fmla="*/ 4 h 210"/>
                <a:gd name="T42" fmla="*/ 52 w 176"/>
                <a:gd name="T43" fmla="*/ 11 h 210"/>
                <a:gd name="T44" fmla="*/ 38 w 176"/>
                <a:gd name="T45" fmla="*/ 20 h 210"/>
                <a:gd name="T46" fmla="*/ 27 w 176"/>
                <a:gd name="T47" fmla="*/ 32 h 210"/>
                <a:gd name="T48" fmla="*/ 17 w 176"/>
                <a:gd name="T49" fmla="*/ 47 h 210"/>
                <a:gd name="T50" fmla="*/ 8 w 176"/>
                <a:gd name="T51" fmla="*/ 62 h 210"/>
                <a:gd name="T52" fmla="*/ 3 w 176"/>
                <a:gd name="T53" fmla="*/ 79 h 210"/>
                <a:gd name="T54" fmla="*/ 0 w 176"/>
                <a:gd name="T55" fmla="*/ 97 h 210"/>
                <a:gd name="T56" fmla="*/ 0 w 176"/>
                <a:gd name="T57" fmla="*/ 115 h 210"/>
                <a:gd name="T58" fmla="*/ 2 w 176"/>
                <a:gd name="T59" fmla="*/ 134 h 210"/>
                <a:gd name="T60" fmla="*/ 8 w 176"/>
                <a:gd name="T61" fmla="*/ 150 h 210"/>
                <a:gd name="T62" fmla="*/ 15 w 176"/>
                <a:gd name="T63" fmla="*/ 166 h 210"/>
                <a:gd name="T64" fmla="*/ 24 w 176"/>
                <a:gd name="T65" fmla="*/ 180 h 210"/>
                <a:gd name="T66" fmla="*/ 36 w 176"/>
                <a:gd name="T67" fmla="*/ 192 h 210"/>
                <a:gd name="T68" fmla="*/ 49 w 176"/>
                <a:gd name="T69" fmla="*/ 201 h 210"/>
                <a:gd name="T70" fmla="*/ 64 w 176"/>
                <a:gd name="T71" fmla="*/ 206 h 210"/>
                <a:gd name="T72" fmla="*/ 79 w 176"/>
                <a:gd name="T7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210">
                  <a:moveTo>
                    <a:pt x="79" y="210"/>
                  </a:moveTo>
                  <a:lnTo>
                    <a:pt x="94" y="209"/>
                  </a:lnTo>
                  <a:lnTo>
                    <a:pt x="109" y="206"/>
                  </a:lnTo>
                  <a:lnTo>
                    <a:pt x="124" y="199"/>
                  </a:lnTo>
                  <a:lnTo>
                    <a:pt x="138" y="190"/>
                  </a:lnTo>
                  <a:lnTo>
                    <a:pt x="149" y="178"/>
                  </a:lnTo>
                  <a:lnTo>
                    <a:pt x="159" y="163"/>
                  </a:lnTo>
                  <a:lnTo>
                    <a:pt x="168" y="148"/>
                  </a:lnTo>
                  <a:lnTo>
                    <a:pt x="173" y="131"/>
                  </a:lnTo>
                  <a:lnTo>
                    <a:pt x="176" y="113"/>
                  </a:lnTo>
                  <a:lnTo>
                    <a:pt x="176" y="95"/>
                  </a:lnTo>
                  <a:lnTo>
                    <a:pt x="174" y="76"/>
                  </a:lnTo>
                  <a:lnTo>
                    <a:pt x="168" y="60"/>
                  </a:lnTo>
                  <a:lnTo>
                    <a:pt x="161" y="44"/>
                  </a:lnTo>
                  <a:lnTo>
                    <a:pt x="152" y="30"/>
                  </a:lnTo>
                  <a:lnTo>
                    <a:pt x="140" y="18"/>
                  </a:lnTo>
                  <a:lnTo>
                    <a:pt x="127" y="9"/>
                  </a:lnTo>
                  <a:lnTo>
                    <a:pt x="112" y="4"/>
                  </a:lnTo>
                  <a:lnTo>
                    <a:pt x="97" y="0"/>
                  </a:lnTo>
                  <a:lnTo>
                    <a:pt x="82" y="1"/>
                  </a:lnTo>
                  <a:lnTo>
                    <a:pt x="67" y="4"/>
                  </a:lnTo>
                  <a:lnTo>
                    <a:pt x="52" y="11"/>
                  </a:lnTo>
                  <a:lnTo>
                    <a:pt x="38" y="20"/>
                  </a:lnTo>
                  <a:lnTo>
                    <a:pt x="27" y="32"/>
                  </a:lnTo>
                  <a:lnTo>
                    <a:pt x="17" y="47"/>
                  </a:lnTo>
                  <a:lnTo>
                    <a:pt x="8" y="62"/>
                  </a:lnTo>
                  <a:lnTo>
                    <a:pt x="3" y="79"/>
                  </a:lnTo>
                  <a:lnTo>
                    <a:pt x="0" y="97"/>
                  </a:lnTo>
                  <a:lnTo>
                    <a:pt x="0" y="115"/>
                  </a:lnTo>
                  <a:lnTo>
                    <a:pt x="2" y="134"/>
                  </a:lnTo>
                  <a:lnTo>
                    <a:pt x="8" y="150"/>
                  </a:lnTo>
                  <a:lnTo>
                    <a:pt x="15" y="166"/>
                  </a:lnTo>
                  <a:lnTo>
                    <a:pt x="24" y="180"/>
                  </a:lnTo>
                  <a:lnTo>
                    <a:pt x="36" y="192"/>
                  </a:lnTo>
                  <a:lnTo>
                    <a:pt x="49" y="201"/>
                  </a:lnTo>
                  <a:lnTo>
                    <a:pt x="64" y="206"/>
                  </a:lnTo>
                  <a:lnTo>
                    <a:pt x="79" y="2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3918" name="Group 190"/>
            <p:cNvGrpSpPr>
              <a:grpSpLocks noChangeAspect="1"/>
            </p:cNvGrpSpPr>
            <p:nvPr/>
          </p:nvGrpSpPr>
          <p:grpSpPr bwMode="auto">
            <a:xfrm>
              <a:off x="2722" y="3039"/>
              <a:ext cx="969" cy="424"/>
              <a:chOff x="2722" y="3039"/>
              <a:chExt cx="969" cy="424"/>
            </a:xfrm>
          </p:grpSpPr>
          <p:sp>
            <p:nvSpPr>
              <p:cNvPr id="73919" name="Freeform 191"/>
              <p:cNvSpPr>
                <a:spLocks noChangeAspect="1"/>
              </p:cNvSpPr>
              <p:nvPr/>
            </p:nvSpPr>
            <p:spPr bwMode="auto">
              <a:xfrm>
                <a:off x="2722" y="3039"/>
                <a:ext cx="182" cy="312"/>
              </a:xfrm>
              <a:custGeom>
                <a:avLst/>
                <a:gdLst>
                  <a:gd name="T0" fmla="*/ 182 w 182"/>
                  <a:gd name="T1" fmla="*/ 13 h 312"/>
                  <a:gd name="T2" fmla="*/ 26 w 182"/>
                  <a:gd name="T3" fmla="*/ 0 h 312"/>
                  <a:gd name="T4" fmla="*/ 0 w 182"/>
                  <a:gd name="T5" fmla="*/ 299 h 312"/>
                  <a:gd name="T6" fmla="*/ 156 w 182"/>
                  <a:gd name="T7" fmla="*/ 312 h 312"/>
                  <a:gd name="T8" fmla="*/ 182 w 182"/>
                  <a:gd name="T9" fmla="*/ 13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312">
                    <a:moveTo>
                      <a:pt x="182" y="13"/>
                    </a:moveTo>
                    <a:lnTo>
                      <a:pt x="26" y="0"/>
                    </a:lnTo>
                    <a:lnTo>
                      <a:pt x="0" y="299"/>
                    </a:lnTo>
                    <a:lnTo>
                      <a:pt x="156" y="312"/>
                    </a:lnTo>
                    <a:lnTo>
                      <a:pt x="182" y="13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0" name="Freeform 192"/>
              <p:cNvSpPr>
                <a:spLocks noChangeAspect="1"/>
              </p:cNvSpPr>
              <p:nvPr/>
            </p:nvSpPr>
            <p:spPr bwMode="auto">
              <a:xfrm>
                <a:off x="3034" y="3078"/>
                <a:ext cx="194" cy="229"/>
              </a:xfrm>
              <a:custGeom>
                <a:avLst/>
                <a:gdLst>
                  <a:gd name="T0" fmla="*/ 194 w 194"/>
                  <a:gd name="T1" fmla="*/ 15 h 229"/>
                  <a:gd name="T2" fmla="*/ 19 w 194"/>
                  <a:gd name="T3" fmla="*/ 0 h 229"/>
                  <a:gd name="T4" fmla="*/ 0 w 194"/>
                  <a:gd name="T5" fmla="*/ 214 h 229"/>
                  <a:gd name="T6" fmla="*/ 175 w 194"/>
                  <a:gd name="T7" fmla="*/ 229 h 229"/>
                  <a:gd name="T8" fmla="*/ 194 w 194"/>
                  <a:gd name="T9" fmla="*/ 1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229">
                    <a:moveTo>
                      <a:pt x="194" y="15"/>
                    </a:moveTo>
                    <a:lnTo>
                      <a:pt x="19" y="0"/>
                    </a:lnTo>
                    <a:lnTo>
                      <a:pt x="0" y="214"/>
                    </a:lnTo>
                    <a:lnTo>
                      <a:pt x="175" y="229"/>
                    </a:lnTo>
                    <a:lnTo>
                      <a:pt x="194" y="15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1" name="Freeform 193"/>
              <p:cNvSpPr>
                <a:spLocks noChangeAspect="1"/>
              </p:cNvSpPr>
              <p:nvPr/>
            </p:nvSpPr>
            <p:spPr bwMode="auto">
              <a:xfrm>
                <a:off x="3335" y="3110"/>
                <a:ext cx="197" cy="353"/>
              </a:xfrm>
              <a:custGeom>
                <a:avLst/>
                <a:gdLst>
                  <a:gd name="T0" fmla="*/ 197 w 197"/>
                  <a:gd name="T1" fmla="*/ 15 h 353"/>
                  <a:gd name="T2" fmla="*/ 29 w 197"/>
                  <a:gd name="T3" fmla="*/ 0 h 353"/>
                  <a:gd name="T4" fmla="*/ 0 w 197"/>
                  <a:gd name="T5" fmla="*/ 338 h 353"/>
                  <a:gd name="T6" fmla="*/ 168 w 197"/>
                  <a:gd name="T7" fmla="*/ 353 h 353"/>
                  <a:gd name="T8" fmla="*/ 197 w 197"/>
                  <a:gd name="T9" fmla="*/ 15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353">
                    <a:moveTo>
                      <a:pt x="197" y="15"/>
                    </a:moveTo>
                    <a:lnTo>
                      <a:pt x="29" y="0"/>
                    </a:lnTo>
                    <a:lnTo>
                      <a:pt x="0" y="338"/>
                    </a:lnTo>
                    <a:lnTo>
                      <a:pt x="168" y="353"/>
                    </a:lnTo>
                    <a:lnTo>
                      <a:pt x="197" y="15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2" name="Freeform 194"/>
              <p:cNvSpPr>
                <a:spLocks noChangeAspect="1"/>
              </p:cNvSpPr>
              <p:nvPr/>
            </p:nvSpPr>
            <p:spPr bwMode="auto">
              <a:xfrm>
                <a:off x="3504" y="3129"/>
                <a:ext cx="187" cy="212"/>
              </a:xfrm>
              <a:custGeom>
                <a:avLst/>
                <a:gdLst>
                  <a:gd name="T0" fmla="*/ 187 w 187"/>
                  <a:gd name="T1" fmla="*/ 15 h 212"/>
                  <a:gd name="T2" fmla="*/ 17 w 187"/>
                  <a:gd name="T3" fmla="*/ 0 h 212"/>
                  <a:gd name="T4" fmla="*/ 0 w 187"/>
                  <a:gd name="T5" fmla="*/ 197 h 212"/>
                  <a:gd name="T6" fmla="*/ 170 w 187"/>
                  <a:gd name="T7" fmla="*/ 212 h 212"/>
                  <a:gd name="T8" fmla="*/ 187 w 187"/>
                  <a:gd name="T9" fmla="*/ 15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212">
                    <a:moveTo>
                      <a:pt x="187" y="15"/>
                    </a:moveTo>
                    <a:lnTo>
                      <a:pt x="17" y="0"/>
                    </a:lnTo>
                    <a:lnTo>
                      <a:pt x="0" y="197"/>
                    </a:lnTo>
                    <a:lnTo>
                      <a:pt x="170" y="212"/>
                    </a:lnTo>
                    <a:lnTo>
                      <a:pt x="187" y="15"/>
                    </a:lnTo>
                    <a:close/>
                  </a:path>
                </a:pathLst>
              </a:cu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923" name="Group 195"/>
            <p:cNvGrpSpPr>
              <a:grpSpLocks noChangeAspect="1"/>
            </p:cNvGrpSpPr>
            <p:nvPr/>
          </p:nvGrpSpPr>
          <p:grpSpPr bwMode="auto">
            <a:xfrm>
              <a:off x="2683" y="2991"/>
              <a:ext cx="968" cy="430"/>
              <a:chOff x="2683" y="2991"/>
              <a:chExt cx="968" cy="430"/>
            </a:xfrm>
          </p:grpSpPr>
          <p:sp>
            <p:nvSpPr>
              <p:cNvPr id="73924" name="Freeform 196"/>
              <p:cNvSpPr>
                <a:spLocks noChangeAspect="1"/>
              </p:cNvSpPr>
              <p:nvPr/>
            </p:nvSpPr>
            <p:spPr bwMode="auto">
              <a:xfrm>
                <a:off x="2683" y="2991"/>
                <a:ext cx="193" cy="322"/>
              </a:xfrm>
              <a:custGeom>
                <a:avLst/>
                <a:gdLst>
                  <a:gd name="T0" fmla="*/ 193 w 193"/>
                  <a:gd name="T1" fmla="*/ 15 h 322"/>
                  <a:gd name="T2" fmla="*/ 27 w 193"/>
                  <a:gd name="T3" fmla="*/ 0 h 322"/>
                  <a:gd name="T4" fmla="*/ 0 w 193"/>
                  <a:gd name="T5" fmla="*/ 307 h 322"/>
                  <a:gd name="T6" fmla="*/ 166 w 193"/>
                  <a:gd name="T7" fmla="*/ 322 h 322"/>
                  <a:gd name="T8" fmla="*/ 193 w 193"/>
                  <a:gd name="T9" fmla="*/ 15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322">
                    <a:moveTo>
                      <a:pt x="193" y="15"/>
                    </a:moveTo>
                    <a:lnTo>
                      <a:pt x="27" y="0"/>
                    </a:lnTo>
                    <a:lnTo>
                      <a:pt x="0" y="307"/>
                    </a:lnTo>
                    <a:lnTo>
                      <a:pt x="166" y="322"/>
                    </a:lnTo>
                    <a:lnTo>
                      <a:pt x="193" y="15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5" name="Freeform 197"/>
              <p:cNvSpPr>
                <a:spLocks noChangeAspect="1"/>
              </p:cNvSpPr>
              <p:nvPr/>
            </p:nvSpPr>
            <p:spPr bwMode="auto">
              <a:xfrm>
                <a:off x="3010" y="3037"/>
                <a:ext cx="187" cy="229"/>
              </a:xfrm>
              <a:custGeom>
                <a:avLst/>
                <a:gdLst>
                  <a:gd name="T0" fmla="*/ 187 w 187"/>
                  <a:gd name="T1" fmla="*/ 15 h 229"/>
                  <a:gd name="T2" fmla="*/ 19 w 187"/>
                  <a:gd name="T3" fmla="*/ 0 h 229"/>
                  <a:gd name="T4" fmla="*/ 0 w 187"/>
                  <a:gd name="T5" fmla="*/ 214 h 229"/>
                  <a:gd name="T6" fmla="*/ 168 w 187"/>
                  <a:gd name="T7" fmla="*/ 229 h 229"/>
                  <a:gd name="T8" fmla="*/ 187 w 187"/>
                  <a:gd name="T9" fmla="*/ 1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229">
                    <a:moveTo>
                      <a:pt x="187" y="15"/>
                    </a:moveTo>
                    <a:lnTo>
                      <a:pt x="19" y="0"/>
                    </a:lnTo>
                    <a:lnTo>
                      <a:pt x="0" y="214"/>
                    </a:lnTo>
                    <a:lnTo>
                      <a:pt x="168" y="229"/>
                    </a:lnTo>
                    <a:lnTo>
                      <a:pt x="187" y="15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6" name="Freeform 198"/>
              <p:cNvSpPr>
                <a:spLocks noChangeAspect="1"/>
              </p:cNvSpPr>
              <p:nvPr/>
            </p:nvSpPr>
            <p:spPr bwMode="auto">
              <a:xfrm>
                <a:off x="3310" y="3074"/>
                <a:ext cx="185" cy="347"/>
              </a:xfrm>
              <a:custGeom>
                <a:avLst/>
                <a:gdLst>
                  <a:gd name="T0" fmla="*/ 185 w 185"/>
                  <a:gd name="T1" fmla="*/ 13 h 347"/>
                  <a:gd name="T2" fmla="*/ 29 w 185"/>
                  <a:gd name="T3" fmla="*/ 0 h 347"/>
                  <a:gd name="T4" fmla="*/ 0 w 185"/>
                  <a:gd name="T5" fmla="*/ 333 h 347"/>
                  <a:gd name="T6" fmla="*/ 156 w 185"/>
                  <a:gd name="T7" fmla="*/ 347 h 347"/>
                  <a:gd name="T8" fmla="*/ 185 w 185"/>
                  <a:gd name="T9" fmla="*/ 1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347">
                    <a:moveTo>
                      <a:pt x="185" y="13"/>
                    </a:moveTo>
                    <a:lnTo>
                      <a:pt x="29" y="0"/>
                    </a:lnTo>
                    <a:lnTo>
                      <a:pt x="0" y="333"/>
                    </a:lnTo>
                    <a:lnTo>
                      <a:pt x="156" y="347"/>
                    </a:lnTo>
                    <a:lnTo>
                      <a:pt x="185" y="13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7" name="Freeform 199"/>
              <p:cNvSpPr>
                <a:spLocks noChangeAspect="1"/>
              </p:cNvSpPr>
              <p:nvPr/>
            </p:nvSpPr>
            <p:spPr bwMode="auto">
              <a:xfrm>
                <a:off x="3472" y="3082"/>
                <a:ext cx="179" cy="223"/>
              </a:xfrm>
              <a:custGeom>
                <a:avLst/>
                <a:gdLst>
                  <a:gd name="T0" fmla="*/ 179 w 179"/>
                  <a:gd name="T1" fmla="*/ 14 h 223"/>
                  <a:gd name="T2" fmla="*/ 18 w 179"/>
                  <a:gd name="T3" fmla="*/ 0 h 223"/>
                  <a:gd name="T4" fmla="*/ 0 w 179"/>
                  <a:gd name="T5" fmla="*/ 209 h 223"/>
                  <a:gd name="T6" fmla="*/ 161 w 179"/>
                  <a:gd name="T7" fmla="*/ 223 h 223"/>
                  <a:gd name="T8" fmla="*/ 179 w 179"/>
                  <a:gd name="T9" fmla="*/ 14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23">
                    <a:moveTo>
                      <a:pt x="179" y="14"/>
                    </a:moveTo>
                    <a:lnTo>
                      <a:pt x="18" y="0"/>
                    </a:lnTo>
                    <a:lnTo>
                      <a:pt x="0" y="209"/>
                    </a:lnTo>
                    <a:lnTo>
                      <a:pt x="161" y="223"/>
                    </a:lnTo>
                    <a:lnTo>
                      <a:pt x="179" y="14"/>
                    </a:lnTo>
                    <a:close/>
                  </a:path>
                </a:pathLst>
              </a:custGeom>
              <a:solidFill>
                <a:srgbClr val="F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3928" name="Group 200"/>
          <p:cNvGrpSpPr>
            <a:grpSpLocks noChangeAspect="1"/>
          </p:cNvGrpSpPr>
          <p:nvPr/>
        </p:nvGrpSpPr>
        <p:grpSpPr bwMode="auto">
          <a:xfrm>
            <a:off x="3916363" y="5087938"/>
            <a:ext cx="273050" cy="320675"/>
            <a:chOff x="4320" y="3128"/>
            <a:chExt cx="415" cy="424"/>
          </a:xfrm>
        </p:grpSpPr>
        <p:sp>
          <p:nvSpPr>
            <p:cNvPr id="73929" name="Freeform 201"/>
            <p:cNvSpPr>
              <a:spLocks noChangeAspect="1"/>
            </p:cNvSpPr>
            <p:nvPr/>
          </p:nvSpPr>
          <p:spPr bwMode="auto">
            <a:xfrm>
              <a:off x="4322" y="3291"/>
              <a:ext cx="413" cy="261"/>
            </a:xfrm>
            <a:custGeom>
              <a:avLst/>
              <a:gdLst>
                <a:gd name="T0" fmla="*/ 0 w 1650"/>
                <a:gd name="T1" fmla="*/ 2 h 1045"/>
                <a:gd name="T2" fmla="*/ 0 w 1650"/>
                <a:gd name="T3" fmla="*/ 861 h 1045"/>
                <a:gd name="T4" fmla="*/ 17 w 1650"/>
                <a:gd name="T5" fmla="*/ 902 h 1045"/>
                <a:gd name="T6" fmla="*/ 46 w 1650"/>
                <a:gd name="T7" fmla="*/ 924 h 1045"/>
                <a:gd name="T8" fmla="*/ 103 w 1650"/>
                <a:gd name="T9" fmla="*/ 950 h 1045"/>
                <a:gd name="T10" fmla="*/ 178 w 1650"/>
                <a:gd name="T11" fmla="*/ 977 h 1045"/>
                <a:gd name="T12" fmla="*/ 269 w 1650"/>
                <a:gd name="T13" fmla="*/ 1001 h 1045"/>
                <a:gd name="T14" fmla="*/ 401 w 1650"/>
                <a:gd name="T15" fmla="*/ 1021 h 1045"/>
                <a:gd name="T16" fmla="*/ 512 w 1650"/>
                <a:gd name="T17" fmla="*/ 1030 h 1045"/>
                <a:gd name="T18" fmla="*/ 627 w 1650"/>
                <a:gd name="T19" fmla="*/ 1043 h 1045"/>
                <a:gd name="T20" fmla="*/ 745 w 1650"/>
                <a:gd name="T21" fmla="*/ 1045 h 1045"/>
                <a:gd name="T22" fmla="*/ 894 w 1650"/>
                <a:gd name="T23" fmla="*/ 1045 h 1045"/>
                <a:gd name="T24" fmla="*/ 990 w 1650"/>
                <a:gd name="T25" fmla="*/ 1043 h 1045"/>
                <a:gd name="T26" fmla="*/ 1078 w 1650"/>
                <a:gd name="T27" fmla="*/ 1038 h 1045"/>
                <a:gd name="T28" fmla="*/ 1162 w 1650"/>
                <a:gd name="T29" fmla="*/ 1030 h 1045"/>
                <a:gd name="T30" fmla="*/ 1280 w 1650"/>
                <a:gd name="T31" fmla="*/ 1016 h 1045"/>
                <a:gd name="T32" fmla="*/ 1389 w 1650"/>
                <a:gd name="T33" fmla="*/ 999 h 1045"/>
                <a:gd name="T34" fmla="*/ 1471 w 1650"/>
                <a:gd name="T35" fmla="*/ 977 h 1045"/>
                <a:gd name="T36" fmla="*/ 1525 w 1650"/>
                <a:gd name="T37" fmla="*/ 962 h 1045"/>
                <a:gd name="T38" fmla="*/ 1583 w 1650"/>
                <a:gd name="T39" fmla="*/ 935 h 1045"/>
                <a:gd name="T40" fmla="*/ 1620 w 1650"/>
                <a:gd name="T41" fmla="*/ 910 h 1045"/>
                <a:gd name="T42" fmla="*/ 1645 w 1650"/>
                <a:gd name="T43" fmla="*/ 880 h 1045"/>
                <a:gd name="T44" fmla="*/ 1650 w 1650"/>
                <a:gd name="T45" fmla="*/ 854 h 1045"/>
                <a:gd name="T46" fmla="*/ 1650 w 1650"/>
                <a:gd name="T47" fmla="*/ 0 h 1045"/>
                <a:gd name="T48" fmla="*/ 0 w 1650"/>
                <a:gd name="T49" fmla="*/ 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0" h="1045">
                  <a:moveTo>
                    <a:pt x="0" y="2"/>
                  </a:moveTo>
                  <a:lnTo>
                    <a:pt x="0" y="861"/>
                  </a:lnTo>
                  <a:lnTo>
                    <a:pt x="17" y="902"/>
                  </a:lnTo>
                  <a:lnTo>
                    <a:pt x="46" y="924"/>
                  </a:lnTo>
                  <a:lnTo>
                    <a:pt x="103" y="950"/>
                  </a:lnTo>
                  <a:lnTo>
                    <a:pt x="178" y="977"/>
                  </a:lnTo>
                  <a:lnTo>
                    <a:pt x="269" y="1001"/>
                  </a:lnTo>
                  <a:lnTo>
                    <a:pt x="401" y="1021"/>
                  </a:lnTo>
                  <a:lnTo>
                    <a:pt x="512" y="1030"/>
                  </a:lnTo>
                  <a:lnTo>
                    <a:pt x="627" y="1043"/>
                  </a:lnTo>
                  <a:lnTo>
                    <a:pt x="745" y="1045"/>
                  </a:lnTo>
                  <a:lnTo>
                    <a:pt x="894" y="1045"/>
                  </a:lnTo>
                  <a:lnTo>
                    <a:pt x="990" y="1043"/>
                  </a:lnTo>
                  <a:lnTo>
                    <a:pt x="1078" y="1038"/>
                  </a:lnTo>
                  <a:lnTo>
                    <a:pt x="1162" y="1030"/>
                  </a:lnTo>
                  <a:lnTo>
                    <a:pt x="1280" y="1016"/>
                  </a:lnTo>
                  <a:lnTo>
                    <a:pt x="1389" y="999"/>
                  </a:lnTo>
                  <a:lnTo>
                    <a:pt x="1471" y="977"/>
                  </a:lnTo>
                  <a:lnTo>
                    <a:pt x="1525" y="962"/>
                  </a:lnTo>
                  <a:lnTo>
                    <a:pt x="1583" y="935"/>
                  </a:lnTo>
                  <a:lnTo>
                    <a:pt x="1620" y="910"/>
                  </a:lnTo>
                  <a:lnTo>
                    <a:pt x="1645" y="880"/>
                  </a:lnTo>
                  <a:lnTo>
                    <a:pt x="1650" y="854"/>
                  </a:lnTo>
                  <a:lnTo>
                    <a:pt x="165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0" name="Oval 202"/>
            <p:cNvSpPr>
              <a:spLocks noChangeAspect="1" noChangeArrowheads="1"/>
            </p:cNvSpPr>
            <p:nvPr/>
          </p:nvSpPr>
          <p:spPr bwMode="auto">
            <a:xfrm>
              <a:off x="4320" y="3245"/>
              <a:ext cx="411" cy="96"/>
            </a:xfrm>
            <a:prstGeom prst="ellipse">
              <a:avLst/>
            </a:prstGeom>
            <a:solidFill>
              <a:srgbClr val="FFB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1" name="Freeform 203"/>
            <p:cNvSpPr>
              <a:spLocks noChangeAspect="1"/>
            </p:cNvSpPr>
            <p:nvPr/>
          </p:nvSpPr>
          <p:spPr bwMode="auto">
            <a:xfrm>
              <a:off x="4504" y="3377"/>
              <a:ext cx="50" cy="122"/>
            </a:xfrm>
            <a:custGeom>
              <a:avLst/>
              <a:gdLst>
                <a:gd name="T0" fmla="*/ 38 w 201"/>
                <a:gd name="T1" fmla="*/ 194 h 488"/>
                <a:gd name="T2" fmla="*/ 3 w 201"/>
                <a:gd name="T3" fmla="*/ 170 h 488"/>
                <a:gd name="T4" fmla="*/ 0 w 201"/>
                <a:gd name="T5" fmla="*/ 134 h 488"/>
                <a:gd name="T6" fmla="*/ 0 w 201"/>
                <a:gd name="T7" fmla="*/ 88 h 488"/>
                <a:gd name="T8" fmla="*/ 28 w 201"/>
                <a:gd name="T9" fmla="*/ 28 h 488"/>
                <a:gd name="T10" fmla="*/ 69 w 201"/>
                <a:gd name="T11" fmla="*/ 0 h 488"/>
                <a:gd name="T12" fmla="*/ 124 w 201"/>
                <a:gd name="T13" fmla="*/ 0 h 488"/>
                <a:gd name="T14" fmla="*/ 172 w 201"/>
                <a:gd name="T15" fmla="*/ 28 h 488"/>
                <a:gd name="T16" fmla="*/ 191 w 201"/>
                <a:gd name="T17" fmla="*/ 88 h 488"/>
                <a:gd name="T18" fmla="*/ 182 w 201"/>
                <a:gd name="T19" fmla="*/ 158 h 488"/>
                <a:gd name="T20" fmla="*/ 156 w 201"/>
                <a:gd name="T21" fmla="*/ 194 h 488"/>
                <a:gd name="T22" fmla="*/ 115 w 201"/>
                <a:gd name="T23" fmla="*/ 210 h 488"/>
                <a:gd name="T24" fmla="*/ 201 w 201"/>
                <a:gd name="T25" fmla="*/ 488 h 488"/>
                <a:gd name="T26" fmla="*/ 0 w 201"/>
                <a:gd name="T27" fmla="*/ 488 h 488"/>
                <a:gd name="T28" fmla="*/ 66 w 201"/>
                <a:gd name="T29" fmla="*/ 206 h 488"/>
                <a:gd name="T30" fmla="*/ 38 w 201"/>
                <a:gd name="T31" fmla="*/ 19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" h="488">
                  <a:moveTo>
                    <a:pt x="38" y="194"/>
                  </a:moveTo>
                  <a:lnTo>
                    <a:pt x="3" y="170"/>
                  </a:lnTo>
                  <a:lnTo>
                    <a:pt x="0" y="134"/>
                  </a:lnTo>
                  <a:lnTo>
                    <a:pt x="0" y="88"/>
                  </a:lnTo>
                  <a:lnTo>
                    <a:pt x="28" y="28"/>
                  </a:lnTo>
                  <a:lnTo>
                    <a:pt x="69" y="0"/>
                  </a:lnTo>
                  <a:lnTo>
                    <a:pt x="124" y="0"/>
                  </a:lnTo>
                  <a:lnTo>
                    <a:pt x="172" y="28"/>
                  </a:lnTo>
                  <a:lnTo>
                    <a:pt x="191" y="88"/>
                  </a:lnTo>
                  <a:lnTo>
                    <a:pt x="182" y="158"/>
                  </a:lnTo>
                  <a:lnTo>
                    <a:pt x="156" y="194"/>
                  </a:lnTo>
                  <a:lnTo>
                    <a:pt x="115" y="210"/>
                  </a:lnTo>
                  <a:lnTo>
                    <a:pt x="201" y="488"/>
                  </a:lnTo>
                  <a:lnTo>
                    <a:pt x="0" y="488"/>
                  </a:lnTo>
                  <a:lnTo>
                    <a:pt x="66" y="206"/>
                  </a:lnTo>
                  <a:lnTo>
                    <a:pt x="38" y="1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2" name="Freeform 204"/>
            <p:cNvSpPr>
              <a:spLocks noChangeAspect="1"/>
            </p:cNvSpPr>
            <p:nvPr/>
          </p:nvSpPr>
          <p:spPr bwMode="auto">
            <a:xfrm>
              <a:off x="4387" y="3128"/>
              <a:ext cx="293" cy="169"/>
            </a:xfrm>
            <a:custGeom>
              <a:avLst/>
              <a:gdLst>
                <a:gd name="T0" fmla="*/ 0 w 1171"/>
                <a:gd name="T1" fmla="*/ 631 h 673"/>
                <a:gd name="T2" fmla="*/ 0 w 1171"/>
                <a:gd name="T3" fmla="*/ 536 h 673"/>
                <a:gd name="T4" fmla="*/ 15 w 1171"/>
                <a:gd name="T5" fmla="*/ 445 h 673"/>
                <a:gd name="T6" fmla="*/ 41 w 1171"/>
                <a:gd name="T7" fmla="*/ 359 h 673"/>
                <a:gd name="T8" fmla="*/ 70 w 1171"/>
                <a:gd name="T9" fmla="*/ 291 h 673"/>
                <a:gd name="T10" fmla="*/ 118 w 1171"/>
                <a:gd name="T11" fmla="*/ 228 h 673"/>
                <a:gd name="T12" fmla="*/ 154 w 1171"/>
                <a:gd name="T13" fmla="*/ 183 h 673"/>
                <a:gd name="T14" fmla="*/ 217 w 1171"/>
                <a:gd name="T15" fmla="*/ 129 h 673"/>
                <a:gd name="T16" fmla="*/ 261 w 1171"/>
                <a:gd name="T17" fmla="*/ 100 h 673"/>
                <a:gd name="T18" fmla="*/ 328 w 1171"/>
                <a:gd name="T19" fmla="*/ 56 h 673"/>
                <a:gd name="T20" fmla="*/ 400 w 1171"/>
                <a:gd name="T21" fmla="*/ 27 h 673"/>
                <a:gd name="T22" fmla="*/ 495 w 1171"/>
                <a:gd name="T23" fmla="*/ 5 h 673"/>
                <a:gd name="T24" fmla="*/ 584 w 1171"/>
                <a:gd name="T25" fmla="*/ 0 h 673"/>
                <a:gd name="T26" fmla="*/ 671 w 1171"/>
                <a:gd name="T27" fmla="*/ 7 h 673"/>
                <a:gd name="T28" fmla="*/ 744 w 1171"/>
                <a:gd name="T29" fmla="*/ 19 h 673"/>
                <a:gd name="T30" fmla="*/ 835 w 1171"/>
                <a:gd name="T31" fmla="*/ 51 h 673"/>
                <a:gd name="T32" fmla="*/ 908 w 1171"/>
                <a:gd name="T33" fmla="*/ 95 h 673"/>
                <a:gd name="T34" fmla="*/ 959 w 1171"/>
                <a:gd name="T35" fmla="*/ 131 h 673"/>
                <a:gd name="T36" fmla="*/ 1010 w 1171"/>
                <a:gd name="T37" fmla="*/ 180 h 673"/>
                <a:gd name="T38" fmla="*/ 1054 w 1171"/>
                <a:gd name="T39" fmla="*/ 228 h 673"/>
                <a:gd name="T40" fmla="*/ 1088 w 1171"/>
                <a:gd name="T41" fmla="*/ 279 h 673"/>
                <a:gd name="T42" fmla="*/ 1113 w 1171"/>
                <a:gd name="T43" fmla="*/ 328 h 673"/>
                <a:gd name="T44" fmla="*/ 1139 w 1171"/>
                <a:gd name="T45" fmla="*/ 389 h 673"/>
                <a:gd name="T46" fmla="*/ 1149 w 1171"/>
                <a:gd name="T47" fmla="*/ 445 h 673"/>
                <a:gd name="T48" fmla="*/ 1161 w 1171"/>
                <a:gd name="T49" fmla="*/ 492 h 673"/>
                <a:gd name="T50" fmla="*/ 1169 w 1171"/>
                <a:gd name="T51" fmla="*/ 536 h 673"/>
                <a:gd name="T52" fmla="*/ 1171 w 1171"/>
                <a:gd name="T53" fmla="*/ 621 h 673"/>
                <a:gd name="T54" fmla="*/ 1147 w 1171"/>
                <a:gd name="T55" fmla="*/ 643 h 673"/>
                <a:gd name="T56" fmla="*/ 1096 w 1171"/>
                <a:gd name="T57" fmla="*/ 658 h 673"/>
                <a:gd name="T58" fmla="*/ 1036 w 1171"/>
                <a:gd name="T59" fmla="*/ 668 h 673"/>
                <a:gd name="T60" fmla="*/ 973 w 1171"/>
                <a:gd name="T61" fmla="*/ 658 h 673"/>
                <a:gd name="T62" fmla="*/ 927 w 1171"/>
                <a:gd name="T63" fmla="*/ 639 h 673"/>
                <a:gd name="T64" fmla="*/ 915 w 1171"/>
                <a:gd name="T65" fmla="*/ 617 h 673"/>
                <a:gd name="T66" fmla="*/ 915 w 1171"/>
                <a:gd name="T67" fmla="*/ 512 h 673"/>
                <a:gd name="T68" fmla="*/ 908 w 1171"/>
                <a:gd name="T69" fmla="*/ 468 h 673"/>
                <a:gd name="T70" fmla="*/ 891 w 1171"/>
                <a:gd name="T71" fmla="*/ 416 h 673"/>
                <a:gd name="T72" fmla="*/ 857 w 1171"/>
                <a:gd name="T73" fmla="*/ 359 h 673"/>
                <a:gd name="T74" fmla="*/ 825 w 1171"/>
                <a:gd name="T75" fmla="*/ 330 h 673"/>
                <a:gd name="T76" fmla="*/ 790 w 1171"/>
                <a:gd name="T77" fmla="*/ 294 h 673"/>
                <a:gd name="T78" fmla="*/ 732 w 1171"/>
                <a:gd name="T79" fmla="*/ 264 h 673"/>
                <a:gd name="T80" fmla="*/ 688 w 1171"/>
                <a:gd name="T81" fmla="*/ 250 h 673"/>
                <a:gd name="T82" fmla="*/ 652 w 1171"/>
                <a:gd name="T83" fmla="*/ 235 h 673"/>
                <a:gd name="T84" fmla="*/ 613 w 1171"/>
                <a:gd name="T85" fmla="*/ 235 h 673"/>
                <a:gd name="T86" fmla="*/ 532 w 1171"/>
                <a:gd name="T87" fmla="*/ 235 h 673"/>
                <a:gd name="T88" fmla="*/ 488 w 1171"/>
                <a:gd name="T89" fmla="*/ 242 h 673"/>
                <a:gd name="T90" fmla="*/ 432 w 1171"/>
                <a:gd name="T91" fmla="*/ 264 h 673"/>
                <a:gd name="T92" fmla="*/ 388 w 1171"/>
                <a:gd name="T93" fmla="*/ 291 h 673"/>
                <a:gd name="T94" fmla="*/ 349 w 1171"/>
                <a:gd name="T95" fmla="*/ 320 h 673"/>
                <a:gd name="T96" fmla="*/ 314 w 1171"/>
                <a:gd name="T97" fmla="*/ 352 h 673"/>
                <a:gd name="T98" fmla="*/ 285 w 1171"/>
                <a:gd name="T99" fmla="*/ 401 h 673"/>
                <a:gd name="T100" fmla="*/ 268 w 1171"/>
                <a:gd name="T101" fmla="*/ 440 h 673"/>
                <a:gd name="T102" fmla="*/ 256 w 1171"/>
                <a:gd name="T103" fmla="*/ 482 h 673"/>
                <a:gd name="T104" fmla="*/ 254 w 1171"/>
                <a:gd name="T105" fmla="*/ 504 h 673"/>
                <a:gd name="T106" fmla="*/ 254 w 1171"/>
                <a:gd name="T107" fmla="*/ 624 h 673"/>
                <a:gd name="T108" fmla="*/ 234 w 1171"/>
                <a:gd name="T109" fmla="*/ 653 h 673"/>
                <a:gd name="T110" fmla="*/ 183 w 1171"/>
                <a:gd name="T111" fmla="*/ 673 h 673"/>
                <a:gd name="T112" fmla="*/ 130 w 1171"/>
                <a:gd name="T113" fmla="*/ 668 h 673"/>
                <a:gd name="T114" fmla="*/ 44 w 1171"/>
                <a:gd name="T115" fmla="*/ 658 h 673"/>
                <a:gd name="T116" fmla="*/ 0 w 1171"/>
                <a:gd name="T117" fmla="*/ 63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71" h="673">
                  <a:moveTo>
                    <a:pt x="0" y="631"/>
                  </a:moveTo>
                  <a:lnTo>
                    <a:pt x="0" y="536"/>
                  </a:lnTo>
                  <a:lnTo>
                    <a:pt x="15" y="445"/>
                  </a:lnTo>
                  <a:lnTo>
                    <a:pt x="41" y="359"/>
                  </a:lnTo>
                  <a:lnTo>
                    <a:pt x="70" y="291"/>
                  </a:lnTo>
                  <a:lnTo>
                    <a:pt x="118" y="228"/>
                  </a:lnTo>
                  <a:lnTo>
                    <a:pt x="154" y="183"/>
                  </a:lnTo>
                  <a:lnTo>
                    <a:pt x="217" y="129"/>
                  </a:lnTo>
                  <a:lnTo>
                    <a:pt x="261" y="100"/>
                  </a:lnTo>
                  <a:lnTo>
                    <a:pt x="328" y="56"/>
                  </a:lnTo>
                  <a:lnTo>
                    <a:pt x="400" y="27"/>
                  </a:lnTo>
                  <a:lnTo>
                    <a:pt x="495" y="5"/>
                  </a:lnTo>
                  <a:lnTo>
                    <a:pt x="584" y="0"/>
                  </a:lnTo>
                  <a:lnTo>
                    <a:pt x="671" y="7"/>
                  </a:lnTo>
                  <a:lnTo>
                    <a:pt x="744" y="19"/>
                  </a:lnTo>
                  <a:lnTo>
                    <a:pt x="835" y="51"/>
                  </a:lnTo>
                  <a:lnTo>
                    <a:pt x="908" y="95"/>
                  </a:lnTo>
                  <a:lnTo>
                    <a:pt x="959" y="131"/>
                  </a:lnTo>
                  <a:lnTo>
                    <a:pt x="1010" y="180"/>
                  </a:lnTo>
                  <a:lnTo>
                    <a:pt x="1054" y="228"/>
                  </a:lnTo>
                  <a:lnTo>
                    <a:pt x="1088" y="279"/>
                  </a:lnTo>
                  <a:lnTo>
                    <a:pt x="1113" y="328"/>
                  </a:lnTo>
                  <a:lnTo>
                    <a:pt x="1139" y="389"/>
                  </a:lnTo>
                  <a:lnTo>
                    <a:pt x="1149" y="445"/>
                  </a:lnTo>
                  <a:lnTo>
                    <a:pt x="1161" y="492"/>
                  </a:lnTo>
                  <a:lnTo>
                    <a:pt x="1169" y="536"/>
                  </a:lnTo>
                  <a:lnTo>
                    <a:pt x="1171" y="621"/>
                  </a:lnTo>
                  <a:lnTo>
                    <a:pt x="1147" y="643"/>
                  </a:lnTo>
                  <a:lnTo>
                    <a:pt x="1096" y="658"/>
                  </a:lnTo>
                  <a:lnTo>
                    <a:pt x="1036" y="668"/>
                  </a:lnTo>
                  <a:lnTo>
                    <a:pt x="973" y="658"/>
                  </a:lnTo>
                  <a:lnTo>
                    <a:pt x="927" y="639"/>
                  </a:lnTo>
                  <a:lnTo>
                    <a:pt x="915" y="617"/>
                  </a:lnTo>
                  <a:lnTo>
                    <a:pt x="915" y="512"/>
                  </a:lnTo>
                  <a:lnTo>
                    <a:pt x="908" y="468"/>
                  </a:lnTo>
                  <a:lnTo>
                    <a:pt x="891" y="416"/>
                  </a:lnTo>
                  <a:lnTo>
                    <a:pt x="857" y="359"/>
                  </a:lnTo>
                  <a:lnTo>
                    <a:pt x="825" y="330"/>
                  </a:lnTo>
                  <a:lnTo>
                    <a:pt x="790" y="294"/>
                  </a:lnTo>
                  <a:lnTo>
                    <a:pt x="732" y="264"/>
                  </a:lnTo>
                  <a:lnTo>
                    <a:pt x="688" y="250"/>
                  </a:lnTo>
                  <a:lnTo>
                    <a:pt x="652" y="235"/>
                  </a:lnTo>
                  <a:lnTo>
                    <a:pt x="613" y="235"/>
                  </a:lnTo>
                  <a:lnTo>
                    <a:pt x="532" y="235"/>
                  </a:lnTo>
                  <a:lnTo>
                    <a:pt x="488" y="242"/>
                  </a:lnTo>
                  <a:lnTo>
                    <a:pt x="432" y="264"/>
                  </a:lnTo>
                  <a:lnTo>
                    <a:pt x="388" y="291"/>
                  </a:lnTo>
                  <a:lnTo>
                    <a:pt x="349" y="320"/>
                  </a:lnTo>
                  <a:lnTo>
                    <a:pt x="314" y="352"/>
                  </a:lnTo>
                  <a:lnTo>
                    <a:pt x="285" y="401"/>
                  </a:lnTo>
                  <a:lnTo>
                    <a:pt x="268" y="440"/>
                  </a:lnTo>
                  <a:lnTo>
                    <a:pt x="256" y="482"/>
                  </a:lnTo>
                  <a:lnTo>
                    <a:pt x="254" y="504"/>
                  </a:lnTo>
                  <a:lnTo>
                    <a:pt x="254" y="624"/>
                  </a:lnTo>
                  <a:lnTo>
                    <a:pt x="234" y="653"/>
                  </a:lnTo>
                  <a:lnTo>
                    <a:pt x="183" y="673"/>
                  </a:lnTo>
                  <a:lnTo>
                    <a:pt x="130" y="668"/>
                  </a:lnTo>
                  <a:lnTo>
                    <a:pt x="44" y="658"/>
                  </a:lnTo>
                  <a:lnTo>
                    <a:pt x="0" y="631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933" name="Line 205"/>
          <p:cNvSpPr>
            <a:spLocks noChangeShapeType="1"/>
          </p:cNvSpPr>
          <p:nvPr/>
        </p:nvSpPr>
        <p:spPr bwMode="auto">
          <a:xfrm flipH="1">
            <a:off x="1676400" y="4800600"/>
            <a:ext cx="2209800" cy="914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34" name="Freeform 206"/>
          <p:cNvSpPr>
            <a:spLocks noChangeAspect="1"/>
          </p:cNvSpPr>
          <p:nvPr/>
        </p:nvSpPr>
        <p:spPr bwMode="auto">
          <a:xfrm>
            <a:off x="5603875" y="4611688"/>
            <a:ext cx="107950" cy="158750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35" name="Freeform 207"/>
          <p:cNvSpPr>
            <a:spLocks noChangeAspect="1"/>
          </p:cNvSpPr>
          <p:nvPr/>
        </p:nvSpPr>
        <p:spPr bwMode="auto">
          <a:xfrm>
            <a:off x="5602288" y="4605338"/>
            <a:ext cx="107950" cy="158750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36" name="Freeform 208"/>
          <p:cNvSpPr>
            <a:spLocks noChangeAspect="1"/>
          </p:cNvSpPr>
          <p:nvPr/>
        </p:nvSpPr>
        <p:spPr bwMode="auto">
          <a:xfrm>
            <a:off x="5246688" y="4630738"/>
            <a:ext cx="388937" cy="68262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37" name="Freeform 209"/>
          <p:cNvSpPr>
            <a:spLocks noChangeAspect="1"/>
          </p:cNvSpPr>
          <p:nvPr/>
        </p:nvSpPr>
        <p:spPr bwMode="auto">
          <a:xfrm>
            <a:off x="5668963" y="4673600"/>
            <a:ext cx="23812" cy="34925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38" name="Freeform 210"/>
          <p:cNvSpPr>
            <a:spLocks noChangeAspect="1"/>
          </p:cNvSpPr>
          <p:nvPr/>
        </p:nvSpPr>
        <p:spPr bwMode="auto">
          <a:xfrm>
            <a:off x="5273675" y="4652963"/>
            <a:ext cx="23813" cy="50800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39" name="Freeform 211"/>
          <p:cNvSpPr>
            <a:spLocks noChangeAspect="1"/>
          </p:cNvSpPr>
          <p:nvPr/>
        </p:nvSpPr>
        <p:spPr bwMode="auto">
          <a:xfrm>
            <a:off x="5314950" y="4659313"/>
            <a:ext cx="26988" cy="38100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40" name="Freeform 212"/>
          <p:cNvSpPr>
            <a:spLocks noChangeAspect="1"/>
          </p:cNvSpPr>
          <p:nvPr/>
        </p:nvSpPr>
        <p:spPr bwMode="auto">
          <a:xfrm>
            <a:off x="5356225" y="4664075"/>
            <a:ext cx="26988" cy="58738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41" name="Freeform 213"/>
          <p:cNvSpPr>
            <a:spLocks noChangeAspect="1"/>
          </p:cNvSpPr>
          <p:nvPr/>
        </p:nvSpPr>
        <p:spPr bwMode="auto">
          <a:xfrm>
            <a:off x="5378450" y="4667250"/>
            <a:ext cx="25400" cy="34925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42" name="Freeform 214"/>
          <p:cNvSpPr>
            <a:spLocks noChangeAspect="1"/>
          </p:cNvSpPr>
          <p:nvPr/>
        </p:nvSpPr>
        <p:spPr bwMode="auto">
          <a:xfrm>
            <a:off x="5267325" y="4643438"/>
            <a:ext cx="26988" cy="53975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43" name="Freeform 215"/>
          <p:cNvSpPr>
            <a:spLocks noChangeAspect="1"/>
          </p:cNvSpPr>
          <p:nvPr/>
        </p:nvSpPr>
        <p:spPr bwMode="auto">
          <a:xfrm>
            <a:off x="5311775" y="4651375"/>
            <a:ext cx="25400" cy="38100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44" name="Freeform 216"/>
          <p:cNvSpPr>
            <a:spLocks noChangeAspect="1"/>
          </p:cNvSpPr>
          <p:nvPr/>
        </p:nvSpPr>
        <p:spPr bwMode="auto">
          <a:xfrm>
            <a:off x="5353050" y="4657725"/>
            <a:ext cx="25400" cy="58738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45" name="Freeform 217"/>
          <p:cNvSpPr>
            <a:spLocks noChangeAspect="1"/>
          </p:cNvSpPr>
          <p:nvPr/>
        </p:nvSpPr>
        <p:spPr bwMode="auto">
          <a:xfrm>
            <a:off x="5375275" y="4659313"/>
            <a:ext cx="23813" cy="38100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46" name="Freeform 218"/>
          <p:cNvSpPr>
            <a:spLocks noChangeAspect="1"/>
          </p:cNvSpPr>
          <p:nvPr/>
        </p:nvSpPr>
        <p:spPr bwMode="auto">
          <a:xfrm>
            <a:off x="5384800" y="4927600"/>
            <a:ext cx="163513" cy="117475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47" name="Oval 219"/>
          <p:cNvSpPr>
            <a:spLocks noChangeAspect="1" noChangeArrowheads="1"/>
          </p:cNvSpPr>
          <p:nvPr/>
        </p:nvSpPr>
        <p:spPr bwMode="auto">
          <a:xfrm>
            <a:off x="5383213" y="4905375"/>
            <a:ext cx="163512" cy="44450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3948" name="Freeform 220"/>
          <p:cNvSpPr>
            <a:spLocks noChangeAspect="1"/>
          </p:cNvSpPr>
          <p:nvPr/>
        </p:nvSpPr>
        <p:spPr bwMode="auto">
          <a:xfrm>
            <a:off x="5456238" y="4965700"/>
            <a:ext cx="20637" cy="55563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49" name="Freeform 221"/>
          <p:cNvSpPr>
            <a:spLocks noChangeAspect="1"/>
          </p:cNvSpPr>
          <p:nvPr/>
        </p:nvSpPr>
        <p:spPr bwMode="auto">
          <a:xfrm>
            <a:off x="5410200" y="4852988"/>
            <a:ext cx="115888" cy="76200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0" name="Line 222"/>
          <p:cNvSpPr>
            <a:spLocks noChangeAspect="1" noChangeShapeType="1"/>
          </p:cNvSpPr>
          <p:nvPr/>
        </p:nvSpPr>
        <p:spPr bwMode="auto">
          <a:xfrm flipH="1">
            <a:off x="4038600" y="4679950"/>
            <a:ext cx="1327150" cy="5492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1" name="Freeform 223"/>
          <p:cNvSpPr>
            <a:spLocks noChangeAspect="1"/>
          </p:cNvSpPr>
          <p:nvPr/>
        </p:nvSpPr>
        <p:spPr bwMode="auto">
          <a:xfrm>
            <a:off x="6394450" y="4562475"/>
            <a:ext cx="65088" cy="95250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2" name="Freeform 224"/>
          <p:cNvSpPr>
            <a:spLocks noChangeAspect="1"/>
          </p:cNvSpPr>
          <p:nvPr/>
        </p:nvSpPr>
        <p:spPr bwMode="auto">
          <a:xfrm>
            <a:off x="6392863" y="4557713"/>
            <a:ext cx="65087" cy="95250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3" name="Freeform 225"/>
          <p:cNvSpPr>
            <a:spLocks noChangeAspect="1"/>
          </p:cNvSpPr>
          <p:nvPr/>
        </p:nvSpPr>
        <p:spPr bwMode="auto">
          <a:xfrm>
            <a:off x="6180138" y="4573588"/>
            <a:ext cx="233362" cy="41275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4" name="Freeform 226"/>
          <p:cNvSpPr>
            <a:spLocks noChangeAspect="1"/>
          </p:cNvSpPr>
          <p:nvPr/>
        </p:nvSpPr>
        <p:spPr bwMode="auto">
          <a:xfrm>
            <a:off x="6434138" y="4598988"/>
            <a:ext cx="14287" cy="20637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5" name="Freeform 227"/>
          <p:cNvSpPr>
            <a:spLocks noChangeAspect="1"/>
          </p:cNvSpPr>
          <p:nvPr/>
        </p:nvSpPr>
        <p:spPr bwMode="auto">
          <a:xfrm>
            <a:off x="6196013" y="4586288"/>
            <a:ext cx="14287" cy="31750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6" name="Freeform 228"/>
          <p:cNvSpPr>
            <a:spLocks noChangeAspect="1"/>
          </p:cNvSpPr>
          <p:nvPr/>
        </p:nvSpPr>
        <p:spPr bwMode="auto">
          <a:xfrm>
            <a:off x="6221413" y="4589463"/>
            <a:ext cx="15875" cy="23812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7" name="Freeform 229"/>
          <p:cNvSpPr>
            <a:spLocks noChangeAspect="1"/>
          </p:cNvSpPr>
          <p:nvPr/>
        </p:nvSpPr>
        <p:spPr bwMode="auto">
          <a:xfrm>
            <a:off x="6246813" y="4594225"/>
            <a:ext cx="15875" cy="34925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8" name="Freeform 230"/>
          <p:cNvSpPr>
            <a:spLocks noChangeAspect="1"/>
          </p:cNvSpPr>
          <p:nvPr/>
        </p:nvSpPr>
        <p:spPr bwMode="auto">
          <a:xfrm>
            <a:off x="6259513" y="4595813"/>
            <a:ext cx="15875" cy="20637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59" name="Freeform 231"/>
          <p:cNvSpPr>
            <a:spLocks noChangeAspect="1"/>
          </p:cNvSpPr>
          <p:nvPr/>
        </p:nvSpPr>
        <p:spPr bwMode="auto">
          <a:xfrm>
            <a:off x="6192838" y="4581525"/>
            <a:ext cx="15875" cy="31750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60" name="Freeform 232"/>
          <p:cNvSpPr>
            <a:spLocks noChangeAspect="1"/>
          </p:cNvSpPr>
          <p:nvPr/>
        </p:nvSpPr>
        <p:spPr bwMode="auto">
          <a:xfrm>
            <a:off x="6219825" y="4586288"/>
            <a:ext cx="15875" cy="22225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61" name="Freeform 233"/>
          <p:cNvSpPr>
            <a:spLocks noChangeAspect="1"/>
          </p:cNvSpPr>
          <p:nvPr/>
        </p:nvSpPr>
        <p:spPr bwMode="auto">
          <a:xfrm>
            <a:off x="6243638" y="4589463"/>
            <a:ext cx="15875" cy="34925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62" name="Freeform 234"/>
          <p:cNvSpPr>
            <a:spLocks noChangeAspect="1"/>
          </p:cNvSpPr>
          <p:nvPr/>
        </p:nvSpPr>
        <p:spPr bwMode="auto">
          <a:xfrm>
            <a:off x="6257925" y="4591050"/>
            <a:ext cx="14288" cy="22225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63" name="Freeform 235"/>
          <p:cNvSpPr>
            <a:spLocks noChangeAspect="1"/>
          </p:cNvSpPr>
          <p:nvPr/>
        </p:nvSpPr>
        <p:spPr bwMode="auto">
          <a:xfrm>
            <a:off x="6262688" y="4751388"/>
            <a:ext cx="98425" cy="69850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64" name="Oval 236"/>
          <p:cNvSpPr>
            <a:spLocks noChangeAspect="1" noChangeArrowheads="1"/>
          </p:cNvSpPr>
          <p:nvPr/>
        </p:nvSpPr>
        <p:spPr bwMode="auto">
          <a:xfrm>
            <a:off x="6262688" y="4738688"/>
            <a:ext cx="96837" cy="25400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3965" name="Freeform 237"/>
          <p:cNvSpPr>
            <a:spLocks noChangeAspect="1"/>
          </p:cNvSpPr>
          <p:nvPr/>
        </p:nvSpPr>
        <p:spPr bwMode="auto">
          <a:xfrm>
            <a:off x="6305550" y="4773613"/>
            <a:ext cx="12700" cy="33337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66" name="Freeform 238"/>
          <p:cNvSpPr>
            <a:spLocks noChangeAspect="1"/>
          </p:cNvSpPr>
          <p:nvPr/>
        </p:nvSpPr>
        <p:spPr bwMode="auto">
          <a:xfrm>
            <a:off x="6278563" y="4706938"/>
            <a:ext cx="69850" cy="46037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67" name="Line 239"/>
          <p:cNvSpPr>
            <a:spLocks noChangeAspect="1" noChangeShapeType="1"/>
          </p:cNvSpPr>
          <p:nvPr/>
        </p:nvSpPr>
        <p:spPr bwMode="auto">
          <a:xfrm flipH="1">
            <a:off x="5456238" y="4602163"/>
            <a:ext cx="795337" cy="330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68" name="Freeform 240"/>
          <p:cNvSpPr>
            <a:spLocks noChangeAspect="1"/>
          </p:cNvSpPr>
          <p:nvPr/>
        </p:nvSpPr>
        <p:spPr bwMode="auto">
          <a:xfrm>
            <a:off x="6886575" y="4521200"/>
            <a:ext cx="38100" cy="57150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69" name="Freeform 241"/>
          <p:cNvSpPr>
            <a:spLocks noChangeAspect="1"/>
          </p:cNvSpPr>
          <p:nvPr/>
        </p:nvSpPr>
        <p:spPr bwMode="auto">
          <a:xfrm>
            <a:off x="6884988" y="4518025"/>
            <a:ext cx="38100" cy="57150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0" name="Freeform 242"/>
          <p:cNvSpPr>
            <a:spLocks noChangeAspect="1"/>
          </p:cNvSpPr>
          <p:nvPr/>
        </p:nvSpPr>
        <p:spPr bwMode="auto">
          <a:xfrm>
            <a:off x="6757988" y="4527550"/>
            <a:ext cx="139700" cy="25400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1" name="Freeform 243"/>
          <p:cNvSpPr>
            <a:spLocks noChangeAspect="1"/>
          </p:cNvSpPr>
          <p:nvPr/>
        </p:nvSpPr>
        <p:spPr bwMode="auto">
          <a:xfrm>
            <a:off x="6908800" y="4543425"/>
            <a:ext cx="9525" cy="12700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2" name="Freeform 244"/>
          <p:cNvSpPr>
            <a:spLocks noChangeAspect="1"/>
          </p:cNvSpPr>
          <p:nvPr/>
        </p:nvSpPr>
        <p:spPr bwMode="auto">
          <a:xfrm>
            <a:off x="6767513" y="4535488"/>
            <a:ext cx="9525" cy="19050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3" name="Freeform 245"/>
          <p:cNvSpPr>
            <a:spLocks noChangeAspect="1"/>
          </p:cNvSpPr>
          <p:nvPr/>
        </p:nvSpPr>
        <p:spPr bwMode="auto">
          <a:xfrm>
            <a:off x="6783388" y="4537075"/>
            <a:ext cx="9525" cy="14288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4" name="Freeform 246"/>
          <p:cNvSpPr>
            <a:spLocks noChangeAspect="1"/>
          </p:cNvSpPr>
          <p:nvPr/>
        </p:nvSpPr>
        <p:spPr bwMode="auto">
          <a:xfrm>
            <a:off x="6797675" y="4540250"/>
            <a:ext cx="9525" cy="20638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5" name="Freeform 247"/>
          <p:cNvSpPr>
            <a:spLocks noChangeAspect="1"/>
          </p:cNvSpPr>
          <p:nvPr/>
        </p:nvSpPr>
        <p:spPr bwMode="auto">
          <a:xfrm>
            <a:off x="6805613" y="4540250"/>
            <a:ext cx="9525" cy="12700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6" name="Freeform 248"/>
          <p:cNvSpPr>
            <a:spLocks noChangeAspect="1"/>
          </p:cNvSpPr>
          <p:nvPr/>
        </p:nvSpPr>
        <p:spPr bwMode="auto">
          <a:xfrm>
            <a:off x="6765925" y="4532313"/>
            <a:ext cx="9525" cy="20637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7" name="Freeform 249"/>
          <p:cNvSpPr>
            <a:spLocks noChangeAspect="1"/>
          </p:cNvSpPr>
          <p:nvPr/>
        </p:nvSpPr>
        <p:spPr bwMode="auto">
          <a:xfrm>
            <a:off x="6781800" y="4535488"/>
            <a:ext cx="7938" cy="14287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8" name="Freeform 250"/>
          <p:cNvSpPr>
            <a:spLocks noChangeAspect="1"/>
          </p:cNvSpPr>
          <p:nvPr/>
        </p:nvSpPr>
        <p:spPr bwMode="auto">
          <a:xfrm>
            <a:off x="6796088" y="4537075"/>
            <a:ext cx="7937" cy="22225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79" name="Freeform 251"/>
          <p:cNvSpPr>
            <a:spLocks noChangeAspect="1"/>
          </p:cNvSpPr>
          <p:nvPr/>
        </p:nvSpPr>
        <p:spPr bwMode="auto">
          <a:xfrm>
            <a:off x="6804025" y="4538663"/>
            <a:ext cx="7938" cy="12700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80" name="Freeform 252"/>
          <p:cNvSpPr>
            <a:spLocks noChangeAspect="1"/>
          </p:cNvSpPr>
          <p:nvPr/>
        </p:nvSpPr>
        <p:spPr bwMode="auto">
          <a:xfrm>
            <a:off x="6807200" y="4633913"/>
            <a:ext cx="58738" cy="41275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81" name="Oval 253"/>
          <p:cNvSpPr>
            <a:spLocks noChangeAspect="1" noChangeArrowheads="1"/>
          </p:cNvSpPr>
          <p:nvPr/>
        </p:nvSpPr>
        <p:spPr bwMode="auto">
          <a:xfrm>
            <a:off x="6807200" y="4625975"/>
            <a:ext cx="58738" cy="15875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3982" name="Freeform 254"/>
          <p:cNvSpPr>
            <a:spLocks noChangeAspect="1"/>
          </p:cNvSpPr>
          <p:nvPr/>
        </p:nvSpPr>
        <p:spPr bwMode="auto">
          <a:xfrm>
            <a:off x="6832600" y="4646613"/>
            <a:ext cx="7938" cy="20637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83" name="Freeform 255"/>
          <p:cNvSpPr>
            <a:spLocks noChangeAspect="1"/>
          </p:cNvSpPr>
          <p:nvPr/>
        </p:nvSpPr>
        <p:spPr bwMode="auto">
          <a:xfrm>
            <a:off x="6816725" y="4606925"/>
            <a:ext cx="41275" cy="26988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84" name="Line 256"/>
          <p:cNvSpPr>
            <a:spLocks noChangeAspect="1" noChangeShapeType="1"/>
          </p:cNvSpPr>
          <p:nvPr/>
        </p:nvSpPr>
        <p:spPr bwMode="auto">
          <a:xfrm flipH="1">
            <a:off x="6324600" y="4545013"/>
            <a:ext cx="476250" cy="196850"/>
          </a:xfrm>
          <a:prstGeom prst="line">
            <a:avLst/>
          </a:prstGeom>
          <a:noFill/>
          <a:ln w="127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85" name="Freeform 257"/>
          <p:cNvSpPr>
            <a:spLocks noChangeAspect="1"/>
          </p:cNvSpPr>
          <p:nvPr/>
        </p:nvSpPr>
        <p:spPr bwMode="auto">
          <a:xfrm>
            <a:off x="7194550" y="4516438"/>
            <a:ext cx="23813" cy="33337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86" name="Freeform 258"/>
          <p:cNvSpPr>
            <a:spLocks noChangeAspect="1"/>
          </p:cNvSpPr>
          <p:nvPr/>
        </p:nvSpPr>
        <p:spPr bwMode="auto">
          <a:xfrm>
            <a:off x="7194550" y="4514850"/>
            <a:ext cx="23813" cy="33338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87" name="Freeform 259"/>
          <p:cNvSpPr>
            <a:spLocks noChangeAspect="1"/>
          </p:cNvSpPr>
          <p:nvPr/>
        </p:nvSpPr>
        <p:spPr bwMode="auto">
          <a:xfrm>
            <a:off x="7116763" y="4519613"/>
            <a:ext cx="84137" cy="15875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88" name="Freeform 260"/>
          <p:cNvSpPr>
            <a:spLocks noChangeAspect="1"/>
          </p:cNvSpPr>
          <p:nvPr/>
        </p:nvSpPr>
        <p:spPr bwMode="auto">
          <a:xfrm>
            <a:off x="7208838" y="4529138"/>
            <a:ext cx="4762" cy="7937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89" name="Freeform 261"/>
          <p:cNvSpPr>
            <a:spLocks noChangeAspect="1"/>
          </p:cNvSpPr>
          <p:nvPr/>
        </p:nvSpPr>
        <p:spPr bwMode="auto">
          <a:xfrm>
            <a:off x="7123113" y="4524375"/>
            <a:ext cx="4762" cy="11113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90" name="Freeform 262"/>
          <p:cNvSpPr>
            <a:spLocks noChangeAspect="1"/>
          </p:cNvSpPr>
          <p:nvPr/>
        </p:nvSpPr>
        <p:spPr bwMode="auto">
          <a:xfrm>
            <a:off x="7132638" y="4525963"/>
            <a:ext cx="4762" cy="7937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91" name="Freeform 263"/>
          <p:cNvSpPr>
            <a:spLocks noChangeAspect="1"/>
          </p:cNvSpPr>
          <p:nvPr/>
        </p:nvSpPr>
        <p:spPr bwMode="auto">
          <a:xfrm>
            <a:off x="7140575" y="4527550"/>
            <a:ext cx="6350" cy="12700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92" name="Freeform 264"/>
          <p:cNvSpPr>
            <a:spLocks noChangeAspect="1"/>
          </p:cNvSpPr>
          <p:nvPr/>
        </p:nvSpPr>
        <p:spPr bwMode="auto">
          <a:xfrm>
            <a:off x="7146925" y="4527550"/>
            <a:ext cx="4763" cy="7938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93" name="Freeform 265"/>
          <p:cNvSpPr>
            <a:spLocks noChangeAspect="1"/>
          </p:cNvSpPr>
          <p:nvPr/>
        </p:nvSpPr>
        <p:spPr bwMode="auto">
          <a:xfrm>
            <a:off x="7121525" y="4522788"/>
            <a:ext cx="6350" cy="11112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94" name="Freeform 266"/>
          <p:cNvSpPr>
            <a:spLocks noChangeAspect="1"/>
          </p:cNvSpPr>
          <p:nvPr/>
        </p:nvSpPr>
        <p:spPr bwMode="auto">
          <a:xfrm>
            <a:off x="7131050" y="4524375"/>
            <a:ext cx="6350" cy="7938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95" name="Freeform 267"/>
          <p:cNvSpPr>
            <a:spLocks noChangeAspect="1"/>
          </p:cNvSpPr>
          <p:nvPr/>
        </p:nvSpPr>
        <p:spPr bwMode="auto">
          <a:xfrm>
            <a:off x="7140575" y="4525963"/>
            <a:ext cx="4763" cy="12700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96" name="Freeform 268"/>
          <p:cNvSpPr>
            <a:spLocks noChangeAspect="1"/>
          </p:cNvSpPr>
          <p:nvPr/>
        </p:nvSpPr>
        <p:spPr bwMode="auto">
          <a:xfrm>
            <a:off x="7145338" y="4525963"/>
            <a:ext cx="4762" cy="7937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97" name="Freeform 269"/>
          <p:cNvSpPr>
            <a:spLocks noChangeAspect="1"/>
          </p:cNvSpPr>
          <p:nvPr/>
        </p:nvSpPr>
        <p:spPr bwMode="auto">
          <a:xfrm>
            <a:off x="7146925" y="4583113"/>
            <a:ext cx="34925" cy="25400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998" name="Oval 270"/>
          <p:cNvSpPr>
            <a:spLocks noChangeAspect="1" noChangeArrowheads="1"/>
          </p:cNvSpPr>
          <p:nvPr/>
        </p:nvSpPr>
        <p:spPr bwMode="auto">
          <a:xfrm>
            <a:off x="7146925" y="4578350"/>
            <a:ext cx="34925" cy="9525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3999" name="Freeform 271"/>
          <p:cNvSpPr>
            <a:spLocks noChangeAspect="1"/>
          </p:cNvSpPr>
          <p:nvPr/>
        </p:nvSpPr>
        <p:spPr bwMode="auto">
          <a:xfrm>
            <a:off x="7162800" y="4591050"/>
            <a:ext cx="3175" cy="12700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0" name="Freeform 272"/>
          <p:cNvSpPr>
            <a:spLocks noChangeAspect="1"/>
          </p:cNvSpPr>
          <p:nvPr/>
        </p:nvSpPr>
        <p:spPr bwMode="auto">
          <a:xfrm>
            <a:off x="7153275" y="4567238"/>
            <a:ext cx="23813" cy="15875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1" name="Line 273"/>
          <p:cNvSpPr>
            <a:spLocks noChangeAspect="1" noChangeShapeType="1"/>
          </p:cNvSpPr>
          <p:nvPr/>
        </p:nvSpPr>
        <p:spPr bwMode="auto">
          <a:xfrm flipH="1">
            <a:off x="6858000" y="4530725"/>
            <a:ext cx="285750" cy="117475"/>
          </a:xfrm>
          <a:prstGeom prst="line">
            <a:avLst/>
          </a:prstGeom>
          <a:noFill/>
          <a:ln w="1270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2" name="Freeform 274"/>
          <p:cNvSpPr>
            <a:spLocks noChangeAspect="1"/>
          </p:cNvSpPr>
          <p:nvPr/>
        </p:nvSpPr>
        <p:spPr bwMode="auto">
          <a:xfrm>
            <a:off x="7364413" y="4524375"/>
            <a:ext cx="14287" cy="19050"/>
          </a:xfrm>
          <a:custGeom>
            <a:avLst/>
            <a:gdLst>
              <a:gd name="T0" fmla="*/ 78 w 795"/>
              <a:gd name="T1" fmla="*/ 476 h 941"/>
              <a:gd name="T2" fmla="*/ 45 w 795"/>
              <a:gd name="T3" fmla="*/ 524 h 941"/>
              <a:gd name="T4" fmla="*/ 13 w 795"/>
              <a:gd name="T5" fmla="*/ 607 h 941"/>
              <a:gd name="T6" fmla="*/ 0 w 795"/>
              <a:gd name="T7" fmla="*/ 713 h 941"/>
              <a:gd name="T8" fmla="*/ 12 w 795"/>
              <a:gd name="T9" fmla="*/ 792 h 941"/>
              <a:gd name="T10" fmla="*/ 52 w 795"/>
              <a:gd name="T11" fmla="*/ 857 h 941"/>
              <a:gd name="T12" fmla="*/ 106 w 795"/>
              <a:gd name="T13" fmla="*/ 913 h 941"/>
              <a:gd name="T14" fmla="*/ 164 w 795"/>
              <a:gd name="T15" fmla="*/ 941 h 941"/>
              <a:gd name="T16" fmla="*/ 238 w 795"/>
              <a:gd name="T17" fmla="*/ 929 h 941"/>
              <a:gd name="T18" fmla="*/ 299 w 795"/>
              <a:gd name="T19" fmla="*/ 913 h 941"/>
              <a:gd name="T20" fmla="*/ 351 w 795"/>
              <a:gd name="T21" fmla="*/ 885 h 941"/>
              <a:gd name="T22" fmla="*/ 395 w 795"/>
              <a:gd name="T23" fmla="*/ 822 h 941"/>
              <a:gd name="T24" fmla="*/ 421 w 795"/>
              <a:gd name="T25" fmla="*/ 765 h 941"/>
              <a:gd name="T26" fmla="*/ 425 w 795"/>
              <a:gd name="T27" fmla="*/ 689 h 941"/>
              <a:gd name="T28" fmla="*/ 425 w 795"/>
              <a:gd name="T29" fmla="*/ 652 h 941"/>
              <a:gd name="T30" fmla="*/ 469 w 795"/>
              <a:gd name="T31" fmla="*/ 713 h 941"/>
              <a:gd name="T32" fmla="*/ 553 w 795"/>
              <a:gd name="T33" fmla="*/ 757 h 941"/>
              <a:gd name="T34" fmla="*/ 593 w 795"/>
              <a:gd name="T35" fmla="*/ 765 h 941"/>
              <a:gd name="T36" fmla="*/ 662 w 795"/>
              <a:gd name="T37" fmla="*/ 753 h 941"/>
              <a:gd name="T38" fmla="*/ 710 w 795"/>
              <a:gd name="T39" fmla="*/ 733 h 941"/>
              <a:gd name="T40" fmla="*/ 747 w 795"/>
              <a:gd name="T41" fmla="*/ 670 h 941"/>
              <a:gd name="T42" fmla="*/ 790 w 795"/>
              <a:gd name="T43" fmla="*/ 611 h 941"/>
              <a:gd name="T44" fmla="*/ 792 w 795"/>
              <a:gd name="T45" fmla="*/ 522 h 941"/>
              <a:gd name="T46" fmla="*/ 795 w 795"/>
              <a:gd name="T47" fmla="*/ 457 h 941"/>
              <a:gd name="T48" fmla="*/ 792 w 795"/>
              <a:gd name="T49" fmla="*/ 400 h 941"/>
              <a:gd name="T50" fmla="*/ 738 w 795"/>
              <a:gd name="T51" fmla="*/ 320 h 941"/>
              <a:gd name="T52" fmla="*/ 686 w 795"/>
              <a:gd name="T53" fmla="*/ 283 h 941"/>
              <a:gd name="T54" fmla="*/ 625 w 795"/>
              <a:gd name="T55" fmla="*/ 266 h 941"/>
              <a:gd name="T56" fmla="*/ 555 w 795"/>
              <a:gd name="T57" fmla="*/ 266 h 941"/>
              <a:gd name="T58" fmla="*/ 499 w 795"/>
              <a:gd name="T59" fmla="*/ 276 h 941"/>
              <a:gd name="T60" fmla="*/ 475 w 795"/>
              <a:gd name="T61" fmla="*/ 309 h 941"/>
              <a:gd name="T62" fmla="*/ 445 w 795"/>
              <a:gd name="T63" fmla="*/ 335 h 941"/>
              <a:gd name="T64" fmla="*/ 447 w 795"/>
              <a:gd name="T65" fmla="*/ 251 h 941"/>
              <a:gd name="T66" fmla="*/ 440 w 795"/>
              <a:gd name="T67" fmla="*/ 157 h 941"/>
              <a:gd name="T68" fmla="*/ 388 w 795"/>
              <a:gd name="T69" fmla="*/ 83 h 941"/>
              <a:gd name="T70" fmla="*/ 343 w 795"/>
              <a:gd name="T71" fmla="*/ 38 h 941"/>
              <a:gd name="T72" fmla="*/ 293 w 795"/>
              <a:gd name="T73" fmla="*/ 7 h 941"/>
              <a:gd name="T74" fmla="*/ 258 w 795"/>
              <a:gd name="T75" fmla="*/ 0 h 941"/>
              <a:gd name="T76" fmla="*/ 206 w 795"/>
              <a:gd name="T77" fmla="*/ 1 h 941"/>
              <a:gd name="T78" fmla="*/ 156 w 795"/>
              <a:gd name="T79" fmla="*/ 16 h 941"/>
              <a:gd name="T80" fmla="*/ 102 w 795"/>
              <a:gd name="T81" fmla="*/ 44 h 941"/>
              <a:gd name="T82" fmla="*/ 63 w 795"/>
              <a:gd name="T83" fmla="*/ 96 h 941"/>
              <a:gd name="T84" fmla="*/ 43 w 795"/>
              <a:gd name="T85" fmla="*/ 148 h 941"/>
              <a:gd name="T86" fmla="*/ 36 w 795"/>
              <a:gd name="T87" fmla="*/ 240 h 941"/>
              <a:gd name="T88" fmla="*/ 32 w 795"/>
              <a:gd name="T89" fmla="*/ 285 h 941"/>
              <a:gd name="T90" fmla="*/ 47 w 795"/>
              <a:gd name="T91" fmla="*/ 340 h 941"/>
              <a:gd name="T92" fmla="*/ 62 w 795"/>
              <a:gd name="T93" fmla="*/ 376 h 941"/>
              <a:gd name="T94" fmla="*/ 73 w 795"/>
              <a:gd name="T95" fmla="*/ 400 h 941"/>
              <a:gd name="T96" fmla="*/ 78 w 795"/>
              <a:gd name="T97" fmla="*/ 476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5" h="941">
                <a:moveTo>
                  <a:pt x="78" y="476"/>
                </a:moveTo>
                <a:lnTo>
                  <a:pt x="45" y="524"/>
                </a:lnTo>
                <a:lnTo>
                  <a:pt x="13" y="607"/>
                </a:lnTo>
                <a:lnTo>
                  <a:pt x="0" y="713"/>
                </a:lnTo>
                <a:lnTo>
                  <a:pt x="12" y="792"/>
                </a:lnTo>
                <a:lnTo>
                  <a:pt x="52" y="857"/>
                </a:lnTo>
                <a:lnTo>
                  <a:pt x="106" y="913"/>
                </a:lnTo>
                <a:lnTo>
                  <a:pt x="164" y="941"/>
                </a:lnTo>
                <a:lnTo>
                  <a:pt x="238" y="929"/>
                </a:lnTo>
                <a:lnTo>
                  <a:pt x="299" y="913"/>
                </a:lnTo>
                <a:lnTo>
                  <a:pt x="351" y="885"/>
                </a:lnTo>
                <a:lnTo>
                  <a:pt x="395" y="822"/>
                </a:lnTo>
                <a:lnTo>
                  <a:pt x="421" y="765"/>
                </a:lnTo>
                <a:lnTo>
                  <a:pt x="425" y="689"/>
                </a:lnTo>
                <a:lnTo>
                  <a:pt x="425" y="652"/>
                </a:lnTo>
                <a:lnTo>
                  <a:pt x="469" y="713"/>
                </a:lnTo>
                <a:lnTo>
                  <a:pt x="553" y="757"/>
                </a:lnTo>
                <a:lnTo>
                  <a:pt x="593" y="765"/>
                </a:lnTo>
                <a:lnTo>
                  <a:pt x="662" y="753"/>
                </a:lnTo>
                <a:lnTo>
                  <a:pt x="710" y="733"/>
                </a:lnTo>
                <a:lnTo>
                  <a:pt x="747" y="670"/>
                </a:lnTo>
                <a:lnTo>
                  <a:pt x="790" y="611"/>
                </a:lnTo>
                <a:lnTo>
                  <a:pt x="792" y="522"/>
                </a:lnTo>
                <a:lnTo>
                  <a:pt x="795" y="457"/>
                </a:lnTo>
                <a:lnTo>
                  <a:pt x="792" y="400"/>
                </a:lnTo>
                <a:lnTo>
                  <a:pt x="738" y="320"/>
                </a:lnTo>
                <a:lnTo>
                  <a:pt x="686" y="283"/>
                </a:lnTo>
                <a:lnTo>
                  <a:pt x="625" y="266"/>
                </a:lnTo>
                <a:lnTo>
                  <a:pt x="555" y="266"/>
                </a:lnTo>
                <a:lnTo>
                  <a:pt x="499" y="276"/>
                </a:lnTo>
                <a:lnTo>
                  <a:pt x="475" y="309"/>
                </a:lnTo>
                <a:lnTo>
                  <a:pt x="445" y="335"/>
                </a:lnTo>
                <a:lnTo>
                  <a:pt x="447" y="251"/>
                </a:lnTo>
                <a:lnTo>
                  <a:pt x="440" y="157"/>
                </a:lnTo>
                <a:lnTo>
                  <a:pt x="388" y="83"/>
                </a:lnTo>
                <a:lnTo>
                  <a:pt x="343" y="38"/>
                </a:lnTo>
                <a:lnTo>
                  <a:pt x="293" y="7"/>
                </a:lnTo>
                <a:lnTo>
                  <a:pt x="258" y="0"/>
                </a:lnTo>
                <a:lnTo>
                  <a:pt x="206" y="1"/>
                </a:lnTo>
                <a:lnTo>
                  <a:pt x="156" y="16"/>
                </a:lnTo>
                <a:lnTo>
                  <a:pt x="102" y="44"/>
                </a:lnTo>
                <a:lnTo>
                  <a:pt x="63" y="96"/>
                </a:lnTo>
                <a:lnTo>
                  <a:pt x="43" y="148"/>
                </a:lnTo>
                <a:lnTo>
                  <a:pt x="36" y="240"/>
                </a:lnTo>
                <a:lnTo>
                  <a:pt x="32" y="285"/>
                </a:lnTo>
                <a:lnTo>
                  <a:pt x="47" y="340"/>
                </a:lnTo>
                <a:lnTo>
                  <a:pt x="62" y="376"/>
                </a:lnTo>
                <a:lnTo>
                  <a:pt x="73" y="400"/>
                </a:lnTo>
                <a:lnTo>
                  <a:pt x="78" y="476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3" name="Freeform 275"/>
          <p:cNvSpPr>
            <a:spLocks noChangeAspect="1"/>
          </p:cNvSpPr>
          <p:nvPr/>
        </p:nvSpPr>
        <p:spPr bwMode="auto">
          <a:xfrm>
            <a:off x="7364413" y="4522788"/>
            <a:ext cx="14287" cy="19050"/>
          </a:xfrm>
          <a:custGeom>
            <a:avLst/>
            <a:gdLst>
              <a:gd name="T0" fmla="*/ 74 w 796"/>
              <a:gd name="T1" fmla="*/ 475 h 938"/>
              <a:gd name="T2" fmla="*/ 48 w 796"/>
              <a:gd name="T3" fmla="*/ 528 h 938"/>
              <a:gd name="T4" fmla="*/ 13 w 796"/>
              <a:gd name="T5" fmla="*/ 604 h 938"/>
              <a:gd name="T6" fmla="*/ 0 w 796"/>
              <a:gd name="T7" fmla="*/ 708 h 938"/>
              <a:gd name="T8" fmla="*/ 17 w 796"/>
              <a:gd name="T9" fmla="*/ 797 h 938"/>
              <a:gd name="T10" fmla="*/ 48 w 796"/>
              <a:gd name="T11" fmla="*/ 855 h 938"/>
              <a:gd name="T12" fmla="*/ 111 w 796"/>
              <a:gd name="T13" fmla="*/ 914 h 938"/>
              <a:gd name="T14" fmla="*/ 165 w 796"/>
              <a:gd name="T15" fmla="*/ 938 h 938"/>
              <a:gd name="T16" fmla="*/ 233 w 796"/>
              <a:gd name="T17" fmla="*/ 929 h 938"/>
              <a:gd name="T18" fmla="*/ 302 w 796"/>
              <a:gd name="T19" fmla="*/ 918 h 938"/>
              <a:gd name="T20" fmla="*/ 354 w 796"/>
              <a:gd name="T21" fmla="*/ 882 h 938"/>
              <a:gd name="T22" fmla="*/ 389 w 796"/>
              <a:gd name="T23" fmla="*/ 821 h 938"/>
              <a:gd name="T24" fmla="*/ 422 w 796"/>
              <a:gd name="T25" fmla="*/ 764 h 938"/>
              <a:gd name="T26" fmla="*/ 420 w 796"/>
              <a:gd name="T27" fmla="*/ 686 h 938"/>
              <a:gd name="T28" fmla="*/ 428 w 796"/>
              <a:gd name="T29" fmla="*/ 653 h 938"/>
              <a:gd name="T30" fmla="*/ 466 w 796"/>
              <a:gd name="T31" fmla="*/ 712 h 938"/>
              <a:gd name="T32" fmla="*/ 555 w 796"/>
              <a:gd name="T33" fmla="*/ 762 h 938"/>
              <a:gd name="T34" fmla="*/ 591 w 796"/>
              <a:gd name="T35" fmla="*/ 762 h 938"/>
              <a:gd name="T36" fmla="*/ 663 w 796"/>
              <a:gd name="T37" fmla="*/ 751 h 938"/>
              <a:gd name="T38" fmla="*/ 705 w 796"/>
              <a:gd name="T39" fmla="*/ 732 h 938"/>
              <a:gd name="T40" fmla="*/ 748 w 796"/>
              <a:gd name="T41" fmla="*/ 665 h 938"/>
              <a:gd name="T42" fmla="*/ 787 w 796"/>
              <a:gd name="T43" fmla="*/ 610 h 938"/>
              <a:gd name="T44" fmla="*/ 794 w 796"/>
              <a:gd name="T45" fmla="*/ 519 h 938"/>
              <a:gd name="T46" fmla="*/ 796 w 796"/>
              <a:gd name="T47" fmla="*/ 462 h 938"/>
              <a:gd name="T48" fmla="*/ 787 w 796"/>
              <a:gd name="T49" fmla="*/ 399 h 938"/>
              <a:gd name="T50" fmla="*/ 733 w 796"/>
              <a:gd name="T51" fmla="*/ 319 h 938"/>
              <a:gd name="T52" fmla="*/ 687 w 796"/>
              <a:gd name="T53" fmla="*/ 280 h 938"/>
              <a:gd name="T54" fmla="*/ 622 w 796"/>
              <a:gd name="T55" fmla="*/ 273 h 938"/>
              <a:gd name="T56" fmla="*/ 557 w 796"/>
              <a:gd name="T57" fmla="*/ 263 h 938"/>
              <a:gd name="T58" fmla="*/ 494 w 796"/>
              <a:gd name="T59" fmla="*/ 273 h 938"/>
              <a:gd name="T60" fmla="*/ 476 w 796"/>
              <a:gd name="T61" fmla="*/ 308 h 938"/>
              <a:gd name="T62" fmla="*/ 441 w 796"/>
              <a:gd name="T63" fmla="*/ 332 h 938"/>
              <a:gd name="T64" fmla="*/ 444 w 796"/>
              <a:gd name="T65" fmla="*/ 248 h 938"/>
              <a:gd name="T66" fmla="*/ 435 w 796"/>
              <a:gd name="T67" fmla="*/ 154 h 938"/>
              <a:gd name="T68" fmla="*/ 387 w 796"/>
              <a:gd name="T69" fmla="*/ 78 h 938"/>
              <a:gd name="T70" fmla="*/ 346 w 796"/>
              <a:gd name="T71" fmla="*/ 35 h 938"/>
              <a:gd name="T72" fmla="*/ 296 w 796"/>
              <a:gd name="T73" fmla="*/ 6 h 938"/>
              <a:gd name="T74" fmla="*/ 255 w 796"/>
              <a:gd name="T75" fmla="*/ 4 h 938"/>
              <a:gd name="T76" fmla="*/ 202 w 796"/>
              <a:gd name="T77" fmla="*/ 0 h 938"/>
              <a:gd name="T78" fmla="*/ 159 w 796"/>
              <a:gd name="T79" fmla="*/ 13 h 938"/>
              <a:gd name="T80" fmla="*/ 104 w 796"/>
              <a:gd name="T81" fmla="*/ 41 h 938"/>
              <a:gd name="T82" fmla="*/ 67 w 796"/>
              <a:gd name="T83" fmla="*/ 91 h 938"/>
              <a:gd name="T84" fmla="*/ 46 w 796"/>
              <a:gd name="T85" fmla="*/ 146 h 938"/>
              <a:gd name="T86" fmla="*/ 31 w 796"/>
              <a:gd name="T87" fmla="*/ 245 h 938"/>
              <a:gd name="T88" fmla="*/ 26 w 796"/>
              <a:gd name="T89" fmla="*/ 284 h 938"/>
              <a:gd name="T90" fmla="*/ 41 w 796"/>
              <a:gd name="T91" fmla="*/ 339 h 938"/>
              <a:gd name="T92" fmla="*/ 67 w 796"/>
              <a:gd name="T93" fmla="*/ 378 h 938"/>
              <a:gd name="T94" fmla="*/ 74 w 796"/>
              <a:gd name="T95" fmla="*/ 399 h 938"/>
              <a:gd name="T96" fmla="*/ 74 w 796"/>
              <a:gd name="T97" fmla="*/ 47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6" h="938">
                <a:moveTo>
                  <a:pt x="74" y="475"/>
                </a:moveTo>
                <a:lnTo>
                  <a:pt x="48" y="528"/>
                </a:lnTo>
                <a:lnTo>
                  <a:pt x="13" y="604"/>
                </a:lnTo>
                <a:lnTo>
                  <a:pt x="0" y="708"/>
                </a:lnTo>
                <a:lnTo>
                  <a:pt x="17" y="797"/>
                </a:lnTo>
                <a:lnTo>
                  <a:pt x="48" y="855"/>
                </a:lnTo>
                <a:lnTo>
                  <a:pt x="111" y="914"/>
                </a:lnTo>
                <a:lnTo>
                  <a:pt x="165" y="938"/>
                </a:lnTo>
                <a:lnTo>
                  <a:pt x="233" y="929"/>
                </a:lnTo>
                <a:lnTo>
                  <a:pt x="302" y="918"/>
                </a:lnTo>
                <a:lnTo>
                  <a:pt x="354" y="882"/>
                </a:lnTo>
                <a:lnTo>
                  <a:pt x="389" y="821"/>
                </a:lnTo>
                <a:lnTo>
                  <a:pt x="422" y="764"/>
                </a:lnTo>
                <a:lnTo>
                  <a:pt x="420" y="686"/>
                </a:lnTo>
                <a:lnTo>
                  <a:pt x="428" y="653"/>
                </a:lnTo>
                <a:lnTo>
                  <a:pt x="466" y="712"/>
                </a:lnTo>
                <a:lnTo>
                  <a:pt x="555" y="762"/>
                </a:lnTo>
                <a:lnTo>
                  <a:pt x="591" y="762"/>
                </a:lnTo>
                <a:lnTo>
                  <a:pt x="663" y="751"/>
                </a:lnTo>
                <a:lnTo>
                  <a:pt x="705" y="732"/>
                </a:lnTo>
                <a:lnTo>
                  <a:pt x="748" y="665"/>
                </a:lnTo>
                <a:lnTo>
                  <a:pt x="787" y="610"/>
                </a:lnTo>
                <a:lnTo>
                  <a:pt x="794" y="519"/>
                </a:lnTo>
                <a:lnTo>
                  <a:pt x="796" y="462"/>
                </a:lnTo>
                <a:lnTo>
                  <a:pt x="787" y="399"/>
                </a:lnTo>
                <a:lnTo>
                  <a:pt x="733" y="319"/>
                </a:lnTo>
                <a:lnTo>
                  <a:pt x="687" y="280"/>
                </a:lnTo>
                <a:lnTo>
                  <a:pt x="622" y="273"/>
                </a:lnTo>
                <a:lnTo>
                  <a:pt x="557" y="263"/>
                </a:lnTo>
                <a:lnTo>
                  <a:pt x="494" y="273"/>
                </a:lnTo>
                <a:lnTo>
                  <a:pt x="476" y="308"/>
                </a:lnTo>
                <a:lnTo>
                  <a:pt x="441" y="332"/>
                </a:lnTo>
                <a:lnTo>
                  <a:pt x="444" y="248"/>
                </a:lnTo>
                <a:lnTo>
                  <a:pt x="435" y="154"/>
                </a:lnTo>
                <a:lnTo>
                  <a:pt x="387" y="78"/>
                </a:lnTo>
                <a:lnTo>
                  <a:pt x="346" y="35"/>
                </a:lnTo>
                <a:lnTo>
                  <a:pt x="296" y="6"/>
                </a:lnTo>
                <a:lnTo>
                  <a:pt x="255" y="4"/>
                </a:lnTo>
                <a:lnTo>
                  <a:pt x="202" y="0"/>
                </a:lnTo>
                <a:lnTo>
                  <a:pt x="159" y="13"/>
                </a:lnTo>
                <a:lnTo>
                  <a:pt x="104" y="41"/>
                </a:lnTo>
                <a:lnTo>
                  <a:pt x="67" y="91"/>
                </a:lnTo>
                <a:lnTo>
                  <a:pt x="46" y="146"/>
                </a:lnTo>
                <a:lnTo>
                  <a:pt x="31" y="245"/>
                </a:lnTo>
                <a:lnTo>
                  <a:pt x="26" y="284"/>
                </a:lnTo>
                <a:lnTo>
                  <a:pt x="41" y="339"/>
                </a:lnTo>
                <a:lnTo>
                  <a:pt x="67" y="378"/>
                </a:lnTo>
                <a:lnTo>
                  <a:pt x="74" y="399"/>
                </a:lnTo>
                <a:lnTo>
                  <a:pt x="74" y="47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4" name="Freeform 276"/>
          <p:cNvSpPr>
            <a:spLocks noChangeAspect="1"/>
          </p:cNvSpPr>
          <p:nvPr/>
        </p:nvSpPr>
        <p:spPr bwMode="auto">
          <a:xfrm>
            <a:off x="7318375" y="4525963"/>
            <a:ext cx="50800" cy="7937"/>
          </a:xfrm>
          <a:custGeom>
            <a:avLst/>
            <a:gdLst>
              <a:gd name="T0" fmla="*/ 2868 w 2869"/>
              <a:gd name="T1" fmla="*/ 328 h 406"/>
              <a:gd name="T2" fmla="*/ 2869 w 2869"/>
              <a:gd name="T3" fmla="*/ 313 h 406"/>
              <a:gd name="T4" fmla="*/ 2866 w 2869"/>
              <a:gd name="T5" fmla="*/ 299 h 406"/>
              <a:gd name="T6" fmla="*/ 2861 w 2869"/>
              <a:gd name="T7" fmla="*/ 286 h 406"/>
              <a:gd name="T8" fmla="*/ 2853 w 2869"/>
              <a:gd name="T9" fmla="*/ 272 h 406"/>
              <a:gd name="T10" fmla="*/ 2844 w 2869"/>
              <a:gd name="T11" fmla="*/ 261 h 406"/>
              <a:gd name="T12" fmla="*/ 2832 w 2869"/>
              <a:gd name="T13" fmla="*/ 251 h 406"/>
              <a:gd name="T14" fmla="*/ 2820 w 2869"/>
              <a:gd name="T15" fmla="*/ 244 h 406"/>
              <a:gd name="T16" fmla="*/ 2806 w 2869"/>
              <a:gd name="T17" fmla="*/ 239 h 406"/>
              <a:gd name="T18" fmla="*/ 2791 w 2869"/>
              <a:gd name="T19" fmla="*/ 236 h 406"/>
              <a:gd name="T20" fmla="*/ 93 w 2869"/>
              <a:gd name="T21" fmla="*/ 0 h 406"/>
              <a:gd name="T22" fmla="*/ 78 w 2869"/>
              <a:gd name="T23" fmla="*/ 0 h 406"/>
              <a:gd name="T24" fmla="*/ 63 w 2869"/>
              <a:gd name="T25" fmla="*/ 3 h 406"/>
              <a:gd name="T26" fmla="*/ 50 w 2869"/>
              <a:gd name="T27" fmla="*/ 8 h 406"/>
              <a:gd name="T28" fmla="*/ 36 w 2869"/>
              <a:gd name="T29" fmla="*/ 15 h 406"/>
              <a:gd name="T30" fmla="*/ 25 w 2869"/>
              <a:gd name="T31" fmla="*/ 24 h 406"/>
              <a:gd name="T32" fmla="*/ 15 w 2869"/>
              <a:gd name="T33" fmla="*/ 37 h 406"/>
              <a:gd name="T34" fmla="*/ 8 w 2869"/>
              <a:gd name="T35" fmla="*/ 49 h 406"/>
              <a:gd name="T36" fmla="*/ 3 w 2869"/>
              <a:gd name="T37" fmla="*/ 63 h 406"/>
              <a:gd name="T38" fmla="*/ 1 w 2869"/>
              <a:gd name="T39" fmla="*/ 78 h 406"/>
              <a:gd name="T40" fmla="*/ 1 w 2869"/>
              <a:gd name="T41" fmla="*/ 78 h 406"/>
              <a:gd name="T42" fmla="*/ 0 w 2869"/>
              <a:gd name="T43" fmla="*/ 93 h 406"/>
              <a:gd name="T44" fmla="*/ 3 w 2869"/>
              <a:gd name="T45" fmla="*/ 107 h 406"/>
              <a:gd name="T46" fmla="*/ 8 w 2869"/>
              <a:gd name="T47" fmla="*/ 120 h 406"/>
              <a:gd name="T48" fmla="*/ 16 w 2869"/>
              <a:gd name="T49" fmla="*/ 134 h 406"/>
              <a:gd name="T50" fmla="*/ 25 w 2869"/>
              <a:gd name="T51" fmla="*/ 145 h 406"/>
              <a:gd name="T52" fmla="*/ 37 w 2869"/>
              <a:gd name="T53" fmla="*/ 155 h 406"/>
              <a:gd name="T54" fmla="*/ 49 w 2869"/>
              <a:gd name="T55" fmla="*/ 162 h 406"/>
              <a:gd name="T56" fmla="*/ 63 w 2869"/>
              <a:gd name="T57" fmla="*/ 167 h 406"/>
              <a:gd name="T58" fmla="*/ 78 w 2869"/>
              <a:gd name="T59" fmla="*/ 170 h 406"/>
              <a:gd name="T60" fmla="*/ 2776 w 2869"/>
              <a:gd name="T61" fmla="*/ 406 h 406"/>
              <a:gd name="T62" fmla="*/ 2791 w 2869"/>
              <a:gd name="T63" fmla="*/ 406 h 406"/>
              <a:gd name="T64" fmla="*/ 2806 w 2869"/>
              <a:gd name="T65" fmla="*/ 403 h 406"/>
              <a:gd name="T66" fmla="*/ 2819 w 2869"/>
              <a:gd name="T67" fmla="*/ 398 h 406"/>
              <a:gd name="T68" fmla="*/ 2833 w 2869"/>
              <a:gd name="T69" fmla="*/ 391 h 406"/>
              <a:gd name="T70" fmla="*/ 2844 w 2869"/>
              <a:gd name="T71" fmla="*/ 381 h 406"/>
              <a:gd name="T72" fmla="*/ 2854 w 2869"/>
              <a:gd name="T73" fmla="*/ 369 h 406"/>
              <a:gd name="T74" fmla="*/ 2861 w 2869"/>
              <a:gd name="T75" fmla="*/ 357 h 406"/>
              <a:gd name="T76" fmla="*/ 2866 w 2869"/>
              <a:gd name="T77" fmla="*/ 343 h 406"/>
              <a:gd name="T78" fmla="*/ 2868 w 2869"/>
              <a:gd name="T79" fmla="*/ 3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69" h="406">
                <a:moveTo>
                  <a:pt x="2868" y="328"/>
                </a:moveTo>
                <a:lnTo>
                  <a:pt x="2869" y="313"/>
                </a:lnTo>
                <a:lnTo>
                  <a:pt x="2866" y="299"/>
                </a:lnTo>
                <a:lnTo>
                  <a:pt x="2861" y="286"/>
                </a:lnTo>
                <a:lnTo>
                  <a:pt x="2853" y="272"/>
                </a:lnTo>
                <a:lnTo>
                  <a:pt x="2844" y="261"/>
                </a:lnTo>
                <a:lnTo>
                  <a:pt x="2832" y="251"/>
                </a:lnTo>
                <a:lnTo>
                  <a:pt x="2820" y="244"/>
                </a:lnTo>
                <a:lnTo>
                  <a:pt x="2806" y="239"/>
                </a:lnTo>
                <a:lnTo>
                  <a:pt x="2791" y="236"/>
                </a:lnTo>
                <a:lnTo>
                  <a:pt x="93" y="0"/>
                </a:lnTo>
                <a:lnTo>
                  <a:pt x="78" y="0"/>
                </a:lnTo>
                <a:lnTo>
                  <a:pt x="63" y="3"/>
                </a:lnTo>
                <a:lnTo>
                  <a:pt x="50" y="8"/>
                </a:lnTo>
                <a:lnTo>
                  <a:pt x="36" y="15"/>
                </a:lnTo>
                <a:lnTo>
                  <a:pt x="25" y="24"/>
                </a:lnTo>
                <a:lnTo>
                  <a:pt x="15" y="37"/>
                </a:lnTo>
                <a:lnTo>
                  <a:pt x="8" y="49"/>
                </a:lnTo>
                <a:lnTo>
                  <a:pt x="3" y="63"/>
                </a:lnTo>
                <a:lnTo>
                  <a:pt x="1" y="78"/>
                </a:lnTo>
                <a:lnTo>
                  <a:pt x="1" y="78"/>
                </a:lnTo>
                <a:lnTo>
                  <a:pt x="0" y="93"/>
                </a:lnTo>
                <a:lnTo>
                  <a:pt x="3" y="107"/>
                </a:lnTo>
                <a:lnTo>
                  <a:pt x="8" y="120"/>
                </a:lnTo>
                <a:lnTo>
                  <a:pt x="16" y="134"/>
                </a:lnTo>
                <a:lnTo>
                  <a:pt x="25" y="145"/>
                </a:lnTo>
                <a:lnTo>
                  <a:pt x="37" y="155"/>
                </a:lnTo>
                <a:lnTo>
                  <a:pt x="49" y="162"/>
                </a:lnTo>
                <a:lnTo>
                  <a:pt x="63" y="167"/>
                </a:lnTo>
                <a:lnTo>
                  <a:pt x="78" y="170"/>
                </a:lnTo>
                <a:lnTo>
                  <a:pt x="2776" y="406"/>
                </a:lnTo>
                <a:lnTo>
                  <a:pt x="2791" y="406"/>
                </a:lnTo>
                <a:lnTo>
                  <a:pt x="2806" y="403"/>
                </a:lnTo>
                <a:lnTo>
                  <a:pt x="2819" y="398"/>
                </a:lnTo>
                <a:lnTo>
                  <a:pt x="2833" y="391"/>
                </a:lnTo>
                <a:lnTo>
                  <a:pt x="2844" y="381"/>
                </a:lnTo>
                <a:lnTo>
                  <a:pt x="2854" y="369"/>
                </a:lnTo>
                <a:lnTo>
                  <a:pt x="2861" y="357"/>
                </a:lnTo>
                <a:lnTo>
                  <a:pt x="2866" y="343"/>
                </a:lnTo>
                <a:lnTo>
                  <a:pt x="2868" y="328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5" name="Freeform 277"/>
          <p:cNvSpPr>
            <a:spLocks noChangeAspect="1"/>
          </p:cNvSpPr>
          <p:nvPr/>
        </p:nvSpPr>
        <p:spPr bwMode="auto">
          <a:xfrm>
            <a:off x="7373938" y="4530725"/>
            <a:ext cx="1587" cy="4763"/>
          </a:xfrm>
          <a:custGeom>
            <a:avLst/>
            <a:gdLst>
              <a:gd name="T0" fmla="*/ 79 w 176"/>
              <a:gd name="T1" fmla="*/ 210 h 210"/>
              <a:gd name="T2" fmla="*/ 94 w 176"/>
              <a:gd name="T3" fmla="*/ 209 h 210"/>
              <a:gd name="T4" fmla="*/ 109 w 176"/>
              <a:gd name="T5" fmla="*/ 206 h 210"/>
              <a:gd name="T6" fmla="*/ 124 w 176"/>
              <a:gd name="T7" fmla="*/ 199 h 210"/>
              <a:gd name="T8" fmla="*/ 138 w 176"/>
              <a:gd name="T9" fmla="*/ 190 h 210"/>
              <a:gd name="T10" fmla="*/ 149 w 176"/>
              <a:gd name="T11" fmla="*/ 178 h 210"/>
              <a:gd name="T12" fmla="*/ 159 w 176"/>
              <a:gd name="T13" fmla="*/ 163 h 210"/>
              <a:gd name="T14" fmla="*/ 168 w 176"/>
              <a:gd name="T15" fmla="*/ 148 h 210"/>
              <a:gd name="T16" fmla="*/ 173 w 176"/>
              <a:gd name="T17" fmla="*/ 131 h 210"/>
              <a:gd name="T18" fmla="*/ 176 w 176"/>
              <a:gd name="T19" fmla="*/ 113 h 210"/>
              <a:gd name="T20" fmla="*/ 176 w 176"/>
              <a:gd name="T21" fmla="*/ 95 h 210"/>
              <a:gd name="T22" fmla="*/ 174 w 176"/>
              <a:gd name="T23" fmla="*/ 76 h 210"/>
              <a:gd name="T24" fmla="*/ 168 w 176"/>
              <a:gd name="T25" fmla="*/ 60 h 210"/>
              <a:gd name="T26" fmla="*/ 161 w 176"/>
              <a:gd name="T27" fmla="*/ 44 h 210"/>
              <a:gd name="T28" fmla="*/ 152 w 176"/>
              <a:gd name="T29" fmla="*/ 30 h 210"/>
              <a:gd name="T30" fmla="*/ 140 w 176"/>
              <a:gd name="T31" fmla="*/ 18 h 210"/>
              <a:gd name="T32" fmla="*/ 127 w 176"/>
              <a:gd name="T33" fmla="*/ 9 h 210"/>
              <a:gd name="T34" fmla="*/ 112 w 176"/>
              <a:gd name="T35" fmla="*/ 4 h 210"/>
              <a:gd name="T36" fmla="*/ 97 w 176"/>
              <a:gd name="T37" fmla="*/ 0 h 210"/>
              <a:gd name="T38" fmla="*/ 82 w 176"/>
              <a:gd name="T39" fmla="*/ 1 h 210"/>
              <a:gd name="T40" fmla="*/ 67 w 176"/>
              <a:gd name="T41" fmla="*/ 4 h 210"/>
              <a:gd name="T42" fmla="*/ 52 w 176"/>
              <a:gd name="T43" fmla="*/ 11 h 210"/>
              <a:gd name="T44" fmla="*/ 38 w 176"/>
              <a:gd name="T45" fmla="*/ 20 h 210"/>
              <a:gd name="T46" fmla="*/ 27 w 176"/>
              <a:gd name="T47" fmla="*/ 32 h 210"/>
              <a:gd name="T48" fmla="*/ 17 w 176"/>
              <a:gd name="T49" fmla="*/ 47 h 210"/>
              <a:gd name="T50" fmla="*/ 8 w 176"/>
              <a:gd name="T51" fmla="*/ 62 h 210"/>
              <a:gd name="T52" fmla="*/ 3 w 176"/>
              <a:gd name="T53" fmla="*/ 79 h 210"/>
              <a:gd name="T54" fmla="*/ 0 w 176"/>
              <a:gd name="T55" fmla="*/ 97 h 210"/>
              <a:gd name="T56" fmla="*/ 0 w 176"/>
              <a:gd name="T57" fmla="*/ 115 h 210"/>
              <a:gd name="T58" fmla="*/ 2 w 176"/>
              <a:gd name="T59" fmla="*/ 134 h 210"/>
              <a:gd name="T60" fmla="*/ 8 w 176"/>
              <a:gd name="T61" fmla="*/ 150 h 210"/>
              <a:gd name="T62" fmla="*/ 15 w 176"/>
              <a:gd name="T63" fmla="*/ 166 h 210"/>
              <a:gd name="T64" fmla="*/ 24 w 176"/>
              <a:gd name="T65" fmla="*/ 180 h 210"/>
              <a:gd name="T66" fmla="*/ 36 w 176"/>
              <a:gd name="T67" fmla="*/ 192 h 210"/>
              <a:gd name="T68" fmla="*/ 49 w 176"/>
              <a:gd name="T69" fmla="*/ 201 h 210"/>
              <a:gd name="T70" fmla="*/ 64 w 176"/>
              <a:gd name="T71" fmla="*/ 206 h 210"/>
              <a:gd name="T72" fmla="*/ 79 w 176"/>
              <a:gd name="T73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6" h="210">
                <a:moveTo>
                  <a:pt x="79" y="210"/>
                </a:moveTo>
                <a:lnTo>
                  <a:pt x="94" y="209"/>
                </a:lnTo>
                <a:lnTo>
                  <a:pt x="109" y="206"/>
                </a:lnTo>
                <a:lnTo>
                  <a:pt x="124" y="199"/>
                </a:lnTo>
                <a:lnTo>
                  <a:pt x="138" y="190"/>
                </a:lnTo>
                <a:lnTo>
                  <a:pt x="149" y="178"/>
                </a:lnTo>
                <a:lnTo>
                  <a:pt x="159" y="163"/>
                </a:lnTo>
                <a:lnTo>
                  <a:pt x="168" y="148"/>
                </a:lnTo>
                <a:lnTo>
                  <a:pt x="173" y="131"/>
                </a:lnTo>
                <a:lnTo>
                  <a:pt x="176" y="113"/>
                </a:lnTo>
                <a:lnTo>
                  <a:pt x="176" y="95"/>
                </a:lnTo>
                <a:lnTo>
                  <a:pt x="174" y="76"/>
                </a:lnTo>
                <a:lnTo>
                  <a:pt x="168" y="60"/>
                </a:lnTo>
                <a:lnTo>
                  <a:pt x="161" y="44"/>
                </a:lnTo>
                <a:lnTo>
                  <a:pt x="152" y="30"/>
                </a:lnTo>
                <a:lnTo>
                  <a:pt x="140" y="18"/>
                </a:lnTo>
                <a:lnTo>
                  <a:pt x="127" y="9"/>
                </a:lnTo>
                <a:lnTo>
                  <a:pt x="112" y="4"/>
                </a:lnTo>
                <a:lnTo>
                  <a:pt x="97" y="0"/>
                </a:lnTo>
                <a:lnTo>
                  <a:pt x="82" y="1"/>
                </a:lnTo>
                <a:lnTo>
                  <a:pt x="67" y="4"/>
                </a:lnTo>
                <a:lnTo>
                  <a:pt x="52" y="11"/>
                </a:lnTo>
                <a:lnTo>
                  <a:pt x="38" y="20"/>
                </a:lnTo>
                <a:lnTo>
                  <a:pt x="27" y="32"/>
                </a:lnTo>
                <a:lnTo>
                  <a:pt x="17" y="47"/>
                </a:lnTo>
                <a:lnTo>
                  <a:pt x="8" y="62"/>
                </a:lnTo>
                <a:lnTo>
                  <a:pt x="3" y="79"/>
                </a:lnTo>
                <a:lnTo>
                  <a:pt x="0" y="97"/>
                </a:lnTo>
                <a:lnTo>
                  <a:pt x="0" y="115"/>
                </a:lnTo>
                <a:lnTo>
                  <a:pt x="2" y="134"/>
                </a:lnTo>
                <a:lnTo>
                  <a:pt x="8" y="150"/>
                </a:lnTo>
                <a:lnTo>
                  <a:pt x="15" y="166"/>
                </a:lnTo>
                <a:lnTo>
                  <a:pt x="24" y="180"/>
                </a:lnTo>
                <a:lnTo>
                  <a:pt x="36" y="192"/>
                </a:lnTo>
                <a:lnTo>
                  <a:pt x="49" y="201"/>
                </a:lnTo>
                <a:lnTo>
                  <a:pt x="64" y="206"/>
                </a:lnTo>
                <a:lnTo>
                  <a:pt x="79" y="2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6" name="Freeform 278"/>
          <p:cNvSpPr>
            <a:spLocks noChangeAspect="1"/>
          </p:cNvSpPr>
          <p:nvPr/>
        </p:nvSpPr>
        <p:spPr bwMode="auto">
          <a:xfrm>
            <a:off x="7321550" y="4529138"/>
            <a:ext cx="3175" cy="6350"/>
          </a:xfrm>
          <a:custGeom>
            <a:avLst/>
            <a:gdLst>
              <a:gd name="T0" fmla="*/ 182 w 182"/>
              <a:gd name="T1" fmla="*/ 13 h 312"/>
              <a:gd name="T2" fmla="*/ 26 w 182"/>
              <a:gd name="T3" fmla="*/ 0 h 312"/>
              <a:gd name="T4" fmla="*/ 0 w 182"/>
              <a:gd name="T5" fmla="*/ 299 h 312"/>
              <a:gd name="T6" fmla="*/ 156 w 182"/>
              <a:gd name="T7" fmla="*/ 312 h 312"/>
              <a:gd name="T8" fmla="*/ 182 w 182"/>
              <a:gd name="T9" fmla="*/ 1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312">
                <a:moveTo>
                  <a:pt x="182" y="13"/>
                </a:moveTo>
                <a:lnTo>
                  <a:pt x="26" y="0"/>
                </a:lnTo>
                <a:lnTo>
                  <a:pt x="0" y="299"/>
                </a:lnTo>
                <a:lnTo>
                  <a:pt x="156" y="312"/>
                </a:lnTo>
                <a:lnTo>
                  <a:pt x="182" y="13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7" name="Freeform 279"/>
          <p:cNvSpPr>
            <a:spLocks noChangeAspect="1"/>
          </p:cNvSpPr>
          <p:nvPr/>
        </p:nvSpPr>
        <p:spPr bwMode="auto">
          <a:xfrm>
            <a:off x="7327900" y="4529138"/>
            <a:ext cx="3175" cy="4762"/>
          </a:xfrm>
          <a:custGeom>
            <a:avLst/>
            <a:gdLst>
              <a:gd name="T0" fmla="*/ 194 w 194"/>
              <a:gd name="T1" fmla="*/ 15 h 229"/>
              <a:gd name="T2" fmla="*/ 19 w 194"/>
              <a:gd name="T3" fmla="*/ 0 h 229"/>
              <a:gd name="T4" fmla="*/ 0 w 194"/>
              <a:gd name="T5" fmla="*/ 214 h 229"/>
              <a:gd name="T6" fmla="*/ 175 w 194"/>
              <a:gd name="T7" fmla="*/ 229 h 229"/>
              <a:gd name="T8" fmla="*/ 194 w 194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9">
                <a:moveTo>
                  <a:pt x="194" y="15"/>
                </a:moveTo>
                <a:lnTo>
                  <a:pt x="19" y="0"/>
                </a:lnTo>
                <a:lnTo>
                  <a:pt x="0" y="214"/>
                </a:lnTo>
                <a:lnTo>
                  <a:pt x="175" y="229"/>
                </a:lnTo>
                <a:lnTo>
                  <a:pt x="194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8" name="Freeform 280"/>
          <p:cNvSpPr>
            <a:spLocks noChangeAspect="1"/>
          </p:cNvSpPr>
          <p:nvPr/>
        </p:nvSpPr>
        <p:spPr bwMode="auto">
          <a:xfrm>
            <a:off x="7332663" y="4530725"/>
            <a:ext cx="3175" cy="6350"/>
          </a:xfrm>
          <a:custGeom>
            <a:avLst/>
            <a:gdLst>
              <a:gd name="T0" fmla="*/ 197 w 197"/>
              <a:gd name="T1" fmla="*/ 15 h 353"/>
              <a:gd name="T2" fmla="*/ 29 w 197"/>
              <a:gd name="T3" fmla="*/ 0 h 353"/>
              <a:gd name="T4" fmla="*/ 0 w 197"/>
              <a:gd name="T5" fmla="*/ 338 h 353"/>
              <a:gd name="T6" fmla="*/ 168 w 197"/>
              <a:gd name="T7" fmla="*/ 353 h 353"/>
              <a:gd name="T8" fmla="*/ 197 w 197"/>
              <a:gd name="T9" fmla="*/ 1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" h="353">
                <a:moveTo>
                  <a:pt x="197" y="15"/>
                </a:moveTo>
                <a:lnTo>
                  <a:pt x="29" y="0"/>
                </a:lnTo>
                <a:lnTo>
                  <a:pt x="0" y="338"/>
                </a:lnTo>
                <a:lnTo>
                  <a:pt x="168" y="353"/>
                </a:lnTo>
                <a:lnTo>
                  <a:pt x="19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09" name="Freeform 281"/>
          <p:cNvSpPr>
            <a:spLocks noChangeAspect="1"/>
          </p:cNvSpPr>
          <p:nvPr/>
        </p:nvSpPr>
        <p:spPr bwMode="auto">
          <a:xfrm>
            <a:off x="7335838" y="4530725"/>
            <a:ext cx="3175" cy="4763"/>
          </a:xfrm>
          <a:custGeom>
            <a:avLst/>
            <a:gdLst>
              <a:gd name="T0" fmla="*/ 187 w 187"/>
              <a:gd name="T1" fmla="*/ 15 h 212"/>
              <a:gd name="T2" fmla="*/ 17 w 187"/>
              <a:gd name="T3" fmla="*/ 0 h 212"/>
              <a:gd name="T4" fmla="*/ 0 w 187"/>
              <a:gd name="T5" fmla="*/ 197 h 212"/>
              <a:gd name="T6" fmla="*/ 170 w 187"/>
              <a:gd name="T7" fmla="*/ 212 h 212"/>
              <a:gd name="T8" fmla="*/ 187 w 187"/>
              <a:gd name="T9" fmla="*/ 1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12">
                <a:moveTo>
                  <a:pt x="187" y="15"/>
                </a:moveTo>
                <a:lnTo>
                  <a:pt x="17" y="0"/>
                </a:lnTo>
                <a:lnTo>
                  <a:pt x="0" y="197"/>
                </a:lnTo>
                <a:lnTo>
                  <a:pt x="170" y="212"/>
                </a:lnTo>
                <a:lnTo>
                  <a:pt x="187" y="15"/>
                </a:lnTo>
                <a:close/>
              </a:path>
            </a:pathLst>
          </a:cu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10" name="Freeform 282"/>
          <p:cNvSpPr>
            <a:spLocks noChangeAspect="1"/>
          </p:cNvSpPr>
          <p:nvPr/>
        </p:nvSpPr>
        <p:spPr bwMode="auto">
          <a:xfrm>
            <a:off x="7321550" y="4527550"/>
            <a:ext cx="3175" cy="6350"/>
          </a:xfrm>
          <a:custGeom>
            <a:avLst/>
            <a:gdLst>
              <a:gd name="T0" fmla="*/ 193 w 193"/>
              <a:gd name="T1" fmla="*/ 15 h 322"/>
              <a:gd name="T2" fmla="*/ 27 w 193"/>
              <a:gd name="T3" fmla="*/ 0 h 322"/>
              <a:gd name="T4" fmla="*/ 0 w 193"/>
              <a:gd name="T5" fmla="*/ 307 h 322"/>
              <a:gd name="T6" fmla="*/ 166 w 193"/>
              <a:gd name="T7" fmla="*/ 322 h 322"/>
              <a:gd name="T8" fmla="*/ 193 w 193"/>
              <a:gd name="T9" fmla="*/ 1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322">
                <a:moveTo>
                  <a:pt x="193" y="15"/>
                </a:moveTo>
                <a:lnTo>
                  <a:pt x="27" y="0"/>
                </a:lnTo>
                <a:lnTo>
                  <a:pt x="0" y="307"/>
                </a:lnTo>
                <a:lnTo>
                  <a:pt x="166" y="322"/>
                </a:lnTo>
                <a:lnTo>
                  <a:pt x="193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11" name="Freeform 283"/>
          <p:cNvSpPr>
            <a:spLocks noChangeAspect="1"/>
          </p:cNvSpPr>
          <p:nvPr/>
        </p:nvSpPr>
        <p:spPr bwMode="auto">
          <a:xfrm>
            <a:off x="7326313" y="4529138"/>
            <a:ext cx="3175" cy="4762"/>
          </a:xfrm>
          <a:custGeom>
            <a:avLst/>
            <a:gdLst>
              <a:gd name="T0" fmla="*/ 187 w 187"/>
              <a:gd name="T1" fmla="*/ 15 h 229"/>
              <a:gd name="T2" fmla="*/ 19 w 187"/>
              <a:gd name="T3" fmla="*/ 0 h 229"/>
              <a:gd name="T4" fmla="*/ 0 w 187"/>
              <a:gd name="T5" fmla="*/ 214 h 229"/>
              <a:gd name="T6" fmla="*/ 168 w 187"/>
              <a:gd name="T7" fmla="*/ 229 h 229"/>
              <a:gd name="T8" fmla="*/ 187 w 187"/>
              <a:gd name="T9" fmla="*/ 15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9">
                <a:moveTo>
                  <a:pt x="187" y="15"/>
                </a:moveTo>
                <a:lnTo>
                  <a:pt x="19" y="0"/>
                </a:lnTo>
                <a:lnTo>
                  <a:pt x="0" y="214"/>
                </a:lnTo>
                <a:lnTo>
                  <a:pt x="168" y="229"/>
                </a:lnTo>
                <a:lnTo>
                  <a:pt x="187" y="15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12" name="Freeform 284"/>
          <p:cNvSpPr>
            <a:spLocks noChangeAspect="1"/>
          </p:cNvSpPr>
          <p:nvPr/>
        </p:nvSpPr>
        <p:spPr bwMode="auto">
          <a:xfrm>
            <a:off x="7331075" y="4529138"/>
            <a:ext cx="3175" cy="7937"/>
          </a:xfrm>
          <a:custGeom>
            <a:avLst/>
            <a:gdLst>
              <a:gd name="T0" fmla="*/ 185 w 185"/>
              <a:gd name="T1" fmla="*/ 13 h 347"/>
              <a:gd name="T2" fmla="*/ 29 w 185"/>
              <a:gd name="T3" fmla="*/ 0 h 347"/>
              <a:gd name="T4" fmla="*/ 0 w 185"/>
              <a:gd name="T5" fmla="*/ 333 h 347"/>
              <a:gd name="T6" fmla="*/ 156 w 185"/>
              <a:gd name="T7" fmla="*/ 347 h 347"/>
              <a:gd name="T8" fmla="*/ 185 w 185"/>
              <a:gd name="T9" fmla="*/ 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347">
                <a:moveTo>
                  <a:pt x="185" y="13"/>
                </a:moveTo>
                <a:lnTo>
                  <a:pt x="29" y="0"/>
                </a:lnTo>
                <a:lnTo>
                  <a:pt x="0" y="333"/>
                </a:lnTo>
                <a:lnTo>
                  <a:pt x="156" y="347"/>
                </a:lnTo>
                <a:lnTo>
                  <a:pt x="185" y="13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13" name="Freeform 285"/>
          <p:cNvSpPr>
            <a:spLocks noChangeAspect="1"/>
          </p:cNvSpPr>
          <p:nvPr/>
        </p:nvSpPr>
        <p:spPr bwMode="auto">
          <a:xfrm>
            <a:off x="7334250" y="4529138"/>
            <a:ext cx="3175" cy="4762"/>
          </a:xfrm>
          <a:custGeom>
            <a:avLst/>
            <a:gdLst>
              <a:gd name="T0" fmla="*/ 179 w 179"/>
              <a:gd name="T1" fmla="*/ 14 h 223"/>
              <a:gd name="T2" fmla="*/ 18 w 179"/>
              <a:gd name="T3" fmla="*/ 0 h 223"/>
              <a:gd name="T4" fmla="*/ 0 w 179"/>
              <a:gd name="T5" fmla="*/ 209 h 223"/>
              <a:gd name="T6" fmla="*/ 161 w 179"/>
              <a:gd name="T7" fmla="*/ 223 h 223"/>
              <a:gd name="T8" fmla="*/ 179 w 179"/>
              <a:gd name="T9" fmla="*/ 14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" h="223">
                <a:moveTo>
                  <a:pt x="179" y="14"/>
                </a:moveTo>
                <a:lnTo>
                  <a:pt x="18" y="0"/>
                </a:lnTo>
                <a:lnTo>
                  <a:pt x="0" y="209"/>
                </a:lnTo>
                <a:lnTo>
                  <a:pt x="161" y="223"/>
                </a:lnTo>
                <a:lnTo>
                  <a:pt x="179" y="14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14" name="Freeform 286"/>
          <p:cNvSpPr>
            <a:spLocks noChangeAspect="1"/>
          </p:cNvSpPr>
          <p:nvPr/>
        </p:nvSpPr>
        <p:spPr bwMode="auto">
          <a:xfrm>
            <a:off x="7335838" y="4564063"/>
            <a:ext cx="22225" cy="14287"/>
          </a:xfrm>
          <a:custGeom>
            <a:avLst/>
            <a:gdLst>
              <a:gd name="T0" fmla="*/ 0 w 1650"/>
              <a:gd name="T1" fmla="*/ 2 h 1045"/>
              <a:gd name="T2" fmla="*/ 0 w 1650"/>
              <a:gd name="T3" fmla="*/ 861 h 1045"/>
              <a:gd name="T4" fmla="*/ 17 w 1650"/>
              <a:gd name="T5" fmla="*/ 902 h 1045"/>
              <a:gd name="T6" fmla="*/ 46 w 1650"/>
              <a:gd name="T7" fmla="*/ 924 h 1045"/>
              <a:gd name="T8" fmla="*/ 103 w 1650"/>
              <a:gd name="T9" fmla="*/ 950 h 1045"/>
              <a:gd name="T10" fmla="*/ 178 w 1650"/>
              <a:gd name="T11" fmla="*/ 977 h 1045"/>
              <a:gd name="T12" fmla="*/ 269 w 1650"/>
              <a:gd name="T13" fmla="*/ 1001 h 1045"/>
              <a:gd name="T14" fmla="*/ 401 w 1650"/>
              <a:gd name="T15" fmla="*/ 1021 h 1045"/>
              <a:gd name="T16" fmla="*/ 512 w 1650"/>
              <a:gd name="T17" fmla="*/ 1030 h 1045"/>
              <a:gd name="T18" fmla="*/ 627 w 1650"/>
              <a:gd name="T19" fmla="*/ 1043 h 1045"/>
              <a:gd name="T20" fmla="*/ 745 w 1650"/>
              <a:gd name="T21" fmla="*/ 1045 h 1045"/>
              <a:gd name="T22" fmla="*/ 894 w 1650"/>
              <a:gd name="T23" fmla="*/ 1045 h 1045"/>
              <a:gd name="T24" fmla="*/ 990 w 1650"/>
              <a:gd name="T25" fmla="*/ 1043 h 1045"/>
              <a:gd name="T26" fmla="*/ 1078 w 1650"/>
              <a:gd name="T27" fmla="*/ 1038 h 1045"/>
              <a:gd name="T28" fmla="*/ 1162 w 1650"/>
              <a:gd name="T29" fmla="*/ 1030 h 1045"/>
              <a:gd name="T30" fmla="*/ 1280 w 1650"/>
              <a:gd name="T31" fmla="*/ 1016 h 1045"/>
              <a:gd name="T32" fmla="*/ 1389 w 1650"/>
              <a:gd name="T33" fmla="*/ 999 h 1045"/>
              <a:gd name="T34" fmla="*/ 1471 w 1650"/>
              <a:gd name="T35" fmla="*/ 977 h 1045"/>
              <a:gd name="T36" fmla="*/ 1525 w 1650"/>
              <a:gd name="T37" fmla="*/ 962 h 1045"/>
              <a:gd name="T38" fmla="*/ 1583 w 1650"/>
              <a:gd name="T39" fmla="*/ 935 h 1045"/>
              <a:gd name="T40" fmla="*/ 1620 w 1650"/>
              <a:gd name="T41" fmla="*/ 910 h 1045"/>
              <a:gd name="T42" fmla="*/ 1645 w 1650"/>
              <a:gd name="T43" fmla="*/ 880 h 1045"/>
              <a:gd name="T44" fmla="*/ 1650 w 1650"/>
              <a:gd name="T45" fmla="*/ 854 h 1045"/>
              <a:gd name="T46" fmla="*/ 1650 w 1650"/>
              <a:gd name="T47" fmla="*/ 0 h 1045"/>
              <a:gd name="T48" fmla="*/ 0 w 1650"/>
              <a:gd name="T49" fmla="*/ 2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50" h="1045">
                <a:moveTo>
                  <a:pt x="0" y="2"/>
                </a:moveTo>
                <a:lnTo>
                  <a:pt x="0" y="861"/>
                </a:lnTo>
                <a:lnTo>
                  <a:pt x="17" y="902"/>
                </a:lnTo>
                <a:lnTo>
                  <a:pt x="46" y="924"/>
                </a:lnTo>
                <a:lnTo>
                  <a:pt x="103" y="950"/>
                </a:lnTo>
                <a:lnTo>
                  <a:pt x="178" y="977"/>
                </a:lnTo>
                <a:lnTo>
                  <a:pt x="269" y="1001"/>
                </a:lnTo>
                <a:lnTo>
                  <a:pt x="401" y="1021"/>
                </a:lnTo>
                <a:lnTo>
                  <a:pt x="512" y="1030"/>
                </a:lnTo>
                <a:lnTo>
                  <a:pt x="627" y="1043"/>
                </a:lnTo>
                <a:lnTo>
                  <a:pt x="745" y="1045"/>
                </a:lnTo>
                <a:lnTo>
                  <a:pt x="894" y="1045"/>
                </a:lnTo>
                <a:lnTo>
                  <a:pt x="990" y="1043"/>
                </a:lnTo>
                <a:lnTo>
                  <a:pt x="1078" y="1038"/>
                </a:lnTo>
                <a:lnTo>
                  <a:pt x="1162" y="1030"/>
                </a:lnTo>
                <a:lnTo>
                  <a:pt x="1280" y="1016"/>
                </a:lnTo>
                <a:lnTo>
                  <a:pt x="1389" y="999"/>
                </a:lnTo>
                <a:lnTo>
                  <a:pt x="1471" y="977"/>
                </a:lnTo>
                <a:lnTo>
                  <a:pt x="1525" y="962"/>
                </a:lnTo>
                <a:lnTo>
                  <a:pt x="1583" y="935"/>
                </a:lnTo>
                <a:lnTo>
                  <a:pt x="1620" y="910"/>
                </a:lnTo>
                <a:lnTo>
                  <a:pt x="1645" y="880"/>
                </a:lnTo>
                <a:lnTo>
                  <a:pt x="1650" y="854"/>
                </a:lnTo>
                <a:lnTo>
                  <a:pt x="165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15" name="Oval 287"/>
          <p:cNvSpPr>
            <a:spLocks noChangeAspect="1" noChangeArrowheads="1"/>
          </p:cNvSpPr>
          <p:nvPr/>
        </p:nvSpPr>
        <p:spPr bwMode="auto">
          <a:xfrm>
            <a:off x="7335838" y="4560888"/>
            <a:ext cx="22225" cy="6350"/>
          </a:xfrm>
          <a:prstGeom prst="ellipse">
            <a:avLst/>
          </a:prstGeom>
          <a:solidFill>
            <a:srgbClr val="FFB233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x-none" altLang="x-none"/>
          </a:p>
        </p:txBody>
      </p:sp>
      <p:sp>
        <p:nvSpPr>
          <p:cNvPr id="74016" name="Freeform 288"/>
          <p:cNvSpPr>
            <a:spLocks noChangeAspect="1"/>
          </p:cNvSpPr>
          <p:nvPr/>
        </p:nvSpPr>
        <p:spPr bwMode="auto">
          <a:xfrm>
            <a:off x="7345363" y="4568825"/>
            <a:ext cx="3175" cy="6350"/>
          </a:xfrm>
          <a:custGeom>
            <a:avLst/>
            <a:gdLst>
              <a:gd name="T0" fmla="*/ 38 w 201"/>
              <a:gd name="T1" fmla="*/ 194 h 488"/>
              <a:gd name="T2" fmla="*/ 3 w 201"/>
              <a:gd name="T3" fmla="*/ 170 h 488"/>
              <a:gd name="T4" fmla="*/ 0 w 201"/>
              <a:gd name="T5" fmla="*/ 134 h 488"/>
              <a:gd name="T6" fmla="*/ 0 w 201"/>
              <a:gd name="T7" fmla="*/ 88 h 488"/>
              <a:gd name="T8" fmla="*/ 28 w 201"/>
              <a:gd name="T9" fmla="*/ 28 h 488"/>
              <a:gd name="T10" fmla="*/ 69 w 201"/>
              <a:gd name="T11" fmla="*/ 0 h 488"/>
              <a:gd name="T12" fmla="*/ 124 w 201"/>
              <a:gd name="T13" fmla="*/ 0 h 488"/>
              <a:gd name="T14" fmla="*/ 172 w 201"/>
              <a:gd name="T15" fmla="*/ 28 h 488"/>
              <a:gd name="T16" fmla="*/ 191 w 201"/>
              <a:gd name="T17" fmla="*/ 88 h 488"/>
              <a:gd name="T18" fmla="*/ 182 w 201"/>
              <a:gd name="T19" fmla="*/ 158 h 488"/>
              <a:gd name="T20" fmla="*/ 156 w 201"/>
              <a:gd name="T21" fmla="*/ 194 h 488"/>
              <a:gd name="T22" fmla="*/ 115 w 201"/>
              <a:gd name="T23" fmla="*/ 210 h 488"/>
              <a:gd name="T24" fmla="*/ 201 w 201"/>
              <a:gd name="T25" fmla="*/ 488 h 488"/>
              <a:gd name="T26" fmla="*/ 0 w 201"/>
              <a:gd name="T27" fmla="*/ 488 h 488"/>
              <a:gd name="T28" fmla="*/ 66 w 201"/>
              <a:gd name="T29" fmla="*/ 206 h 488"/>
              <a:gd name="T30" fmla="*/ 38 w 201"/>
              <a:gd name="T31" fmla="*/ 19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488">
                <a:moveTo>
                  <a:pt x="38" y="194"/>
                </a:moveTo>
                <a:lnTo>
                  <a:pt x="3" y="170"/>
                </a:lnTo>
                <a:lnTo>
                  <a:pt x="0" y="134"/>
                </a:lnTo>
                <a:lnTo>
                  <a:pt x="0" y="88"/>
                </a:lnTo>
                <a:lnTo>
                  <a:pt x="28" y="28"/>
                </a:lnTo>
                <a:lnTo>
                  <a:pt x="69" y="0"/>
                </a:lnTo>
                <a:lnTo>
                  <a:pt x="124" y="0"/>
                </a:lnTo>
                <a:lnTo>
                  <a:pt x="172" y="28"/>
                </a:lnTo>
                <a:lnTo>
                  <a:pt x="191" y="88"/>
                </a:lnTo>
                <a:lnTo>
                  <a:pt x="182" y="158"/>
                </a:lnTo>
                <a:lnTo>
                  <a:pt x="156" y="194"/>
                </a:lnTo>
                <a:lnTo>
                  <a:pt x="115" y="210"/>
                </a:lnTo>
                <a:lnTo>
                  <a:pt x="201" y="488"/>
                </a:lnTo>
                <a:lnTo>
                  <a:pt x="0" y="488"/>
                </a:lnTo>
                <a:lnTo>
                  <a:pt x="66" y="206"/>
                </a:lnTo>
                <a:lnTo>
                  <a:pt x="38" y="1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17" name="Freeform 289"/>
          <p:cNvSpPr>
            <a:spLocks noChangeAspect="1"/>
          </p:cNvSpPr>
          <p:nvPr/>
        </p:nvSpPr>
        <p:spPr bwMode="auto">
          <a:xfrm>
            <a:off x="7339013" y="4554538"/>
            <a:ext cx="15875" cy="9525"/>
          </a:xfrm>
          <a:custGeom>
            <a:avLst/>
            <a:gdLst>
              <a:gd name="T0" fmla="*/ 0 w 1171"/>
              <a:gd name="T1" fmla="*/ 631 h 673"/>
              <a:gd name="T2" fmla="*/ 0 w 1171"/>
              <a:gd name="T3" fmla="*/ 536 h 673"/>
              <a:gd name="T4" fmla="*/ 15 w 1171"/>
              <a:gd name="T5" fmla="*/ 445 h 673"/>
              <a:gd name="T6" fmla="*/ 41 w 1171"/>
              <a:gd name="T7" fmla="*/ 359 h 673"/>
              <a:gd name="T8" fmla="*/ 70 w 1171"/>
              <a:gd name="T9" fmla="*/ 291 h 673"/>
              <a:gd name="T10" fmla="*/ 118 w 1171"/>
              <a:gd name="T11" fmla="*/ 228 h 673"/>
              <a:gd name="T12" fmla="*/ 154 w 1171"/>
              <a:gd name="T13" fmla="*/ 183 h 673"/>
              <a:gd name="T14" fmla="*/ 217 w 1171"/>
              <a:gd name="T15" fmla="*/ 129 h 673"/>
              <a:gd name="T16" fmla="*/ 261 w 1171"/>
              <a:gd name="T17" fmla="*/ 100 h 673"/>
              <a:gd name="T18" fmla="*/ 328 w 1171"/>
              <a:gd name="T19" fmla="*/ 56 h 673"/>
              <a:gd name="T20" fmla="*/ 400 w 1171"/>
              <a:gd name="T21" fmla="*/ 27 h 673"/>
              <a:gd name="T22" fmla="*/ 495 w 1171"/>
              <a:gd name="T23" fmla="*/ 5 h 673"/>
              <a:gd name="T24" fmla="*/ 584 w 1171"/>
              <a:gd name="T25" fmla="*/ 0 h 673"/>
              <a:gd name="T26" fmla="*/ 671 w 1171"/>
              <a:gd name="T27" fmla="*/ 7 h 673"/>
              <a:gd name="T28" fmla="*/ 744 w 1171"/>
              <a:gd name="T29" fmla="*/ 19 h 673"/>
              <a:gd name="T30" fmla="*/ 835 w 1171"/>
              <a:gd name="T31" fmla="*/ 51 h 673"/>
              <a:gd name="T32" fmla="*/ 908 w 1171"/>
              <a:gd name="T33" fmla="*/ 95 h 673"/>
              <a:gd name="T34" fmla="*/ 959 w 1171"/>
              <a:gd name="T35" fmla="*/ 131 h 673"/>
              <a:gd name="T36" fmla="*/ 1010 w 1171"/>
              <a:gd name="T37" fmla="*/ 180 h 673"/>
              <a:gd name="T38" fmla="*/ 1054 w 1171"/>
              <a:gd name="T39" fmla="*/ 228 h 673"/>
              <a:gd name="T40" fmla="*/ 1088 w 1171"/>
              <a:gd name="T41" fmla="*/ 279 h 673"/>
              <a:gd name="T42" fmla="*/ 1113 w 1171"/>
              <a:gd name="T43" fmla="*/ 328 h 673"/>
              <a:gd name="T44" fmla="*/ 1139 w 1171"/>
              <a:gd name="T45" fmla="*/ 389 h 673"/>
              <a:gd name="T46" fmla="*/ 1149 w 1171"/>
              <a:gd name="T47" fmla="*/ 445 h 673"/>
              <a:gd name="T48" fmla="*/ 1161 w 1171"/>
              <a:gd name="T49" fmla="*/ 492 h 673"/>
              <a:gd name="T50" fmla="*/ 1169 w 1171"/>
              <a:gd name="T51" fmla="*/ 536 h 673"/>
              <a:gd name="T52" fmla="*/ 1171 w 1171"/>
              <a:gd name="T53" fmla="*/ 621 h 673"/>
              <a:gd name="T54" fmla="*/ 1147 w 1171"/>
              <a:gd name="T55" fmla="*/ 643 h 673"/>
              <a:gd name="T56" fmla="*/ 1096 w 1171"/>
              <a:gd name="T57" fmla="*/ 658 h 673"/>
              <a:gd name="T58" fmla="*/ 1036 w 1171"/>
              <a:gd name="T59" fmla="*/ 668 h 673"/>
              <a:gd name="T60" fmla="*/ 973 w 1171"/>
              <a:gd name="T61" fmla="*/ 658 h 673"/>
              <a:gd name="T62" fmla="*/ 927 w 1171"/>
              <a:gd name="T63" fmla="*/ 639 h 673"/>
              <a:gd name="T64" fmla="*/ 915 w 1171"/>
              <a:gd name="T65" fmla="*/ 617 h 673"/>
              <a:gd name="T66" fmla="*/ 915 w 1171"/>
              <a:gd name="T67" fmla="*/ 512 h 673"/>
              <a:gd name="T68" fmla="*/ 908 w 1171"/>
              <a:gd name="T69" fmla="*/ 468 h 673"/>
              <a:gd name="T70" fmla="*/ 891 w 1171"/>
              <a:gd name="T71" fmla="*/ 416 h 673"/>
              <a:gd name="T72" fmla="*/ 857 w 1171"/>
              <a:gd name="T73" fmla="*/ 359 h 673"/>
              <a:gd name="T74" fmla="*/ 825 w 1171"/>
              <a:gd name="T75" fmla="*/ 330 h 673"/>
              <a:gd name="T76" fmla="*/ 790 w 1171"/>
              <a:gd name="T77" fmla="*/ 294 h 673"/>
              <a:gd name="T78" fmla="*/ 732 w 1171"/>
              <a:gd name="T79" fmla="*/ 264 h 673"/>
              <a:gd name="T80" fmla="*/ 688 w 1171"/>
              <a:gd name="T81" fmla="*/ 250 h 673"/>
              <a:gd name="T82" fmla="*/ 652 w 1171"/>
              <a:gd name="T83" fmla="*/ 235 h 673"/>
              <a:gd name="T84" fmla="*/ 613 w 1171"/>
              <a:gd name="T85" fmla="*/ 235 h 673"/>
              <a:gd name="T86" fmla="*/ 532 w 1171"/>
              <a:gd name="T87" fmla="*/ 235 h 673"/>
              <a:gd name="T88" fmla="*/ 488 w 1171"/>
              <a:gd name="T89" fmla="*/ 242 h 673"/>
              <a:gd name="T90" fmla="*/ 432 w 1171"/>
              <a:gd name="T91" fmla="*/ 264 h 673"/>
              <a:gd name="T92" fmla="*/ 388 w 1171"/>
              <a:gd name="T93" fmla="*/ 291 h 673"/>
              <a:gd name="T94" fmla="*/ 349 w 1171"/>
              <a:gd name="T95" fmla="*/ 320 h 673"/>
              <a:gd name="T96" fmla="*/ 314 w 1171"/>
              <a:gd name="T97" fmla="*/ 352 h 673"/>
              <a:gd name="T98" fmla="*/ 285 w 1171"/>
              <a:gd name="T99" fmla="*/ 401 h 673"/>
              <a:gd name="T100" fmla="*/ 268 w 1171"/>
              <a:gd name="T101" fmla="*/ 440 h 673"/>
              <a:gd name="T102" fmla="*/ 256 w 1171"/>
              <a:gd name="T103" fmla="*/ 482 h 673"/>
              <a:gd name="T104" fmla="*/ 254 w 1171"/>
              <a:gd name="T105" fmla="*/ 504 h 673"/>
              <a:gd name="T106" fmla="*/ 254 w 1171"/>
              <a:gd name="T107" fmla="*/ 624 h 673"/>
              <a:gd name="T108" fmla="*/ 234 w 1171"/>
              <a:gd name="T109" fmla="*/ 653 h 673"/>
              <a:gd name="T110" fmla="*/ 183 w 1171"/>
              <a:gd name="T111" fmla="*/ 673 h 673"/>
              <a:gd name="T112" fmla="*/ 130 w 1171"/>
              <a:gd name="T113" fmla="*/ 668 h 673"/>
              <a:gd name="T114" fmla="*/ 44 w 1171"/>
              <a:gd name="T115" fmla="*/ 658 h 673"/>
              <a:gd name="T116" fmla="*/ 0 w 1171"/>
              <a:gd name="T117" fmla="*/ 631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71" h="673">
                <a:moveTo>
                  <a:pt x="0" y="631"/>
                </a:moveTo>
                <a:lnTo>
                  <a:pt x="0" y="536"/>
                </a:lnTo>
                <a:lnTo>
                  <a:pt x="15" y="445"/>
                </a:lnTo>
                <a:lnTo>
                  <a:pt x="41" y="359"/>
                </a:lnTo>
                <a:lnTo>
                  <a:pt x="70" y="291"/>
                </a:lnTo>
                <a:lnTo>
                  <a:pt x="118" y="228"/>
                </a:lnTo>
                <a:lnTo>
                  <a:pt x="154" y="183"/>
                </a:lnTo>
                <a:lnTo>
                  <a:pt x="217" y="129"/>
                </a:lnTo>
                <a:lnTo>
                  <a:pt x="261" y="100"/>
                </a:lnTo>
                <a:lnTo>
                  <a:pt x="328" y="56"/>
                </a:lnTo>
                <a:lnTo>
                  <a:pt x="400" y="27"/>
                </a:lnTo>
                <a:lnTo>
                  <a:pt x="495" y="5"/>
                </a:lnTo>
                <a:lnTo>
                  <a:pt x="584" y="0"/>
                </a:lnTo>
                <a:lnTo>
                  <a:pt x="671" y="7"/>
                </a:lnTo>
                <a:lnTo>
                  <a:pt x="744" y="19"/>
                </a:lnTo>
                <a:lnTo>
                  <a:pt x="835" y="51"/>
                </a:lnTo>
                <a:lnTo>
                  <a:pt x="908" y="95"/>
                </a:lnTo>
                <a:lnTo>
                  <a:pt x="959" y="131"/>
                </a:lnTo>
                <a:lnTo>
                  <a:pt x="1010" y="180"/>
                </a:lnTo>
                <a:lnTo>
                  <a:pt x="1054" y="228"/>
                </a:lnTo>
                <a:lnTo>
                  <a:pt x="1088" y="279"/>
                </a:lnTo>
                <a:lnTo>
                  <a:pt x="1113" y="328"/>
                </a:lnTo>
                <a:lnTo>
                  <a:pt x="1139" y="389"/>
                </a:lnTo>
                <a:lnTo>
                  <a:pt x="1149" y="445"/>
                </a:lnTo>
                <a:lnTo>
                  <a:pt x="1161" y="492"/>
                </a:lnTo>
                <a:lnTo>
                  <a:pt x="1169" y="536"/>
                </a:lnTo>
                <a:lnTo>
                  <a:pt x="1171" y="621"/>
                </a:lnTo>
                <a:lnTo>
                  <a:pt x="1147" y="643"/>
                </a:lnTo>
                <a:lnTo>
                  <a:pt x="1096" y="658"/>
                </a:lnTo>
                <a:lnTo>
                  <a:pt x="1036" y="668"/>
                </a:lnTo>
                <a:lnTo>
                  <a:pt x="973" y="658"/>
                </a:lnTo>
                <a:lnTo>
                  <a:pt x="927" y="639"/>
                </a:lnTo>
                <a:lnTo>
                  <a:pt x="915" y="617"/>
                </a:lnTo>
                <a:lnTo>
                  <a:pt x="915" y="512"/>
                </a:lnTo>
                <a:lnTo>
                  <a:pt x="908" y="468"/>
                </a:lnTo>
                <a:lnTo>
                  <a:pt x="891" y="416"/>
                </a:lnTo>
                <a:lnTo>
                  <a:pt x="857" y="359"/>
                </a:lnTo>
                <a:lnTo>
                  <a:pt x="825" y="330"/>
                </a:lnTo>
                <a:lnTo>
                  <a:pt x="790" y="294"/>
                </a:lnTo>
                <a:lnTo>
                  <a:pt x="732" y="264"/>
                </a:lnTo>
                <a:lnTo>
                  <a:pt x="688" y="250"/>
                </a:lnTo>
                <a:lnTo>
                  <a:pt x="652" y="235"/>
                </a:lnTo>
                <a:lnTo>
                  <a:pt x="613" y="235"/>
                </a:lnTo>
                <a:lnTo>
                  <a:pt x="532" y="235"/>
                </a:lnTo>
                <a:lnTo>
                  <a:pt x="488" y="242"/>
                </a:lnTo>
                <a:lnTo>
                  <a:pt x="432" y="264"/>
                </a:lnTo>
                <a:lnTo>
                  <a:pt x="388" y="291"/>
                </a:lnTo>
                <a:lnTo>
                  <a:pt x="349" y="320"/>
                </a:lnTo>
                <a:lnTo>
                  <a:pt x="314" y="352"/>
                </a:lnTo>
                <a:lnTo>
                  <a:pt x="285" y="401"/>
                </a:lnTo>
                <a:lnTo>
                  <a:pt x="268" y="440"/>
                </a:lnTo>
                <a:lnTo>
                  <a:pt x="256" y="482"/>
                </a:lnTo>
                <a:lnTo>
                  <a:pt x="254" y="504"/>
                </a:lnTo>
                <a:lnTo>
                  <a:pt x="254" y="624"/>
                </a:lnTo>
                <a:lnTo>
                  <a:pt x="234" y="653"/>
                </a:lnTo>
                <a:lnTo>
                  <a:pt x="183" y="673"/>
                </a:lnTo>
                <a:lnTo>
                  <a:pt x="130" y="668"/>
                </a:lnTo>
                <a:lnTo>
                  <a:pt x="44" y="658"/>
                </a:lnTo>
                <a:lnTo>
                  <a:pt x="0" y="631"/>
                </a:lnTo>
                <a:close/>
              </a:path>
            </a:pathLst>
          </a:custGeom>
          <a:solidFill>
            <a:srgbClr val="FFCC66"/>
          </a:solidFill>
          <a:ln>
            <a:noFill/>
          </a:ln>
          <a:extLs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018" name="Line 290"/>
          <p:cNvSpPr>
            <a:spLocks noChangeAspect="1" noChangeShapeType="1"/>
          </p:cNvSpPr>
          <p:nvPr/>
        </p:nvSpPr>
        <p:spPr bwMode="auto">
          <a:xfrm flipH="1">
            <a:off x="7162800" y="4532313"/>
            <a:ext cx="171450" cy="69850"/>
          </a:xfrm>
          <a:prstGeom prst="line">
            <a:avLst/>
          </a:prstGeom>
          <a:noFill/>
          <a:ln w="6350">
            <a:solidFill>
              <a:schemeClr val="hlink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8" name="Rectangle 4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72789" name="Rectangle 85"/>
          <p:cNvSpPr>
            <a:spLocks noChangeArrowheads="1"/>
          </p:cNvSpPr>
          <p:nvPr/>
        </p:nvSpPr>
        <p:spPr bwMode="auto">
          <a:xfrm>
            <a:off x="5257800" y="2819400"/>
            <a:ext cx="3429000" cy="1676400"/>
          </a:xfrm>
          <a:prstGeom prst="rect">
            <a:avLst/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CA" altLang="x-none" sz="2400" i="0"/>
          </a:p>
        </p:txBody>
      </p:sp>
      <p:grpSp>
        <p:nvGrpSpPr>
          <p:cNvPr id="72790" name="Group 86"/>
          <p:cNvGrpSpPr>
            <a:grpSpLocks/>
          </p:cNvGrpSpPr>
          <p:nvPr/>
        </p:nvGrpSpPr>
        <p:grpSpPr bwMode="auto">
          <a:xfrm>
            <a:off x="4953000" y="3733800"/>
            <a:ext cx="441325" cy="1066800"/>
            <a:chOff x="864" y="465"/>
            <a:chExt cx="1046" cy="2358"/>
          </a:xfrm>
        </p:grpSpPr>
        <p:grpSp>
          <p:nvGrpSpPr>
            <p:cNvPr id="72791" name="Group 87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72792" name="Group 88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72793" name="Group 89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72794" name="Freeform 90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5" name="Freeform 91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6" name="Freeform 92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7" name="Freeform 93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8" name="Freeform 94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99" name="Freeform 95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72800" name="Group 96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72801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802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803" name="Freeform 99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804" name="Freeform 100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2805" name="Group 101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806" name="Oval 102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07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2808" name="Group 104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72809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10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72811" name="Oval 107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72812" name="Freeform 108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3" name="Freeform 109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814" name="Text Box 110"/>
          <p:cNvSpPr txBox="1">
            <a:spLocks noChangeArrowheads="1"/>
          </p:cNvSpPr>
          <p:nvPr/>
        </p:nvSpPr>
        <p:spPr bwMode="auto">
          <a:xfrm>
            <a:off x="5257800" y="2838450"/>
            <a:ext cx="2667000" cy="62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</p:txBody>
      </p:sp>
      <p:sp>
        <p:nvSpPr>
          <p:cNvPr id="72815" name="Text Box 111"/>
          <p:cNvSpPr txBox="1">
            <a:spLocks noChangeArrowheads="1"/>
          </p:cNvSpPr>
          <p:nvPr/>
        </p:nvSpPr>
        <p:spPr bwMode="auto">
          <a:xfrm>
            <a:off x="2057400" y="5137150"/>
            <a:ext cx="283845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400" i="0"/>
              <a:t>Use brute force </a:t>
            </a:r>
          </a:p>
          <a:p>
            <a:pPr algn="l"/>
            <a:r>
              <a:rPr lang="en-US" altLang="x-none" sz="2400" i="0"/>
              <a:t>to solve the base case instances.</a:t>
            </a:r>
          </a:p>
        </p:txBody>
      </p:sp>
      <p:grpSp>
        <p:nvGrpSpPr>
          <p:cNvPr id="72817" name="Group 113"/>
          <p:cNvGrpSpPr>
            <a:grpSpLocks/>
          </p:cNvGrpSpPr>
          <p:nvPr/>
        </p:nvGrpSpPr>
        <p:grpSpPr bwMode="auto">
          <a:xfrm>
            <a:off x="3048000" y="3124200"/>
            <a:ext cx="1374775" cy="1992313"/>
            <a:chOff x="1615" y="1385"/>
            <a:chExt cx="1058" cy="2016"/>
          </a:xfrm>
        </p:grpSpPr>
        <p:sp>
          <p:nvSpPr>
            <p:cNvPr id="72818" name="Freeform 114"/>
            <p:cNvSpPr>
              <a:spLocks/>
            </p:cNvSpPr>
            <p:nvPr/>
          </p:nvSpPr>
          <p:spPr bwMode="auto">
            <a:xfrm>
              <a:off x="1615" y="2056"/>
              <a:ext cx="1058" cy="1345"/>
            </a:xfrm>
            <a:custGeom>
              <a:avLst/>
              <a:gdLst>
                <a:gd name="T0" fmla="*/ 594 w 1058"/>
                <a:gd name="T1" fmla="*/ 0 h 1345"/>
                <a:gd name="T2" fmla="*/ 412 w 1058"/>
                <a:gd name="T3" fmla="*/ 41 h 1345"/>
                <a:gd name="T4" fmla="*/ 315 w 1058"/>
                <a:gd name="T5" fmla="*/ 133 h 1345"/>
                <a:gd name="T6" fmla="*/ 361 w 1058"/>
                <a:gd name="T7" fmla="*/ 287 h 1345"/>
                <a:gd name="T8" fmla="*/ 206 w 1058"/>
                <a:gd name="T9" fmla="*/ 380 h 1345"/>
                <a:gd name="T10" fmla="*/ 79 w 1058"/>
                <a:gd name="T11" fmla="*/ 514 h 1345"/>
                <a:gd name="T12" fmla="*/ 7 w 1058"/>
                <a:gd name="T13" fmla="*/ 696 h 1345"/>
                <a:gd name="T14" fmla="*/ 0 w 1058"/>
                <a:gd name="T15" fmla="*/ 895 h 1345"/>
                <a:gd name="T16" fmla="*/ 72 w 1058"/>
                <a:gd name="T17" fmla="*/ 1081 h 1345"/>
                <a:gd name="T18" fmla="*/ 257 w 1058"/>
                <a:gd name="T19" fmla="*/ 1245 h 1345"/>
                <a:gd name="T20" fmla="*/ 526 w 1058"/>
                <a:gd name="T21" fmla="*/ 1338 h 1345"/>
                <a:gd name="T22" fmla="*/ 748 w 1058"/>
                <a:gd name="T23" fmla="*/ 1334 h 1345"/>
                <a:gd name="T24" fmla="*/ 903 w 1058"/>
                <a:gd name="T25" fmla="*/ 1225 h 1345"/>
                <a:gd name="T26" fmla="*/ 1017 w 1058"/>
                <a:gd name="T27" fmla="*/ 1060 h 1345"/>
                <a:gd name="T28" fmla="*/ 1058 w 1058"/>
                <a:gd name="T29" fmla="*/ 871 h 1345"/>
                <a:gd name="T30" fmla="*/ 1020 w 1058"/>
                <a:gd name="T31" fmla="*/ 669 h 1345"/>
                <a:gd name="T32" fmla="*/ 892 w 1058"/>
                <a:gd name="T33" fmla="*/ 470 h 1345"/>
                <a:gd name="T34" fmla="*/ 762 w 1058"/>
                <a:gd name="T35" fmla="*/ 376 h 1345"/>
                <a:gd name="T36" fmla="*/ 604 w 1058"/>
                <a:gd name="T37" fmla="*/ 325 h 1345"/>
                <a:gd name="T38" fmla="*/ 676 w 1058"/>
                <a:gd name="T39" fmla="*/ 387 h 1345"/>
                <a:gd name="T40" fmla="*/ 793 w 1058"/>
                <a:gd name="T41" fmla="*/ 432 h 1345"/>
                <a:gd name="T42" fmla="*/ 903 w 1058"/>
                <a:gd name="T43" fmla="*/ 562 h 1345"/>
                <a:gd name="T44" fmla="*/ 969 w 1058"/>
                <a:gd name="T45" fmla="*/ 669 h 1345"/>
                <a:gd name="T46" fmla="*/ 1010 w 1058"/>
                <a:gd name="T47" fmla="*/ 840 h 1345"/>
                <a:gd name="T48" fmla="*/ 989 w 1058"/>
                <a:gd name="T49" fmla="*/ 987 h 1345"/>
                <a:gd name="T50" fmla="*/ 916 w 1058"/>
                <a:gd name="T51" fmla="*/ 1129 h 1345"/>
                <a:gd name="T52" fmla="*/ 824 w 1058"/>
                <a:gd name="T53" fmla="*/ 1231 h 1345"/>
                <a:gd name="T54" fmla="*/ 711 w 1058"/>
                <a:gd name="T55" fmla="*/ 1293 h 1345"/>
                <a:gd name="T56" fmla="*/ 574 w 1058"/>
                <a:gd name="T57" fmla="*/ 1297 h 1345"/>
                <a:gd name="T58" fmla="*/ 371 w 1058"/>
                <a:gd name="T59" fmla="*/ 1245 h 1345"/>
                <a:gd name="T60" fmla="*/ 213 w 1058"/>
                <a:gd name="T61" fmla="*/ 1153 h 1345"/>
                <a:gd name="T62" fmla="*/ 110 w 1058"/>
                <a:gd name="T63" fmla="*/ 1046 h 1345"/>
                <a:gd name="T64" fmla="*/ 51 w 1058"/>
                <a:gd name="T65" fmla="*/ 905 h 1345"/>
                <a:gd name="T66" fmla="*/ 51 w 1058"/>
                <a:gd name="T67" fmla="*/ 710 h 1345"/>
                <a:gd name="T68" fmla="*/ 99 w 1058"/>
                <a:gd name="T69" fmla="*/ 556 h 1345"/>
                <a:gd name="T70" fmla="*/ 216 w 1058"/>
                <a:gd name="T71" fmla="*/ 432 h 1345"/>
                <a:gd name="T72" fmla="*/ 347 w 1058"/>
                <a:gd name="T73" fmla="*/ 356 h 1345"/>
                <a:gd name="T74" fmla="*/ 440 w 1058"/>
                <a:gd name="T75" fmla="*/ 318 h 1345"/>
                <a:gd name="T76" fmla="*/ 388 w 1058"/>
                <a:gd name="T77" fmla="*/ 150 h 1345"/>
                <a:gd name="T78" fmla="*/ 423 w 1058"/>
                <a:gd name="T79" fmla="*/ 102 h 1345"/>
                <a:gd name="T80" fmla="*/ 532 w 1058"/>
                <a:gd name="T81" fmla="*/ 58 h 1345"/>
                <a:gd name="T82" fmla="*/ 563 w 1058"/>
                <a:gd name="T83" fmla="*/ 161 h 1345"/>
                <a:gd name="T84" fmla="*/ 526 w 1058"/>
                <a:gd name="T85" fmla="*/ 400 h 1345"/>
                <a:gd name="T86" fmla="*/ 608 w 1058"/>
                <a:gd name="T87" fmla="*/ 46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8" h="1345">
                  <a:moveTo>
                    <a:pt x="608" y="460"/>
                  </a:moveTo>
                  <a:lnTo>
                    <a:pt x="594" y="0"/>
                  </a:lnTo>
                  <a:lnTo>
                    <a:pt x="532" y="10"/>
                  </a:lnTo>
                  <a:lnTo>
                    <a:pt x="412" y="41"/>
                  </a:lnTo>
                  <a:lnTo>
                    <a:pt x="340" y="78"/>
                  </a:lnTo>
                  <a:lnTo>
                    <a:pt x="315" y="133"/>
                  </a:lnTo>
                  <a:lnTo>
                    <a:pt x="358" y="253"/>
                  </a:lnTo>
                  <a:lnTo>
                    <a:pt x="361" y="287"/>
                  </a:lnTo>
                  <a:lnTo>
                    <a:pt x="278" y="328"/>
                  </a:lnTo>
                  <a:lnTo>
                    <a:pt x="206" y="380"/>
                  </a:lnTo>
                  <a:lnTo>
                    <a:pt x="151" y="439"/>
                  </a:lnTo>
                  <a:lnTo>
                    <a:pt x="79" y="514"/>
                  </a:lnTo>
                  <a:lnTo>
                    <a:pt x="31" y="597"/>
                  </a:lnTo>
                  <a:lnTo>
                    <a:pt x="7" y="696"/>
                  </a:lnTo>
                  <a:lnTo>
                    <a:pt x="0" y="778"/>
                  </a:lnTo>
                  <a:lnTo>
                    <a:pt x="0" y="895"/>
                  </a:lnTo>
                  <a:lnTo>
                    <a:pt x="27" y="1015"/>
                  </a:lnTo>
                  <a:lnTo>
                    <a:pt x="72" y="1081"/>
                  </a:lnTo>
                  <a:lnTo>
                    <a:pt x="154" y="1163"/>
                  </a:lnTo>
                  <a:lnTo>
                    <a:pt x="257" y="1245"/>
                  </a:lnTo>
                  <a:lnTo>
                    <a:pt x="378" y="1303"/>
                  </a:lnTo>
                  <a:lnTo>
                    <a:pt x="526" y="1338"/>
                  </a:lnTo>
                  <a:lnTo>
                    <a:pt x="666" y="1345"/>
                  </a:lnTo>
                  <a:lnTo>
                    <a:pt x="748" y="1334"/>
                  </a:lnTo>
                  <a:lnTo>
                    <a:pt x="820" y="1293"/>
                  </a:lnTo>
                  <a:lnTo>
                    <a:pt x="903" y="1225"/>
                  </a:lnTo>
                  <a:lnTo>
                    <a:pt x="947" y="1153"/>
                  </a:lnTo>
                  <a:lnTo>
                    <a:pt x="1017" y="1060"/>
                  </a:lnTo>
                  <a:lnTo>
                    <a:pt x="1041" y="973"/>
                  </a:lnTo>
                  <a:lnTo>
                    <a:pt x="1058" y="871"/>
                  </a:lnTo>
                  <a:lnTo>
                    <a:pt x="1048" y="768"/>
                  </a:lnTo>
                  <a:lnTo>
                    <a:pt x="1020" y="669"/>
                  </a:lnTo>
                  <a:lnTo>
                    <a:pt x="969" y="566"/>
                  </a:lnTo>
                  <a:lnTo>
                    <a:pt x="892" y="470"/>
                  </a:lnTo>
                  <a:lnTo>
                    <a:pt x="831" y="407"/>
                  </a:lnTo>
                  <a:lnTo>
                    <a:pt x="762" y="376"/>
                  </a:lnTo>
                  <a:lnTo>
                    <a:pt x="670" y="339"/>
                  </a:lnTo>
                  <a:lnTo>
                    <a:pt x="604" y="325"/>
                  </a:lnTo>
                  <a:lnTo>
                    <a:pt x="604" y="366"/>
                  </a:lnTo>
                  <a:lnTo>
                    <a:pt x="676" y="387"/>
                  </a:lnTo>
                  <a:lnTo>
                    <a:pt x="738" y="400"/>
                  </a:lnTo>
                  <a:lnTo>
                    <a:pt x="793" y="432"/>
                  </a:lnTo>
                  <a:lnTo>
                    <a:pt x="855" y="494"/>
                  </a:lnTo>
                  <a:lnTo>
                    <a:pt x="903" y="562"/>
                  </a:lnTo>
                  <a:lnTo>
                    <a:pt x="934" y="607"/>
                  </a:lnTo>
                  <a:lnTo>
                    <a:pt x="969" y="669"/>
                  </a:lnTo>
                  <a:lnTo>
                    <a:pt x="996" y="758"/>
                  </a:lnTo>
                  <a:lnTo>
                    <a:pt x="1010" y="840"/>
                  </a:lnTo>
                  <a:lnTo>
                    <a:pt x="1010" y="912"/>
                  </a:lnTo>
                  <a:lnTo>
                    <a:pt x="989" y="987"/>
                  </a:lnTo>
                  <a:lnTo>
                    <a:pt x="965" y="1060"/>
                  </a:lnTo>
                  <a:lnTo>
                    <a:pt x="916" y="1129"/>
                  </a:lnTo>
                  <a:lnTo>
                    <a:pt x="872" y="1183"/>
                  </a:lnTo>
                  <a:lnTo>
                    <a:pt x="824" y="1231"/>
                  </a:lnTo>
                  <a:lnTo>
                    <a:pt x="762" y="1262"/>
                  </a:lnTo>
                  <a:lnTo>
                    <a:pt x="711" y="1293"/>
                  </a:lnTo>
                  <a:lnTo>
                    <a:pt x="659" y="1303"/>
                  </a:lnTo>
                  <a:lnTo>
                    <a:pt x="574" y="1297"/>
                  </a:lnTo>
                  <a:lnTo>
                    <a:pt x="471" y="1283"/>
                  </a:lnTo>
                  <a:lnTo>
                    <a:pt x="371" y="1245"/>
                  </a:lnTo>
                  <a:lnTo>
                    <a:pt x="288" y="1204"/>
                  </a:lnTo>
                  <a:lnTo>
                    <a:pt x="213" y="1153"/>
                  </a:lnTo>
                  <a:lnTo>
                    <a:pt x="151" y="1098"/>
                  </a:lnTo>
                  <a:lnTo>
                    <a:pt x="110" y="1046"/>
                  </a:lnTo>
                  <a:lnTo>
                    <a:pt x="69" y="984"/>
                  </a:lnTo>
                  <a:lnTo>
                    <a:pt x="51" y="905"/>
                  </a:lnTo>
                  <a:lnTo>
                    <a:pt x="48" y="799"/>
                  </a:lnTo>
                  <a:lnTo>
                    <a:pt x="51" y="710"/>
                  </a:lnTo>
                  <a:lnTo>
                    <a:pt x="72" y="634"/>
                  </a:lnTo>
                  <a:lnTo>
                    <a:pt x="99" y="556"/>
                  </a:lnTo>
                  <a:lnTo>
                    <a:pt x="154" y="490"/>
                  </a:lnTo>
                  <a:lnTo>
                    <a:pt x="216" y="432"/>
                  </a:lnTo>
                  <a:lnTo>
                    <a:pt x="278" y="390"/>
                  </a:lnTo>
                  <a:lnTo>
                    <a:pt x="347" y="356"/>
                  </a:lnTo>
                  <a:lnTo>
                    <a:pt x="399" y="328"/>
                  </a:lnTo>
                  <a:lnTo>
                    <a:pt x="440" y="318"/>
                  </a:lnTo>
                  <a:lnTo>
                    <a:pt x="440" y="304"/>
                  </a:lnTo>
                  <a:lnTo>
                    <a:pt x="388" y="150"/>
                  </a:lnTo>
                  <a:lnTo>
                    <a:pt x="388" y="123"/>
                  </a:lnTo>
                  <a:lnTo>
                    <a:pt x="423" y="102"/>
                  </a:lnTo>
                  <a:lnTo>
                    <a:pt x="471" y="71"/>
                  </a:lnTo>
                  <a:lnTo>
                    <a:pt x="532" y="58"/>
                  </a:lnTo>
                  <a:lnTo>
                    <a:pt x="556" y="58"/>
                  </a:lnTo>
                  <a:lnTo>
                    <a:pt x="563" y="161"/>
                  </a:lnTo>
                  <a:lnTo>
                    <a:pt x="546" y="304"/>
                  </a:lnTo>
                  <a:lnTo>
                    <a:pt x="526" y="400"/>
                  </a:lnTo>
                  <a:lnTo>
                    <a:pt x="563" y="439"/>
                  </a:lnTo>
                  <a:lnTo>
                    <a:pt x="608" y="46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9" name="Freeform 115"/>
            <p:cNvSpPr>
              <a:spLocks/>
            </p:cNvSpPr>
            <p:nvPr/>
          </p:nvSpPr>
          <p:spPr bwMode="auto">
            <a:xfrm>
              <a:off x="1943" y="1727"/>
              <a:ext cx="168" cy="402"/>
            </a:xfrm>
            <a:custGeom>
              <a:avLst/>
              <a:gdLst>
                <a:gd name="T0" fmla="*/ 154 w 168"/>
                <a:gd name="T1" fmla="*/ 341 h 402"/>
                <a:gd name="T2" fmla="*/ 154 w 168"/>
                <a:gd name="T3" fmla="*/ 282 h 402"/>
                <a:gd name="T4" fmla="*/ 137 w 168"/>
                <a:gd name="T5" fmla="*/ 190 h 402"/>
                <a:gd name="T6" fmla="*/ 103 w 168"/>
                <a:gd name="T7" fmla="*/ 135 h 402"/>
                <a:gd name="T8" fmla="*/ 55 w 168"/>
                <a:gd name="T9" fmla="*/ 31 h 402"/>
                <a:gd name="T10" fmla="*/ 34 w 168"/>
                <a:gd name="T11" fmla="*/ 0 h 402"/>
                <a:gd name="T12" fmla="*/ 0 w 168"/>
                <a:gd name="T13" fmla="*/ 21 h 402"/>
                <a:gd name="T14" fmla="*/ 0 w 168"/>
                <a:gd name="T15" fmla="*/ 45 h 402"/>
                <a:gd name="T16" fmla="*/ 24 w 168"/>
                <a:gd name="T17" fmla="*/ 86 h 402"/>
                <a:gd name="T18" fmla="*/ 61 w 168"/>
                <a:gd name="T19" fmla="*/ 169 h 402"/>
                <a:gd name="T20" fmla="*/ 92 w 168"/>
                <a:gd name="T21" fmla="*/ 231 h 402"/>
                <a:gd name="T22" fmla="*/ 96 w 168"/>
                <a:gd name="T23" fmla="*/ 289 h 402"/>
                <a:gd name="T24" fmla="*/ 106 w 168"/>
                <a:gd name="T25" fmla="*/ 382 h 402"/>
                <a:gd name="T26" fmla="*/ 137 w 168"/>
                <a:gd name="T27" fmla="*/ 402 h 402"/>
                <a:gd name="T28" fmla="*/ 168 w 168"/>
                <a:gd name="T29" fmla="*/ 375 h 402"/>
                <a:gd name="T30" fmla="*/ 154 w 168"/>
                <a:gd name="T31" fmla="*/ 34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402">
                  <a:moveTo>
                    <a:pt x="154" y="341"/>
                  </a:moveTo>
                  <a:lnTo>
                    <a:pt x="154" y="282"/>
                  </a:lnTo>
                  <a:lnTo>
                    <a:pt x="137" y="190"/>
                  </a:lnTo>
                  <a:lnTo>
                    <a:pt x="103" y="135"/>
                  </a:lnTo>
                  <a:lnTo>
                    <a:pt x="55" y="31"/>
                  </a:lnTo>
                  <a:lnTo>
                    <a:pt x="34" y="0"/>
                  </a:lnTo>
                  <a:lnTo>
                    <a:pt x="0" y="21"/>
                  </a:lnTo>
                  <a:lnTo>
                    <a:pt x="0" y="45"/>
                  </a:lnTo>
                  <a:lnTo>
                    <a:pt x="24" y="86"/>
                  </a:lnTo>
                  <a:lnTo>
                    <a:pt x="61" y="169"/>
                  </a:lnTo>
                  <a:lnTo>
                    <a:pt x="92" y="231"/>
                  </a:lnTo>
                  <a:lnTo>
                    <a:pt x="96" y="289"/>
                  </a:lnTo>
                  <a:lnTo>
                    <a:pt x="106" y="382"/>
                  </a:lnTo>
                  <a:lnTo>
                    <a:pt x="137" y="402"/>
                  </a:lnTo>
                  <a:lnTo>
                    <a:pt x="168" y="375"/>
                  </a:lnTo>
                  <a:lnTo>
                    <a:pt x="154" y="34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0" name="Freeform 116"/>
            <p:cNvSpPr>
              <a:spLocks/>
            </p:cNvSpPr>
            <p:nvPr/>
          </p:nvSpPr>
          <p:spPr bwMode="auto">
            <a:xfrm>
              <a:off x="2090" y="1735"/>
              <a:ext cx="182" cy="92"/>
            </a:xfrm>
            <a:custGeom>
              <a:avLst/>
              <a:gdLst>
                <a:gd name="T0" fmla="*/ 182 w 182"/>
                <a:gd name="T1" fmla="*/ 85 h 92"/>
                <a:gd name="T2" fmla="*/ 171 w 182"/>
                <a:gd name="T3" fmla="*/ 61 h 92"/>
                <a:gd name="T4" fmla="*/ 113 w 182"/>
                <a:gd name="T5" fmla="*/ 24 h 92"/>
                <a:gd name="T6" fmla="*/ 51 w 182"/>
                <a:gd name="T7" fmla="*/ 0 h 92"/>
                <a:gd name="T8" fmla="*/ 17 w 182"/>
                <a:gd name="T9" fmla="*/ 0 h 92"/>
                <a:gd name="T10" fmla="*/ 0 w 182"/>
                <a:gd name="T11" fmla="*/ 20 h 92"/>
                <a:gd name="T12" fmla="*/ 10 w 182"/>
                <a:gd name="T13" fmla="*/ 51 h 92"/>
                <a:gd name="T14" fmla="*/ 68 w 182"/>
                <a:gd name="T15" fmla="*/ 71 h 92"/>
                <a:gd name="T16" fmla="*/ 151 w 182"/>
                <a:gd name="T17" fmla="*/ 92 h 92"/>
                <a:gd name="T18" fmla="*/ 182 w 182"/>
                <a:gd name="T19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2" h="92">
                  <a:moveTo>
                    <a:pt x="182" y="85"/>
                  </a:moveTo>
                  <a:lnTo>
                    <a:pt x="171" y="61"/>
                  </a:lnTo>
                  <a:lnTo>
                    <a:pt x="113" y="24"/>
                  </a:lnTo>
                  <a:lnTo>
                    <a:pt x="51" y="0"/>
                  </a:lnTo>
                  <a:lnTo>
                    <a:pt x="17" y="0"/>
                  </a:lnTo>
                  <a:lnTo>
                    <a:pt x="0" y="20"/>
                  </a:lnTo>
                  <a:lnTo>
                    <a:pt x="10" y="51"/>
                  </a:lnTo>
                  <a:lnTo>
                    <a:pt x="68" y="71"/>
                  </a:lnTo>
                  <a:lnTo>
                    <a:pt x="151" y="92"/>
                  </a:lnTo>
                  <a:lnTo>
                    <a:pt x="182" y="8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1" name="Freeform 117"/>
            <p:cNvSpPr>
              <a:spLocks/>
            </p:cNvSpPr>
            <p:nvPr/>
          </p:nvSpPr>
          <p:spPr bwMode="auto">
            <a:xfrm>
              <a:off x="2047" y="1458"/>
              <a:ext cx="129" cy="168"/>
            </a:xfrm>
            <a:custGeom>
              <a:avLst/>
              <a:gdLst>
                <a:gd name="T0" fmla="*/ 123 w 129"/>
                <a:gd name="T1" fmla="*/ 0 h 168"/>
                <a:gd name="T2" fmla="*/ 129 w 129"/>
                <a:gd name="T3" fmla="*/ 24 h 168"/>
                <a:gd name="T4" fmla="*/ 92 w 129"/>
                <a:gd name="T5" fmla="*/ 106 h 168"/>
                <a:gd name="T6" fmla="*/ 62 w 129"/>
                <a:gd name="T7" fmla="*/ 147 h 168"/>
                <a:gd name="T8" fmla="*/ 38 w 129"/>
                <a:gd name="T9" fmla="*/ 168 h 168"/>
                <a:gd name="T10" fmla="*/ 11 w 129"/>
                <a:gd name="T11" fmla="*/ 168 h 168"/>
                <a:gd name="T12" fmla="*/ 0 w 129"/>
                <a:gd name="T13" fmla="*/ 147 h 168"/>
                <a:gd name="T14" fmla="*/ 7 w 129"/>
                <a:gd name="T15" fmla="*/ 116 h 168"/>
                <a:gd name="T16" fmla="*/ 79 w 129"/>
                <a:gd name="T17" fmla="*/ 44 h 168"/>
                <a:gd name="T18" fmla="*/ 123 w 129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68">
                  <a:moveTo>
                    <a:pt x="123" y="0"/>
                  </a:moveTo>
                  <a:lnTo>
                    <a:pt x="129" y="24"/>
                  </a:lnTo>
                  <a:lnTo>
                    <a:pt x="92" y="106"/>
                  </a:lnTo>
                  <a:lnTo>
                    <a:pt x="62" y="147"/>
                  </a:lnTo>
                  <a:lnTo>
                    <a:pt x="38" y="168"/>
                  </a:lnTo>
                  <a:lnTo>
                    <a:pt x="11" y="168"/>
                  </a:lnTo>
                  <a:lnTo>
                    <a:pt x="0" y="147"/>
                  </a:lnTo>
                  <a:lnTo>
                    <a:pt x="7" y="116"/>
                  </a:lnTo>
                  <a:lnTo>
                    <a:pt x="79" y="44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2" name="Freeform 118"/>
            <p:cNvSpPr>
              <a:spLocks/>
            </p:cNvSpPr>
            <p:nvPr/>
          </p:nvSpPr>
          <p:spPr bwMode="auto">
            <a:xfrm>
              <a:off x="1914" y="1385"/>
              <a:ext cx="69" cy="187"/>
            </a:xfrm>
            <a:custGeom>
              <a:avLst/>
              <a:gdLst>
                <a:gd name="T0" fmla="*/ 10 w 69"/>
                <a:gd name="T1" fmla="*/ 0 h 187"/>
                <a:gd name="T2" fmla="*/ 42 w 69"/>
                <a:gd name="T3" fmla="*/ 55 h 187"/>
                <a:gd name="T4" fmla="*/ 59 w 69"/>
                <a:gd name="T5" fmla="*/ 116 h 187"/>
                <a:gd name="T6" fmla="*/ 69 w 69"/>
                <a:gd name="T7" fmla="*/ 163 h 187"/>
                <a:gd name="T8" fmla="*/ 52 w 69"/>
                <a:gd name="T9" fmla="*/ 187 h 187"/>
                <a:gd name="T10" fmla="*/ 28 w 69"/>
                <a:gd name="T11" fmla="*/ 187 h 187"/>
                <a:gd name="T12" fmla="*/ 18 w 69"/>
                <a:gd name="T13" fmla="*/ 167 h 187"/>
                <a:gd name="T14" fmla="*/ 0 w 69"/>
                <a:gd name="T15" fmla="*/ 126 h 187"/>
                <a:gd name="T16" fmla="*/ 0 w 69"/>
                <a:gd name="T17" fmla="*/ 61 h 187"/>
                <a:gd name="T18" fmla="*/ 10 w 6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87">
                  <a:moveTo>
                    <a:pt x="10" y="0"/>
                  </a:moveTo>
                  <a:lnTo>
                    <a:pt x="42" y="55"/>
                  </a:lnTo>
                  <a:lnTo>
                    <a:pt x="59" y="116"/>
                  </a:lnTo>
                  <a:lnTo>
                    <a:pt x="69" y="163"/>
                  </a:lnTo>
                  <a:lnTo>
                    <a:pt x="52" y="187"/>
                  </a:lnTo>
                  <a:lnTo>
                    <a:pt x="28" y="187"/>
                  </a:lnTo>
                  <a:lnTo>
                    <a:pt x="18" y="167"/>
                  </a:lnTo>
                  <a:lnTo>
                    <a:pt x="0" y="126"/>
                  </a:lnTo>
                  <a:lnTo>
                    <a:pt x="0" y="6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3" name="Freeform 119"/>
            <p:cNvSpPr>
              <a:spLocks/>
            </p:cNvSpPr>
            <p:nvPr/>
          </p:nvSpPr>
          <p:spPr bwMode="auto">
            <a:xfrm>
              <a:off x="1673" y="1538"/>
              <a:ext cx="185" cy="93"/>
            </a:xfrm>
            <a:custGeom>
              <a:avLst/>
              <a:gdLst>
                <a:gd name="T0" fmla="*/ 0 w 185"/>
                <a:gd name="T1" fmla="*/ 0 h 93"/>
                <a:gd name="T2" fmla="*/ 89 w 185"/>
                <a:gd name="T3" fmla="*/ 11 h 93"/>
                <a:gd name="T4" fmla="*/ 154 w 185"/>
                <a:gd name="T5" fmla="*/ 28 h 93"/>
                <a:gd name="T6" fmla="*/ 185 w 185"/>
                <a:gd name="T7" fmla="*/ 52 h 93"/>
                <a:gd name="T8" fmla="*/ 174 w 185"/>
                <a:gd name="T9" fmla="*/ 83 h 93"/>
                <a:gd name="T10" fmla="*/ 154 w 185"/>
                <a:gd name="T11" fmla="*/ 93 h 93"/>
                <a:gd name="T12" fmla="*/ 102 w 185"/>
                <a:gd name="T13" fmla="*/ 79 h 93"/>
                <a:gd name="T14" fmla="*/ 0 w 185"/>
                <a:gd name="T1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93">
                  <a:moveTo>
                    <a:pt x="0" y="0"/>
                  </a:moveTo>
                  <a:lnTo>
                    <a:pt x="89" y="11"/>
                  </a:lnTo>
                  <a:lnTo>
                    <a:pt x="154" y="28"/>
                  </a:lnTo>
                  <a:lnTo>
                    <a:pt x="185" y="52"/>
                  </a:lnTo>
                  <a:lnTo>
                    <a:pt x="174" y="83"/>
                  </a:lnTo>
                  <a:lnTo>
                    <a:pt x="154" y="93"/>
                  </a:lnTo>
                  <a:lnTo>
                    <a:pt x="102" y="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4" name="Freeform 120"/>
            <p:cNvSpPr>
              <a:spLocks/>
            </p:cNvSpPr>
            <p:nvPr/>
          </p:nvSpPr>
          <p:spPr bwMode="auto">
            <a:xfrm>
              <a:off x="1652" y="1696"/>
              <a:ext cx="205" cy="143"/>
            </a:xfrm>
            <a:custGeom>
              <a:avLst/>
              <a:gdLst>
                <a:gd name="T0" fmla="*/ 11 w 205"/>
                <a:gd name="T1" fmla="*/ 102 h 143"/>
                <a:gd name="T2" fmla="*/ 52 w 205"/>
                <a:gd name="T3" fmla="*/ 57 h 143"/>
                <a:gd name="T4" fmla="*/ 117 w 205"/>
                <a:gd name="T5" fmla="*/ 17 h 143"/>
                <a:gd name="T6" fmla="*/ 175 w 205"/>
                <a:gd name="T7" fmla="*/ 0 h 143"/>
                <a:gd name="T8" fmla="*/ 199 w 205"/>
                <a:gd name="T9" fmla="*/ 0 h 143"/>
                <a:gd name="T10" fmla="*/ 205 w 205"/>
                <a:gd name="T11" fmla="*/ 30 h 143"/>
                <a:gd name="T12" fmla="*/ 188 w 205"/>
                <a:gd name="T13" fmla="*/ 51 h 143"/>
                <a:gd name="T14" fmla="*/ 144 w 205"/>
                <a:gd name="T15" fmla="*/ 61 h 143"/>
                <a:gd name="T16" fmla="*/ 103 w 205"/>
                <a:gd name="T17" fmla="*/ 61 h 143"/>
                <a:gd name="T18" fmla="*/ 55 w 205"/>
                <a:gd name="T19" fmla="*/ 91 h 143"/>
                <a:gd name="T20" fmla="*/ 14 w 205"/>
                <a:gd name="T21" fmla="*/ 129 h 143"/>
                <a:gd name="T22" fmla="*/ 0 w 205"/>
                <a:gd name="T23" fmla="*/ 143 h 143"/>
                <a:gd name="T24" fmla="*/ 11 w 205"/>
                <a:gd name="T25" fmla="*/ 10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" h="143">
                  <a:moveTo>
                    <a:pt x="11" y="102"/>
                  </a:moveTo>
                  <a:lnTo>
                    <a:pt x="52" y="57"/>
                  </a:lnTo>
                  <a:lnTo>
                    <a:pt x="117" y="17"/>
                  </a:lnTo>
                  <a:lnTo>
                    <a:pt x="175" y="0"/>
                  </a:lnTo>
                  <a:lnTo>
                    <a:pt x="199" y="0"/>
                  </a:lnTo>
                  <a:lnTo>
                    <a:pt x="205" y="30"/>
                  </a:lnTo>
                  <a:lnTo>
                    <a:pt x="188" y="51"/>
                  </a:lnTo>
                  <a:lnTo>
                    <a:pt x="144" y="61"/>
                  </a:lnTo>
                  <a:lnTo>
                    <a:pt x="103" y="61"/>
                  </a:lnTo>
                  <a:lnTo>
                    <a:pt x="55" y="91"/>
                  </a:lnTo>
                  <a:lnTo>
                    <a:pt x="14" y="129"/>
                  </a:lnTo>
                  <a:lnTo>
                    <a:pt x="0" y="143"/>
                  </a:lnTo>
                  <a:lnTo>
                    <a:pt x="11" y="10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5" name="Freeform 121"/>
            <p:cNvSpPr>
              <a:spLocks/>
            </p:cNvSpPr>
            <p:nvPr/>
          </p:nvSpPr>
          <p:spPr bwMode="auto">
            <a:xfrm>
              <a:off x="1874" y="1818"/>
              <a:ext cx="54" cy="104"/>
            </a:xfrm>
            <a:custGeom>
              <a:avLst/>
              <a:gdLst>
                <a:gd name="T0" fmla="*/ 25 w 54"/>
                <a:gd name="T1" fmla="*/ 104 h 104"/>
                <a:gd name="T2" fmla="*/ 0 w 54"/>
                <a:gd name="T3" fmla="*/ 60 h 104"/>
                <a:gd name="T4" fmla="*/ 0 w 54"/>
                <a:gd name="T5" fmla="*/ 18 h 104"/>
                <a:gd name="T6" fmla="*/ 30 w 54"/>
                <a:gd name="T7" fmla="*/ 0 h 104"/>
                <a:gd name="T8" fmla="*/ 54 w 54"/>
                <a:gd name="T9" fmla="*/ 21 h 104"/>
                <a:gd name="T10" fmla="*/ 40 w 54"/>
                <a:gd name="T11" fmla="*/ 63 h 104"/>
                <a:gd name="T12" fmla="*/ 25 w 54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04">
                  <a:moveTo>
                    <a:pt x="25" y="104"/>
                  </a:moveTo>
                  <a:lnTo>
                    <a:pt x="0" y="60"/>
                  </a:lnTo>
                  <a:lnTo>
                    <a:pt x="0" y="18"/>
                  </a:lnTo>
                  <a:lnTo>
                    <a:pt x="30" y="0"/>
                  </a:lnTo>
                  <a:lnTo>
                    <a:pt x="54" y="21"/>
                  </a:lnTo>
                  <a:lnTo>
                    <a:pt x="40" y="63"/>
                  </a:lnTo>
                  <a:lnTo>
                    <a:pt x="25" y="10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826" name="Text Box 122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9" name="Rectangle 3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75813" name="Text Box 37"/>
          <p:cNvSpPr txBox="1">
            <a:spLocks noChangeArrowheads="1"/>
          </p:cNvSpPr>
          <p:nvPr/>
        </p:nvSpPr>
        <p:spPr bwMode="auto">
          <a:xfrm>
            <a:off x="457200" y="750888"/>
            <a:ext cx="7391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400" i="0"/>
              <a:t>C</a:t>
            </a:r>
            <a:r>
              <a:rPr lang="en-CA" altLang="x-none" sz="2400" i="0"/>
              <a:t>arefully write the specifications for the</a:t>
            </a:r>
            <a:r>
              <a:rPr lang="en-US" altLang="x-none" sz="2400" i="0"/>
              <a:t> </a:t>
            </a:r>
            <a:r>
              <a:rPr lang="en-CA" altLang="x-none" sz="2400" i="0"/>
              <a:t>problem.  </a:t>
            </a:r>
            <a:endParaRPr lang="en-US" altLang="x-none" sz="2400" i="0"/>
          </a:p>
        </p:txBody>
      </p:sp>
      <p:graphicFrame>
        <p:nvGraphicFramePr>
          <p:cNvPr id="75894" name="Group 118"/>
          <p:cNvGraphicFramePr>
            <a:graphicFrameLocks noGrp="1"/>
          </p:cNvGraphicFramePr>
          <p:nvPr/>
        </p:nvGraphicFramePr>
        <p:xfrm>
          <a:off x="457200" y="1371600"/>
          <a:ext cx="8229600" cy="3924300"/>
        </p:xfrm>
        <a:graphic>
          <a:graphicData uri="http://schemas.openxmlformats.org/drawingml/2006/table">
            <a:tbl>
              <a:tblPr/>
              <a:tblGrid>
                <a:gridCol w="2133600"/>
                <a:gridCol w="2514600"/>
                <a:gridCol w="3581400"/>
              </a:tblGrid>
              <a:tr h="20320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&lt;preCond&gt;: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Set of</a:t>
                      </a: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 legal</a:t>
                      </a: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 </a:t>
                      </a: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instances (inputs)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Why?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923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&lt;postCond&gt;: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Required</a:t>
                      </a: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 output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Code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4403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8382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Runs on computers</a:t>
            </a:r>
          </a:p>
          <a:p>
            <a:r>
              <a:rPr lang="en-US" altLang="x-none" sz="2800"/>
              <a:t>Precise and succinct</a:t>
            </a:r>
          </a:p>
          <a:p>
            <a:r>
              <a:rPr lang="en-US" altLang="x-none" sz="2800"/>
              <a:t>Perception that being able to code is the only thing needed to get a job. (false)</a:t>
            </a:r>
            <a:endParaRPr lang="en-CA" altLang="x-none" sz="2800"/>
          </a:p>
        </p:txBody>
      </p:sp>
      <p:sp>
        <p:nvSpPr>
          <p:cNvPr id="44036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800600" y="2667000"/>
            <a:ext cx="3810000" cy="4114800"/>
          </a:xfrm>
        </p:spPr>
        <p:txBody>
          <a:bodyPr/>
          <a:lstStyle/>
          <a:p>
            <a:r>
              <a:rPr lang="en-US" altLang="x-none" sz="2800"/>
              <a:t>I am not a computer</a:t>
            </a:r>
          </a:p>
          <a:p>
            <a:r>
              <a:rPr lang="en-US" altLang="x-none" sz="2800"/>
              <a:t>I need a higher level of intuition.</a:t>
            </a:r>
          </a:p>
          <a:p>
            <a:r>
              <a:rPr lang="en-US" altLang="x-none" sz="2800"/>
              <a:t>Prone to bugs</a:t>
            </a:r>
          </a:p>
          <a:p>
            <a:r>
              <a:rPr lang="en-US" altLang="x-none" sz="2800"/>
              <a:t>Language dependent</a:t>
            </a:r>
            <a:endParaRPr lang="en-CA" altLang="x-none" sz="2800"/>
          </a:p>
        </p:txBody>
      </p:sp>
      <p:sp>
        <p:nvSpPr>
          <p:cNvPr id="44037" name="Text Box 5"/>
          <p:cNvSpPr txBox="1">
            <a:spLocks noChangeArrowheads="1"/>
          </p:cNvSpPr>
          <p:nvPr/>
        </p:nvSpPr>
        <p:spPr bwMode="auto">
          <a:xfrm>
            <a:off x="2168525" y="2133600"/>
            <a:ext cx="1052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b="1" i="0"/>
              <a:t>Pros:</a:t>
            </a:r>
            <a:endParaRPr lang="en-CA" altLang="x-none" sz="3000" b="1" i="0"/>
          </a:p>
        </p:txBody>
      </p:sp>
      <p:sp>
        <p:nvSpPr>
          <p:cNvPr id="44038" name="Text Box 6"/>
          <p:cNvSpPr txBox="1">
            <a:spLocks noChangeArrowheads="1"/>
          </p:cNvSpPr>
          <p:nvPr/>
        </p:nvSpPr>
        <p:spPr bwMode="auto">
          <a:xfrm>
            <a:off x="6091238" y="2133600"/>
            <a:ext cx="11350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b="1" i="0"/>
              <a:t>Cons:</a:t>
            </a:r>
            <a:endParaRPr lang="en-CA" altLang="x-none" sz="3000" b="1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sp>
        <p:nvSpPr>
          <p:cNvPr id="97283" name="Text Box 3"/>
          <p:cNvSpPr txBox="1">
            <a:spLocks noChangeArrowheads="1"/>
          </p:cNvSpPr>
          <p:nvPr/>
        </p:nvSpPr>
        <p:spPr bwMode="auto">
          <a:xfrm>
            <a:off x="457200" y="750888"/>
            <a:ext cx="7391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400" i="0"/>
              <a:t>C</a:t>
            </a:r>
            <a:r>
              <a:rPr lang="en-CA" altLang="x-none" sz="2400" i="0"/>
              <a:t>arefully write the specifications for the</a:t>
            </a:r>
            <a:r>
              <a:rPr lang="en-US" altLang="x-none" sz="2400" i="0"/>
              <a:t> </a:t>
            </a:r>
            <a:r>
              <a:rPr lang="en-CA" altLang="x-none" sz="2400" i="0"/>
              <a:t>problem.  </a:t>
            </a:r>
            <a:endParaRPr lang="en-US" altLang="x-none" sz="2400" i="0"/>
          </a:p>
        </p:txBody>
      </p:sp>
      <p:graphicFrame>
        <p:nvGraphicFramePr>
          <p:cNvPr id="97284" name="Group 4"/>
          <p:cNvGraphicFramePr>
            <a:graphicFrameLocks noGrp="1"/>
          </p:cNvGraphicFramePr>
          <p:nvPr/>
        </p:nvGraphicFramePr>
        <p:xfrm>
          <a:off x="457200" y="1371600"/>
          <a:ext cx="8229600" cy="4251452"/>
        </p:xfrm>
        <a:graphic>
          <a:graphicData uri="http://schemas.openxmlformats.org/drawingml/2006/table">
            <a:tbl>
              <a:tblPr/>
              <a:tblGrid>
                <a:gridCol w="2133600"/>
                <a:gridCol w="2514600"/>
                <a:gridCol w="3581400"/>
              </a:tblGrid>
              <a:tr h="20320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&lt;preCond&gt;: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Set of</a:t>
                      </a: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 legal</a:t>
                      </a: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 </a:t>
                      </a: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instances (inputs)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To be sure that we solve the problem for every legal instance.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So that we know </a:t>
                      </a:r>
                    </a:p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–"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what we can give to a friend.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923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&lt;postCond&gt;: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Required</a:t>
                      </a:r>
                      <a:r>
                        <a:rPr kumimoji="0" lang="en-CA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 output</a:t>
                      </a: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•"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So that we know </a:t>
                      </a:r>
                    </a:p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–"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what is expected of us.</a:t>
                      </a:r>
                    </a:p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–"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what we can expect from our friend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.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97305" name="Group 25"/>
          <p:cNvGrpSpPr>
            <a:grpSpLocks/>
          </p:cNvGrpSpPr>
          <p:nvPr/>
        </p:nvGrpSpPr>
        <p:grpSpPr bwMode="auto">
          <a:xfrm>
            <a:off x="457200" y="5562600"/>
            <a:ext cx="5334000" cy="914400"/>
            <a:chOff x="288" y="3504"/>
            <a:chExt cx="3360" cy="576"/>
          </a:xfrm>
        </p:grpSpPr>
        <p:grpSp>
          <p:nvGrpSpPr>
            <p:cNvPr id="97301" name="Group 21"/>
            <p:cNvGrpSpPr>
              <a:grpSpLocks/>
            </p:cNvGrpSpPr>
            <p:nvPr/>
          </p:nvGrpSpPr>
          <p:grpSpPr bwMode="auto">
            <a:xfrm>
              <a:off x="2592" y="3504"/>
              <a:ext cx="1056" cy="576"/>
              <a:chOff x="3456" y="2677"/>
              <a:chExt cx="773" cy="390"/>
            </a:xfrm>
          </p:grpSpPr>
          <p:sp>
            <p:nvSpPr>
              <p:cNvPr id="97302" name="Freeform 22" descr="Green marble"/>
              <p:cNvSpPr>
                <a:spLocks noChangeAspect="1"/>
              </p:cNvSpPr>
              <p:nvPr/>
            </p:nvSpPr>
            <p:spPr bwMode="auto">
              <a:xfrm rot="2360341">
                <a:off x="3456" y="2677"/>
                <a:ext cx="493" cy="390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03" name="Freeform 23" descr="Green marble"/>
              <p:cNvSpPr>
                <a:spLocks noChangeAspect="1"/>
              </p:cNvSpPr>
              <p:nvPr/>
            </p:nvSpPr>
            <p:spPr bwMode="auto">
              <a:xfrm rot="2360341">
                <a:off x="3945" y="2719"/>
                <a:ext cx="284" cy="283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7304" name="Text Box 24"/>
            <p:cNvSpPr txBox="1">
              <a:spLocks noChangeArrowheads="1"/>
            </p:cNvSpPr>
            <p:nvPr/>
          </p:nvSpPr>
          <p:spPr bwMode="auto">
            <a:xfrm>
              <a:off x="288" y="3626"/>
              <a:ext cx="2166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400" i="0"/>
                <a:t>Related to Loop Invariants</a:t>
              </a:r>
              <a:endParaRPr lang="en-CA" altLang="x-none" sz="2400" i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381000"/>
            <a:ext cx="7772400" cy="1143000"/>
          </a:xfrm>
        </p:spPr>
        <p:txBody>
          <a:bodyPr/>
          <a:lstStyle/>
          <a:p>
            <a:pPr algn="l"/>
            <a:r>
              <a:rPr lang="en-US" altLang="x-none"/>
              <a:t>Induction</a:t>
            </a:r>
          </a:p>
        </p:txBody>
      </p:sp>
      <p:graphicFrame>
        <p:nvGraphicFramePr>
          <p:cNvPr id="93209" name="Object 25"/>
          <p:cNvGraphicFramePr>
            <a:graphicFrameLocks noChangeAspect="1"/>
          </p:cNvGraphicFramePr>
          <p:nvPr/>
        </p:nvGraphicFramePr>
        <p:xfrm>
          <a:off x="1376363" y="4371975"/>
          <a:ext cx="5700712" cy="1952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216" name="Equation" r:id="rId4" imgW="3149280" imgH="927000" progId="Equation.COEE2">
                  <p:embed/>
                </p:oleObj>
              </mc:Choice>
              <mc:Fallback>
                <p:oleObj name="Equation" r:id="rId4" imgW="3149280" imgH="927000" progId="Equation.COEE2">
                  <p:embed/>
                  <p:pic>
                    <p:nvPicPr>
                      <p:cNvPr id="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76363" y="4371975"/>
                        <a:ext cx="5700712" cy="1952625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3212" name="Object 28"/>
          <p:cNvGraphicFramePr>
            <a:graphicFrameLocks noChangeAspect="1"/>
          </p:cNvGraphicFramePr>
          <p:nvPr/>
        </p:nvGraphicFramePr>
        <p:xfrm>
          <a:off x="1457325" y="1371600"/>
          <a:ext cx="3225800" cy="1876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217" name="Equation" r:id="rId6" imgW="1854000" imgH="927000" progId="Equation.COEE2">
                  <p:embed/>
                </p:oleObj>
              </mc:Choice>
              <mc:Fallback>
                <p:oleObj name="Equation" r:id="rId6" imgW="1854000" imgH="927000" progId="Equation.COEE2">
                  <p:embed/>
                  <p:pic>
                    <p:nvPicPr>
                      <p:cNvPr id="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7325" y="1371600"/>
                        <a:ext cx="3225800" cy="1876425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3213" name="Rectangle 29"/>
          <p:cNvSpPr>
            <a:spLocks noChangeArrowheads="1"/>
          </p:cNvSpPr>
          <p:nvPr/>
        </p:nvSpPr>
        <p:spPr bwMode="auto">
          <a:xfrm>
            <a:off x="762000" y="34290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r>
              <a:rPr lang="en-US" altLang="x-none" sz="4400" i="0">
                <a:solidFill>
                  <a:schemeClr val="tx2"/>
                </a:solidFill>
              </a:rPr>
              <a:t> Strong Induction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Friends &amp; Strong Induction</a:t>
            </a:r>
          </a:p>
        </p:txBody>
      </p:sp>
      <p:graphicFrame>
        <p:nvGraphicFramePr>
          <p:cNvPr id="95235" name="Object 3"/>
          <p:cNvGraphicFramePr>
            <a:graphicFrameLocks noChangeAspect="1"/>
          </p:cNvGraphicFramePr>
          <p:nvPr/>
        </p:nvGraphicFramePr>
        <p:xfrm>
          <a:off x="1700213" y="3190875"/>
          <a:ext cx="5233987" cy="160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5466" name="Equation" r:id="rId4" imgW="3504960" imgH="927000" progId="Equation.COEE2">
                  <p:embed/>
                </p:oleObj>
              </mc:Choice>
              <mc:Fallback>
                <p:oleObj name="Equation" r:id="rId4" imgW="3504960" imgH="9270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00213" y="3190875"/>
                        <a:ext cx="5233987" cy="1609725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236" name="Object 4"/>
          <p:cNvGraphicFramePr>
            <a:graphicFrameLocks noChangeAspect="1"/>
          </p:cNvGraphicFramePr>
          <p:nvPr/>
        </p:nvGraphicFramePr>
        <p:xfrm>
          <a:off x="1066800" y="1524000"/>
          <a:ext cx="828675" cy="428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5467" name="Equation" r:id="rId6" imgW="457200" imgH="203040" progId="Equation.COEE2">
                  <p:embed/>
                </p:oleObj>
              </mc:Choice>
              <mc:Fallback>
                <p:oleObj name="Equation" r:id="rId6" imgW="457200" imgH="20304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6800" y="1524000"/>
                        <a:ext cx="828675" cy="428625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rgbClr val="000000">
                                  <a:alpha val="74998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5237" name="Rectangle 5"/>
          <p:cNvSpPr>
            <a:spLocks noChangeArrowheads="1"/>
          </p:cNvSpPr>
          <p:nvPr/>
        </p:nvSpPr>
        <p:spPr bwMode="auto">
          <a:xfrm>
            <a:off x="430213" y="838200"/>
            <a:ext cx="345598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20000"/>
              </a:spcBef>
              <a:buFontTx/>
              <a:buChar char="•"/>
            </a:pPr>
            <a:r>
              <a:rPr lang="en-CA" altLang="x-none" i="0"/>
              <a:t>Induction Hypothesis:</a:t>
            </a:r>
          </a:p>
        </p:txBody>
      </p:sp>
      <p:sp>
        <p:nvSpPr>
          <p:cNvPr id="95238" name="Rectangle 6"/>
          <p:cNvSpPr>
            <a:spLocks noChangeArrowheads="1"/>
          </p:cNvSpPr>
          <p:nvPr/>
        </p:nvSpPr>
        <p:spPr bwMode="auto">
          <a:xfrm>
            <a:off x="2133600" y="1447800"/>
            <a:ext cx="68580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CA" altLang="x-none" i="0"/>
              <a:t>``The recursive </a:t>
            </a:r>
            <a:r>
              <a:rPr lang="en-US" altLang="x-none" i="0"/>
              <a:t>algorithm </a:t>
            </a:r>
            <a:r>
              <a:rPr lang="en-CA" altLang="x-none" i="0"/>
              <a:t>works </a:t>
            </a:r>
            <a:endParaRPr lang="en-US" altLang="x-none" i="0"/>
          </a:p>
          <a:p>
            <a:pPr algn="l"/>
            <a:r>
              <a:rPr lang="en-US" altLang="x-none" i="0"/>
              <a:t>   </a:t>
            </a:r>
            <a:r>
              <a:rPr lang="en-CA" altLang="x-none" i="0"/>
              <a:t>for every instance of size </a:t>
            </a:r>
            <a:r>
              <a:rPr lang="en-US" altLang="x-none"/>
              <a:t>n</a:t>
            </a:r>
            <a:r>
              <a:rPr lang="en-CA" altLang="x-none" i="0"/>
              <a:t>.''</a:t>
            </a:r>
          </a:p>
        </p:txBody>
      </p:sp>
      <p:sp>
        <p:nvSpPr>
          <p:cNvPr id="95240" name="Rectangle 8"/>
          <p:cNvSpPr>
            <a:spLocks noChangeArrowheads="1"/>
          </p:cNvSpPr>
          <p:nvPr/>
        </p:nvSpPr>
        <p:spPr bwMode="auto">
          <a:xfrm>
            <a:off x="7010400" y="3124200"/>
            <a:ext cx="2438400" cy="1552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CA" altLang="x-none" sz="2400" i="0"/>
              <a:t>``The </a:t>
            </a:r>
            <a:r>
              <a:rPr lang="en-US" altLang="x-none" sz="2400" i="0"/>
              <a:t>algorithm </a:t>
            </a:r>
            <a:r>
              <a:rPr lang="en-CA" altLang="x-none" sz="2400" i="0"/>
              <a:t>works for every instance of </a:t>
            </a:r>
            <a:r>
              <a:rPr lang="en-US" altLang="x-none" sz="2400" i="0"/>
              <a:t>any </a:t>
            </a:r>
            <a:r>
              <a:rPr lang="en-CA" altLang="x-none" sz="2400" i="0"/>
              <a:t>size.''</a:t>
            </a:r>
          </a:p>
        </p:txBody>
      </p:sp>
      <p:grpSp>
        <p:nvGrpSpPr>
          <p:cNvPr id="95455" name="Group 223"/>
          <p:cNvGrpSpPr>
            <a:grpSpLocks noChangeAspect="1"/>
          </p:cNvGrpSpPr>
          <p:nvPr/>
        </p:nvGrpSpPr>
        <p:grpSpPr bwMode="auto">
          <a:xfrm>
            <a:off x="152400" y="4283075"/>
            <a:ext cx="1493838" cy="1431925"/>
            <a:chOff x="624" y="1776"/>
            <a:chExt cx="2352" cy="2256"/>
          </a:xfrm>
        </p:grpSpPr>
        <p:sp>
          <p:nvSpPr>
            <p:cNvPr id="95348" name="Rectangle 116"/>
            <p:cNvSpPr>
              <a:spLocks noChangeAspect="1" noChangeArrowheads="1"/>
            </p:cNvSpPr>
            <p:nvPr/>
          </p:nvSpPr>
          <p:spPr bwMode="auto">
            <a:xfrm>
              <a:off x="816" y="1776"/>
              <a:ext cx="2160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CA" altLang="x-none" sz="2400" i="0"/>
            </a:p>
          </p:txBody>
        </p:sp>
        <p:grpSp>
          <p:nvGrpSpPr>
            <p:cNvPr id="95349" name="Group 117"/>
            <p:cNvGrpSpPr>
              <a:grpSpLocks noChangeAspect="1"/>
            </p:cNvGrpSpPr>
            <p:nvPr/>
          </p:nvGrpSpPr>
          <p:grpSpPr bwMode="auto">
            <a:xfrm>
              <a:off x="624" y="2352"/>
              <a:ext cx="278" cy="672"/>
              <a:chOff x="864" y="465"/>
              <a:chExt cx="1046" cy="2358"/>
            </a:xfrm>
          </p:grpSpPr>
          <p:grpSp>
            <p:nvGrpSpPr>
              <p:cNvPr id="95350" name="Group 118"/>
              <p:cNvGrpSpPr>
                <a:grpSpLocks noChangeAspect="1"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95351" name="Group 119"/>
                <p:cNvGrpSpPr>
                  <a:grpSpLocks noChangeAspect="1"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95352" name="Group 1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95353" name="Freeform 121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354" name="Freeform 122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355" name="Freeform 123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356" name="Freeform 124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357" name="Freeform 125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358" name="Freeform 126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95359" name="Group 127"/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95360" name="Freeform 128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361" name="Freeform 129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362" name="Freeform 130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363" name="Freeform 13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95364" name="Group 132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95365" name="Oval 1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366" name="Oval 1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5367" name="Group 135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95368" name="Oval 1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369" name="Oval 1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95370" name="Oval 138"/>
                <p:cNvSpPr>
                  <a:spLocks noChangeAspect="1"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95371" name="Freeform 139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2" name="Freeform 140"/>
              <p:cNvSpPr>
                <a:spLocks noChangeAspect="1"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373" name="AutoShape 141"/>
            <p:cNvSpPr>
              <a:spLocks noChangeAspect="1" noChangeArrowheads="1"/>
            </p:cNvSpPr>
            <p:nvPr/>
          </p:nvSpPr>
          <p:spPr bwMode="auto">
            <a:xfrm>
              <a:off x="1392" y="3216"/>
              <a:ext cx="576" cy="81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CA" altLang="x-none" sz="2400" i="0"/>
            </a:p>
          </p:txBody>
        </p:sp>
        <p:sp>
          <p:nvSpPr>
            <p:cNvPr id="95374" name="AutoShape 142"/>
            <p:cNvSpPr>
              <a:spLocks noChangeAspect="1" noChangeArrowheads="1"/>
            </p:cNvSpPr>
            <p:nvPr/>
          </p:nvSpPr>
          <p:spPr bwMode="auto">
            <a:xfrm>
              <a:off x="1968" y="3216"/>
              <a:ext cx="576" cy="81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CA" altLang="x-none" sz="2400" i="0"/>
            </a:p>
          </p:txBody>
        </p:sp>
        <p:sp>
          <p:nvSpPr>
            <p:cNvPr id="95375" name="AutoShape 143"/>
            <p:cNvSpPr>
              <a:spLocks noChangeAspect="1" noChangeArrowheads="1"/>
            </p:cNvSpPr>
            <p:nvPr/>
          </p:nvSpPr>
          <p:spPr bwMode="auto">
            <a:xfrm>
              <a:off x="768" y="3216"/>
              <a:ext cx="576" cy="81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CA" altLang="x-none" sz="2400" i="0"/>
            </a:p>
          </p:txBody>
        </p:sp>
        <p:sp>
          <p:nvSpPr>
            <p:cNvPr id="95379" name="Line 147"/>
            <p:cNvSpPr>
              <a:spLocks noChangeAspect="1" noChangeShapeType="1"/>
            </p:cNvSpPr>
            <p:nvPr/>
          </p:nvSpPr>
          <p:spPr bwMode="auto">
            <a:xfrm flipH="1">
              <a:off x="1056" y="2832"/>
              <a:ext cx="672" cy="38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0" name="Line 148"/>
            <p:cNvSpPr>
              <a:spLocks noChangeAspect="1" noChangeShapeType="1"/>
            </p:cNvSpPr>
            <p:nvPr/>
          </p:nvSpPr>
          <p:spPr bwMode="auto">
            <a:xfrm flipH="1">
              <a:off x="1680" y="2832"/>
              <a:ext cx="48" cy="38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81" name="Line 149"/>
            <p:cNvSpPr>
              <a:spLocks noChangeAspect="1" noChangeShapeType="1"/>
            </p:cNvSpPr>
            <p:nvPr/>
          </p:nvSpPr>
          <p:spPr bwMode="auto">
            <a:xfrm>
              <a:off x="1728" y="2832"/>
              <a:ext cx="528" cy="38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82" name="Group 150"/>
            <p:cNvGrpSpPr>
              <a:grpSpLocks noChangeAspect="1"/>
            </p:cNvGrpSpPr>
            <p:nvPr/>
          </p:nvGrpSpPr>
          <p:grpSpPr bwMode="auto">
            <a:xfrm flipH="1">
              <a:off x="624" y="3264"/>
              <a:ext cx="240" cy="626"/>
              <a:chOff x="2308" y="1513"/>
              <a:chExt cx="1162" cy="2570"/>
            </a:xfrm>
          </p:grpSpPr>
          <p:grpSp>
            <p:nvGrpSpPr>
              <p:cNvPr id="95383" name="Group 151"/>
              <p:cNvGrpSpPr>
                <a:grpSpLocks noChangeAspect="1"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95384" name="Freeform 152"/>
                <p:cNvSpPr>
                  <a:spLocks noChangeAspect="1"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85" name="Freeform 153"/>
                <p:cNvSpPr>
                  <a:spLocks noChangeAspect="1"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86" name="Freeform 154"/>
                <p:cNvSpPr>
                  <a:spLocks noChangeAspect="1"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87" name="Freeform 155"/>
                <p:cNvSpPr>
                  <a:spLocks noChangeAspect="1"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88" name="Freeform 156"/>
                <p:cNvSpPr>
                  <a:spLocks noChangeAspect="1"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389" name="Freeform 157"/>
                <p:cNvSpPr>
                  <a:spLocks noChangeAspect="1"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390" name="Freeform 158"/>
              <p:cNvSpPr>
                <a:spLocks noChangeAspect="1"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1" name="Freeform 159"/>
              <p:cNvSpPr>
                <a:spLocks noChangeAspect="1"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2" name="Oval 160"/>
              <p:cNvSpPr>
                <a:spLocks noChangeAspect="1"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393" name="Oval 161"/>
              <p:cNvSpPr>
                <a:spLocks noChangeAspect="1"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394" name="Oval 162"/>
              <p:cNvSpPr>
                <a:spLocks noChangeAspect="1"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395" name="Oval 163"/>
              <p:cNvSpPr>
                <a:spLocks noChangeAspect="1"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396" name="Oval 164"/>
              <p:cNvSpPr>
                <a:spLocks noChangeAspect="1"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grpSp>
          <p:nvGrpSpPr>
            <p:cNvPr id="95397" name="Group 165"/>
            <p:cNvGrpSpPr>
              <a:grpSpLocks noChangeAspect="1"/>
            </p:cNvGrpSpPr>
            <p:nvPr/>
          </p:nvGrpSpPr>
          <p:grpSpPr bwMode="auto">
            <a:xfrm flipH="1">
              <a:off x="1248" y="3264"/>
              <a:ext cx="240" cy="626"/>
              <a:chOff x="2308" y="1513"/>
              <a:chExt cx="1162" cy="2570"/>
            </a:xfrm>
          </p:grpSpPr>
          <p:grpSp>
            <p:nvGrpSpPr>
              <p:cNvPr id="95398" name="Group 166"/>
              <p:cNvGrpSpPr>
                <a:grpSpLocks noChangeAspect="1"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95399" name="Freeform 167"/>
                <p:cNvSpPr>
                  <a:spLocks noChangeAspect="1"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0" name="Freeform 168"/>
                <p:cNvSpPr>
                  <a:spLocks noChangeAspect="1"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1" name="Freeform 169"/>
                <p:cNvSpPr>
                  <a:spLocks noChangeAspect="1"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2" name="Freeform 170"/>
                <p:cNvSpPr>
                  <a:spLocks noChangeAspect="1"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3" name="Freeform 171"/>
                <p:cNvSpPr>
                  <a:spLocks noChangeAspect="1"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04" name="Freeform 172"/>
                <p:cNvSpPr>
                  <a:spLocks noChangeAspect="1"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05" name="Freeform 173"/>
              <p:cNvSpPr>
                <a:spLocks noChangeAspect="1"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6" name="Freeform 174"/>
              <p:cNvSpPr>
                <a:spLocks noChangeAspect="1"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7" name="Oval 175"/>
              <p:cNvSpPr>
                <a:spLocks noChangeAspect="1"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408" name="Oval 176"/>
              <p:cNvSpPr>
                <a:spLocks noChangeAspect="1"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409" name="Oval 177"/>
              <p:cNvSpPr>
                <a:spLocks noChangeAspect="1"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410" name="Oval 178"/>
              <p:cNvSpPr>
                <a:spLocks noChangeAspect="1"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411" name="Oval 179"/>
              <p:cNvSpPr>
                <a:spLocks noChangeAspect="1"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grpSp>
          <p:nvGrpSpPr>
            <p:cNvPr id="95412" name="Group 180"/>
            <p:cNvGrpSpPr>
              <a:grpSpLocks noChangeAspect="1"/>
            </p:cNvGrpSpPr>
            <p:nvPr/>
          </p:nvGrpSpPr>
          <p:grpSpPr bwMode="auto">
            <a:xfrm flipH="1">
              <a:off x="1872" y="3264"/>
              <a:ext cx="240" cy="626"/>
              <a:chOff x="2308" y="1513"/>
              <a:chExt cx="1162" cy="2570"/>
            </a:xfrm>
          </p:grpSpPr>
          <p:grpSp>
            <p:nvGrpSpPr>
              <p:cNvPr id="95413" name="Group 181"/>
              <p:cNvGrpSpPr>
                <a:grpSpLocks noChangeAspect="1"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95414" name="Freeform 182"/>
                <p:cNvSpPr>
                  <a:spLocks noChangeAspect="1"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5" name="Freeform 183"/>
                <p:cNvSpPr>
                  <a:spLocks noChangeAspect="1"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6" name="Freeform 184"/>
                <p:cNvSpPr>
                  <a:spLocks noChangeAspect="1"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7" name="Freeform 185"/>
                <p:cNvSpPr>
                  <a:spLocks noChangeAspect="1"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8" name="Freeform 186"/>
                <p:cNvSpPr>
                  <a:spLocks noChangeAspect="1"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419" name="Freeform 187"/>
                <p:cNvSpPr>
                  <a:spLocks noChangeAspect="1"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420" name="Freeform 188"/>
              <p:cNvSpPr>
                <a:spLocks noChangeAspect="1"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1" name="Freeform 189"/>
              <p:cNvSpPr>
                <a:spLocks noChangeAspect="1"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2" name="Oval 190"/>
              <p:cNvSpPr>
                <a:spLocks noChangeAspect="1"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423" name="Oval 191"/>
              <p:cNvSpPr>
                <a:spLocks noChangeAspect="1"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424" name="Oval 192"/>
              <p:cNvSpPr>
                <a:spLocks noChangeAspect="1"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425" name="Oval 193"/>
              <p:cNvSpPr>
                <a:spLocks noChangeAspect="1"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426" name="Oval 194"/>
              <p:cNvSpPr>
                <a:spLocks noChangeAspect="1"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</p:grpSp>
      <p:grpSp>
        <p:nvGrpSpPr>
          <p:cNvPr id="95459" name="Group 227"/>
          <p:cNvGrpSpPr>
            <a:grpSpLocks/>
          </p:cNvGrpSpPr>
          <p:nvPr/>
        </p:nvGrpSpPr>
        <p:grpSpPr bwMode="auto">
          <a:xfrm>
            <a:off x="152400" y="3017838"/>
            <a:ext cx="1528763" cy="792162"/>
            <a:chOff x="432" y="2112"/>
            <a:chExt cx="963" cy="499"/>
          </a:xfrm>
        </p:grpSpPr>
        <p:sp>
          <p:nvSpPr>
            <p:cNvPr id="95429" name="Rectangle 197"/>
            <p:cNvSpPr>
              <a:spLocks noChangeAspect="1" noChangeArrowheads="1"/>
            </p:cNvSpPr>
            <p:nvPr/>
          </p:nvSpPr>
          <p:spPr bwMode="auto">
            <a:xfrm>
              <a:off x="509" y="2112"/>
              <a:ext cx="864" cy="422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CA" altLang="x-none" sz="2400" i="0"/>
            </a:p>
          </p:txBody>
        </p:sp>
        <p:grpSp>
          <p:nvGrpSpPr>
            <p:cNvPr id="95430" name="Group 198"/>
            <p:cNvGrpSpPr>
              <a:grpSpLocks noChangeAspect="1"/>
            </p:cNvGrpSpPr>
            <p:nvPr/>
          </p:nvGrpSpPr>
          <p:grpSpPr bwMode="auto">
            <a:xfrm>
              <a:off x="432" y="2342"/>
              <a:ext cx="111" cy="269"/>
              <a:chOff x="864" y="465"/>
              <a:chExt cx="1046" cy="2358"/>
            </a:xfrm>
          </p:grpSpPr>
          <p:grpSp>
            <p:nvGrpSpPr>
              <p:cNvPr id="95431" name="Group 199"/>
              <p:cNvGrpSpPr>
                <a:grpSpLocks noChangeAspect="1"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95432" name="Group 200"/>
                <p:cNvGrpSpPr>
                  <a:grpSpLocks noChangeAspect="1"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95433" name="Group 2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95434" name="Freeform 202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35" name="Freeform 203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36" name="Freeform 204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37" name="Freeform 205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38" name="Freeform 206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39" name="Freeform 207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95440" name="Group 208"/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95441" name="Freeform 209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442" name="Freeform 210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443" name="Freeform 21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5444" name="Freeform 21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95445" name="Group 213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95446" name="Oval 2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47" name="Oval 2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5448" name="Group 216"/>
                  <p:cNvGrpSpPr>
                    <a:grpSpLocks noChangeAspect="1"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95449" name="Oval 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50" name="Oval 2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95451" name="Oval 219"/>
                <p:cNvSpPr>
                  <a:spLocks noChangeAspect="1"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95452" name="Freeform 220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3" name="Freeform 221"/>
              <p:cNvSpPr>
                <a:spLocks noChangeAspect="1"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458" name="Text Box 226"/>
            <p:cNvSpPr txBox="1">
              <a:spLocks noChangeArrowheads="1"/>
            </p:cNvSpPr>
            <p:nvPr/>
          </p:nvSpPr>
          <p:spPr bwMode="auto">
            <a:xfrm>
              <a:off x="528" y="2160"/>
              <a:ext cx="86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400" i="0"/>
                <a:t>Base case</a:t>
              </a:r>
              <a:endParaRPr lang="en-CA" altLang="x-none" sz="2400" i="0"/>
            </a:p>
          </p:txBody>
        </p:sp>
      </p:grpSp>
      <p:sp>
        <p:nvSpPr>
          <p:cNvPr id="95460" name="Text Box 228"/>
          <p:cNvSpPr txBox="1">
            <a:spLocks noChangeArrowheads="1"/>
          </p:cNvSpPr>
          <p:nvPr/>
        </p:nvSpPr>
        <p:spPr bwMode="auto">
          <a:xfrm>
            <a:off x="365125" y="4384675"/>
            <a:ext cx="8175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400" i="0"/>
              <a:t>size</a:t>
            </a:r>
            <a:r>
              <a:rPr lang="en-US" altLang="x-none" sz="2400"/>
              <a:t> i</a:t>
            </a:r>
            <a:endParaRPr lang="en-CA" altLang="x-none" sz="2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Friends &amp; Strong Induction </a:t>
            </a:r>
            <a:br>
              <a:rPr lang="en-US" altLang="x-none"/>
            </a:br>
            <a:r>
              <a:rPr lang="en-US" altLang="x-none"/>
              <a:t>Representation of an Algorithm</a:t>
            </a:r>
            <a:endParaRPr lang="en-CA" altLang="x-none"/>
          </a:p>
        </p:txBody>
      </p:sp>
      <p:sp>
        <p:nvSpPr>
          <p:cNvPr id="67587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838200" y="2667000"/>
            <a:ext cx="3810000" cy="4114800"/>
          </a:xfrm>
        </p:spPr>
        <p:txBody>
          <a:bodyPr/>
          <a:lstStyle/>
          <a:p>
            <a:pPr eaLnBrk="0" hangingPunct="0">
              <a:spcBef>
                <a:spcPct val="0"/>
              </a:spcBef>
            </a:pPr>
            <a:r>
              <a:rPr lang="en-US" altLang="x-none" sz="2800"/>
              <a:t>Worry about one step at a time. </a:t>
            </a:r>
          </a:p>
          <a:p>
            <a:pPr eaLnBrk="0" hangingPunct="0"/>
            <a:r>
              <a:rPr lang="en-US" altLang="x-none" sz="2800"/>
              <a:t>An abstraction within which to develop, think about, and describe algorithms </a:t>
            </a:r>
            <a:r>
              <a:rPr lang="en-US" altLang="x-none" sz="2600"/>
              <a:t>in such way that their correctness is transparent.</a:t>
            </a:r>
            <a:endParaRPr lang="en-US" altLang="x-none" sz="2800"/>
          </a:p>
          <a:p>
            <a:pPr eaLnBrk="0" hangingPunct="0"/>
            <a:endParaRPr lang="en-US" altLang="x-none" sz="2800"/>
          </a:p>
          <a:p>
            <a:pPr eaLnBrk="0" hangingPunct="0">
              <a:spcBef>
                <a:spcPct val="0"/>
              </a:spcBef>
            </a:pPr>
            <a:endParaRPr lang="en-US" altLang="x-none" sz="2800"/>
          </a:p>
        </p:txBody>
      </p:sp>
      <p:sp>
        <p:nvSpPr>
          <p:cNvPr id="67588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572000" y="2743200"/>
            <a:ext cx="4343400" cy="4114800"/>
          </a:xfrm>
        </p:spPr>
        <p:txBody>
          <a:bodyPr/>
          <a:lstStyle/>
          <a:p>
            <a:r>
              <a:rPr lang="en-US" altLang="x-none" sz="2400"/>
              <a:t>You expect too much from your friends</a:t>
            </a:r>
            <a:r>
              <a:rPr lang="en-US" altLang="x-none" sz="2800"/>
              <a:t>.</a:t>
            </a:r>
          </a:p>
          <a:p>
            <a:pPr lvl="1">
              <a:buFontTx/>
              <a:buNone/>
            </a:pPr>
            <a:r>
              <a:rPr lang="en-US" altLang="x-none" sz="2400"/>
              <a:t>Each sub-instance must be </a:t>
            </a:r>
          </a:p>
          <a:p>
            <a:pPr lvl="1">
              <a:buFontTx/>
              <a:buNone/>
            </a:pPr>
            <a:r>
              <a:rPr lang="en-US" altLang="x-none" sz="2400"/>
              <a:t>a </a:t>
            </a:r>
            <a:r>
              <a:rPr lang="en-US" altLang="x-none" sz="2400" b="1" u="sng"/>
              <a:t>smaller</a:t>
            </a:r>
            <a:r>
              <a:rPr lang="en-US" altLang="x-none" sz="2400"/>
              <a:t> instance</a:t>
            </a:r>
          </a:p>
          <a:p>
            <a:pPr lvl="1">
              <a:buFontTx/>
              <a:buNone/>
            </a:pPr>
            <a:r>
              <a:rPr lang="en-US" altLang="x-none" sz="2400"/>
              <a:t>to the </a:t>
            </a:r>
            <a:r>
              <a:rPr lang="en-US" altLang="x-none" sz="2400" b="1" u="sng"/>
              <a:t>same</a:t>
            </a:r>
            <a:r>
              <a:rPr lang="en-US" altLang="x-none" sz="2400"/>
              <a:t> problem.</a:t>
            </a:r>
          </a:p>
          <a:p>
            <a:r>
              <a:rPr lang="en-US" altLang="x-none" sz="2400"/>
              <a:t>You expect too much from your boss.</a:t>
            </a:r>
            <a:endParaRPr lang="en-US" altLang="x-none" sz="2800"/>
          </a:p>
          <a:p>
            <a:pPr lvl="1">
              <a:buFontTx/>
              <a:buNone/>
            </a:pPr>
            <a:r>
              <a:rPr lang="en-US" altLang="x-none" sz="2400"/>
              <a:t>You only know your instance. You do not know your boss’s instance.</a:t>
            </a:r>
          </a:p>
          <a:p>
            <a:endParaRPr lang="en-US" altLang="x-none" sz="2800"/>
          </a:p>
        </p:txBody>
      </p:sp>
      <p:sp>
        <p:nvSpPr>
          <p:cNvPr id="67589" name="Text Box 5"/>
          <p:cNvSpPr txBox="1">
            <a:spLocks noChangeArrowheads="1"/>
          </p:cNvSpPr>
          <p:nvPr/>
        </p:nvSpPr>
        <p:spPr bwMode="auto">
          <a:xfrm>
            <a:off x="2168525" y="2133600"/>
            <a:ext cx="10525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b="1" i="0"/>
              <a:t>Pros:</a:t>
            </a:r>
            <a:endParaRPr lang="en-CA" altLang="x-none" sz="3000" b="1" i="0"/>
          </a:p>
        </p:txBody>
      </p:sp>
      <p:sp>
        <p:nvSpPr>
          <p:cNvPr id="67590" name="Text Box 6"/>
          <p:cNvSpPr txBox="1">
            <a:spLocks noChangeArrowheads="1"/>
          </p:cNvSpPr>
          <p:nvPr/>
        </p:nvSpPr>
        <p:spPr bwMode="auto">
          <a:xfrm>
            <a:off x="6091238" y="2133600"/>
            <a:ext cx="113506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x-none" sz="3000" b="1" i="0"/>
              <a:t>Cons:</a:t>
            </a:r>
            <a:endParaRPr lang="en-CA" altLang="x-none" sz="3000" b="1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90" name="Picture 22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9575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109585" name="Text Box 17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  <p:sp>
        <p:nvSpPr>
          <p:cNvPr id="109586" name="Text Box 18"/>
          <p:cNvSpPr txBox="1">
            <a:spLocks noChangeArrowheads="1"/>
          </p:cNvSpPr>
          <p:nvPr/>
        </p:nvSpPr>
        <p:spPr bwMode="auto">
          <a:xfrm>
            <a:off x="3641725" y="2305050"/>
            <a:ext cx="5399088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Try explaining what this </a:t>
            </a:r>
            <a:br>
              <a:rPr lang="en-US" altLang="x-none" sz="3200" i="0"/>
            </a:br>
            <a:r>
              <a:rPr lang="en-US" altLang="x-none" sz="3200" i="0"/>
              <a:t>algorithm does by tracing it out.</a:t>
            </a:r>
          </a:p>
        </p:txBody>
      </p:sp>
      <p:sp>
        <p:nvSpPr>
          <p:cNvPr id="109588" name="Text Box 20"/>
          <p:cNvSpPr txBox="1">
            <a:spLocks noChangeArrowheads="1"/>
          </p:cNvSpPr>
          <p:nvPr/>
        </p:nvSpPr>
        <p:spPr bwMode="auto">
          <a:xfrm>
            <a:off x="3457575" y="4572000"/>
            <a:ext cx="56864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It is much easier to </a:t>
            </a:r>
          </a:p>
          <a:p>
            <a:r>
              <a:rPr lang="en-US" altLang="x-none" sz="3200" b="1" i="0"/>
              <a:t>TAKE ONE STEP AT A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88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1851" name="Picture 11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1845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91846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91847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91848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91849" name="Text Box 9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91850" name="Text Box 10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38" name="Picture 14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1429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31430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31431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31432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31433" name="Text Box 9"/>
          <p:cNvSpPr txBox="1">
            <a:spLocks noChangeArrowheads="1"/>
          </p:cNvSpPr>
          <p:nvPr/>
        </p:nvSpPr>
        <p:spPr bwMode="auto">
          <a:xfrm>
            <a:off x="3505200" y="31924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31434" name="Text Box 10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31435" name="Text Box 11"/>
          <p:cNvSpPr txBox="1">
            <a:spLocks noChangeArrowheads="1"/>
          </p:cNvSpPr>
          <p:nvPr/>
        </p:nvSpPr>
        <p:spPr bwMode="auto">
          <a:xfrm>
            <a:off x="4292600" y="3165475"/>
            <a:ext cx="17891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</a:t>
            </a:r>
            <a:r>
              <a:rPr lang="en-US" altLang="x-none" sz="3200" i="0">
                <a:solidFill>
                  <a:schemeClr val="hlink"/>
                </a:solidFill>
              </a:rPr>
              <a:t>?</a:t>
            </a:r>
            <a:r>
              <a:rPr lang="en-US" altLang="x-none" sz="3200" i="0"/>
              <a:t> B </a:t>
            </a:r>
            <a:r>
              <a:rPr lang="en-US" altLang="x-none" sz="3200" i="0">
                <a:solidFill>
                  <a:schemeClr val="hlink"/>
                </a:solidFill>
              </a:rPr>
              <a:t>?</a:t>
            </a:r>
            <a:r>
              <a:rPr lang="en-US" altLang="x-none" sz="3200" i="0"/>
              <a:t> C</a:t>
            </a:r>
          </a:p>
        </p:txBody>
      </p:sp>
      <p:sp>
        <p:nvSpPr>
          <p:cNvPr id="231436" name="Rectangle 12"/>
          <p:cNvSpPr>
            <a:spLocks noChangeArrowheads="1"/>
          </p:cNvSpPr>
          <p:nvPr/>
        </p:nvSpPr>
        <p:spPr bwMode="auto">
          <a:xfrm>
            <a:off x="4365625" y="40909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31437" name="Text Box 13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414" name="Picture 14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0405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30406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30407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30408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30409" name="Text Box 9"/>
          <p:cNvSpPr txBox="1">
            <a:spLocks noChangeArrowheads="1"/>
          </p:cNvSpPr>
          <p:nvPr/>
        </p:nvSpPr>
        <p:spPr bwMode="auto">
          <a:xfrm>
            <a:off x="3505200" y="31924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30410" name="Text Box 10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30411" name="Text Box 11"/>
          <p:cNvSpPr txBox="1">
            <a:spLocks noChangeArrowheads="1"/>
          </p:cNvSpPr>
          <p:nvPr/>
        </p:nvSpPr>
        <p:spPr bwMode="auto">
          <a:xfrm>
            <a:off x="4292600" y="3165475"/>
            <a:ext cx="20145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</a:t>
            </a:r>
            <a:r>
              <a:rPr lang="en-US" altLang="x-none" sz="3200" i="0">
                <a:solidFill>
                  <a:schemeClr val="hlink"/>
                </a:solidFill>
              </a:rPr>
              <a:t>Y</a:t>
            </a:r>
            <a:r>
              <a:rPr lang="en-US" altLang="x-none" sz="3200" i="0"/>
              <a:t> B </a:t>
            </a:r>
            <a:r>
              <a:rPr lang="en-US" altLang="x-none" sz="3200" i="0">
                <a:solidFill>
                  <a:schemeClr val="hlink"/>
                </a:solidFill>
              </a:rPr>
              <a:t>X</a:t>
            </a:r>
            <a:r>
              <a:rPr lang="en-US" altLang="x-none" sz="3200" i="0"/>
              <a:t> C</a:t>
            </a:r>
          </a:p>
        </p:txBody>
      </p:sp>
      <p:sp>
        <p:nvSpPr>
          <p:cNvPr id="230412" name="Rectangle 12"/>
          <p:cNvSpPr>
            <a:spLocks noChangeArrowheads="1"/>
          </p:cNvSpPr>
          <p:nvPr/>
        </p:nvSpPr>
        <p:spPr bwMode="auto">
          <a:xfrm>
            <a:off x="4365625" y="40909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30413" name="Text Box 13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390" name="Picture 14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9381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29382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29383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9384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29385" name="Text Box 9"/>
          <p:cNvSpPr txBox="1">
            <a:spLocks noChangeArrowheads="1"/>
          </p:cNvSpPr>
          <p:nvPr/>
        </p:nvSpPr>
        <p:spPr bwMode="auto">
          <a:xfrm>
            <a:off x="3505200" y="31924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29386" name="Text Box 10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29387" name="Text Box 11"/>
          <p:cNvSpPr txBox="1">
            <a:spLocks noChangeArrowheads="1"/>
          </p:cNvSpPr>
          <p:nvPr/>
        </p:nvSpPr>
        <p:spPr bwMode="auto">
          <a:xfrm>
            <a:off x="4292600" y="3165475"/>
            <a:ext cx="16081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AYBXC</a:t>
            </a:r>
          </a:p>
        </p:txBody>
      </p:sp>
      <p:sp>
        <p:nvSpPr>
          <p:cNvPr id="229388" name="Rectangle 12"/>
          <p:cNvSpPr>
            <a:spLocks noChangeArrowheads="1"/>
          </p:cNvSpPr>
          <p:nvPr/>
        </p:nvSpPr>
        <p:spPr bwMode="auto">
          <a:xfrm>
            <a:off x="4365625" y="40909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9389" name="Text Box 13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368" name="Picture 16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8357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28358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28359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8360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28361" name="Text Box 9"/>
          <p:cNvSpPr txBox="1">
            <a:spLocks noChangeArrowheads="1"/>
          </p:cNvSpPr>
          <p:nvPr/>
        </p:nvSpPr>
        <p:spPr bwMode="auto">
          <a:xfrm>
            <a:off x="3505200" y="31924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28362" name="Text Box 10"/>
          <p:cNvSpPr txBox="1">
            <a:spLocks noChangeArrowheads="1"/>
          </p:cNvSpPr>
          <p:nvPr/>
        </p:nvSpPr>
        <p:spPr bwMode="auto">
          <a:xfrm>
            <a:off x="3505200" y="37830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=4</a:t>
            </a:r>
          </a:p>
        </p:txBody>
      </p:sp>
      <p:sp>
        <p:nvSpPr>
          <p:cNvPr id="228363" name="Text Box 11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28364" name="Text Box 12"/>
          <p:cNvSpPr txBox="1">
            <a:spLocks noChangeArrowheads="1"/>
          </p:cNvSpPr>
          <p:nvPr/>
        </p:nvSpPr>
        <p:spPr bwMode="auto">
          <a:xfrm>
            <a:off x="4292600" y="3165475"/>
            <a:ext cx="16081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AYBXC</a:t>
            </a:r>
          </a:p>
        </p:txBody>
      </p:sp>
      <p:sp>
        <p:nvSpPr>
          <p:cNvPr id="228365" name="Text Box 13"/>
          <p:cNvSpPr txBox="1">
            <a:spLocks noChangeArrowheads="1"/>
          </p:cNvSpPr>
          <p:nvPr/>
        </p:nvSpPr>
        <p:spPr bwMode="auto">
          <a:xfrm>
            <a:off x="4324350" y="3744913"/>
            <a:ext cx="178911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</a:t>
            </a:r>
            <a:r>
              <a:rPr lang="en-US" altLang="x-none" sz="3200" i="0">
                <a:solidFill>
                  <a:schemeClr val="hlink"/>
                </a:solidFill>
              </a:rPr>
              <a:t>?</a:t>
            </a:r>
            <a:r>
              <a:rPr lang="en-US" altLang="x-none" sz="3200" i="0"/>
              <a:t> B </a:t>
            </a:r>
            <a:r>
              <a:rPr lang="en-US" altLang="x-none" sz="3200" i="0">
                <a:solidFill>
                  <a:schemeClr val="hlink"/>
                </a:solidFill>
              </a:rPr>
              <a:t>?</a:t>
            </a:r>
            <a:r>
              <a:rPr lang="en-US" altLang="x-none" sz="3200" i="0"/>
              <a:t> C</a:t>
            </a:r>
          </a:p>
        </p:txBody>
      </p:sp>
      <p:sp>
        <p:nvSpPr>
          <p:cNvPr id="228366" name="Rectangle 14"/>
          <p:cNvSpPr>
            <a:spLocks noChangeArrowheads="1"/>
          </p:cNvSpPr>
          <p:nvPr/>
        </p:nvSpPr>
        <p:spPr bwMode="auto">
          <a:xfrm>
            <a:off x="4365625" y="40909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8367" name="Text Box 15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x-none"/>
              <a:t>Different Representations</a:t>
            </a:r>
            <a:br>
              <a:rPr lang="en-US" altLang="x-none"/>
            </a:br>
            <a:r>
              <a:rPr lang="en-US" altLang="x-none"/>
              <a:t>of Recursive Algorithms</a:t>
            </a:r>
            <a:endParaRPr lang="en-CA" altLang="x-none"/>
          </a:p>
        </p:txBody>
      </p:sp>
      <p:graphicFrame>
        <p:nvGraphicFramePr>
          <p:cNvPr id="49155" name="Group 3"/>
          <p:cNvGraphicFramePr>
            <a:graphicFrameLocks noGrp="1"/>
          </p:cNvGraphicFramePr>
          <p:nvPr/>
        </p:nvGraphicFramePr>
        <p:xfrm>
          <a:off x="609600" y="3124200"/>
          <a:ext cx="8001000" cy="2916555"/>
        </p:xfrm>
        <a:graphic>
          <a:graphicData uri="http://schemas.openxmlformats.org/drawingml/2006/table">
            <a:tbl>
              <a:tblPr/>
              <a:tblGrid>
                <a:gridCol w="4000500"/>
                <a:gridCol w="4000500"/>
              </a:tblGrid>
              <a:tr h="6826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Code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Implement on Computer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64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Stack of Stack Frames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Run on Computer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826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Tree of Stack Frames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View entire computation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12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Friends &amp; Strong Induction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- Worry about one step at a time.</a:t>
                      </a: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9176" name="Text Box 24"/>
          <p:cNvSpPr txBox="1">
            <a:spLocks noChangeArrowheads="1"/>
          </p:cNvSpPr>
          <p:nvPr/>
        </p:nvSpPr>
        <p:spPr bwMode="auto">
          <a:xfrm>
            <a:off x="5927725" y="2381250"/>
            <a:ext cx="9747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b="1" i="0"/>
              <a:t>Pros</a:t>
            </a:r>
          </a:p>
        </p:txBody>
      </p:sp>
      <p:sp>
        <p:nvSpPr>
          <p:cNvPr id="49177" name="Text Box 25"/>
          <p:cNvSpPr txBox="1">
            <a:spLocks noChangeArrowheads="1"/>
          </p:cNvSpPr>
          <p:nvPr/>
        </p:nvSpPr>
        <p:spPr bwMode="auto">
          <a:xfrm>
            <a:off x="1093788" y="2381250"/>
            <a:ext cx="122396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b="1" i="0"/>
              <a:t>Views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344" name="Picture 16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7333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27334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27335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7336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27337" name="Text Box 9"/>
          <p:cNvSpPr txBox="1">
            <a:spLocks noChangeArrowheads="1"/>
          </p:cNvSpPr>
          <p:nvPr/>
        </p:nvSpPr>
        <p:spPr bwMode="auto">
          <a:xfrm>
            <a:off x="3505200" y="31924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27338" name="Text Box 10"/>
          <p:cNvSpPr txBox="1">
            <a:spLocks noChangeArrowheads="1"/>
          </p:cNvSpPr>
          <p:nvPr/>
        </p:nvSpPr>
        <p:spPr bwMode="auto">
          <a:xfrm>
            <a:off x="3505200" y="37830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=4</a:t>
            </a:r>
          </a:p>
        </p:txBody>
      </p:sp>
      <p:sp>
        <p:nvSpPr>
          <p:cNvPr id="227339" name="Text Box 11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27340" name="Text Box 12"/>
          <p:cNvSpPr txBox="1">
            <a:spLocks noChangeArrowheads="1"/>
          </p:cNvSpPr>
          <p:nvPr/>
        </p:nvSpPr>
        <p:spPr bwMode="auto">
          <a:xfrm>
            <a:off x="4292600" y="3165475"/>
            <a:ext cx="16081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AYBXC</a:t>
            </a:r>
          </a:p>
        </p:txBody>
      </p:sp>
      <p:sp>
        <p:nvSpPr>
          <p:cNvPr id="227341" name="Text Box 13"/>
          <p:cNvSpPr txBox="1">
            <a:spLocks noChangeArrowheads="1"/>
          </p:cNvSpPr>
          <p:nvPr/>
        </p:nvSpPr>
        <p:spPr bwMode="auto">
          <a:xfrm>
            <a:off x="4324350" y="3744913"/>
            <a:ext cx="3144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</a:t>
            </a:r>
            <a:r>
              <a:rPr lang="en-US" altLang="x-none" sz="3200" i="0">
                <a:solidFill>
                  <a:schemeClr val="hlink"/>
                </a:solidFill>
              </a:rPr>
              <a:t>AYBXC</a:t>
            </a:r>
            <a:r>
              <a:rPr lang="en-US" altLang="x-none" sz="3200" i="0"/>
              <a:t> B </a:t>
            </a:r>
            <a:r>
              <a:rPr lang="en-US" altLang="x-none" sz="3200" i="0">
                <a:solidFill>
                  <a:schemeClr val="hlink"/>
                </a:solidFill>
              </a:rPr>
              <a:t>Y</a:t>
            </a:r>
            <a:r>
              <a:rPr lang="en-US" altLang="x-none" sz="3200" i="0"/>
              <a:t> C</a:t>
            </a:r>
          </a:p>
        </p:txBody>
      </p:sp>
      <p:sp>
        <p:nvSpPr>
          <p:cNvPr id="227342" name="Rectangle 14"/>
          <p:cNvSpPr>
            <a:spLocks noChangeArrowheads="1"/>
          </p:cNvSpPr>
          <p:nvPr/>
        </p:nvSpPr>
        <p:spPr bwMode="auto">
          <a:xfrm>
            <a:off x="4365625" y="40909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7343" name="Text Box 15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6320" name="Picture 16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6309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26310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26311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6312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26313" name="Text Box 9"/>
          <p:cNvSpPr txBox="1">
            <a:spLocks noChangeArrowheads="1"/>
          </p:cNvSpPr>
          <p:nvPr/>
        </p:nvSpPr>
        <p:spPr bwMode="auto">
          <a:xfrm>
            <a:off x="3505200" y="31924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26314" name="Text Box 10"/>
          <p:cNvSpPr txBox="1">
            <a:spLocks noChangeArrowheads="1"/>
          </p:cNvSpPr>
          <p:nvPr/>
        </p:nvSpPr>
        <p:spPr bwMode="auto">
          <a:xfrm>
            <a:off x="3505200" y="37830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=4</a:t>
            </a:r>
          </a:p>
        </p:txBody>
      </p:sp>
      <p:sp>
        <p:nvSpPr>
          <p:cNvPr id="226315" name="Text Box 11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26316" name="Text Box 12"/>
          <p:cNvSpPr txBox="1">
            <a:spLocks noChangeArrowheads="1"/>
          </p:cNvSpPr>
          <p:nvPr/>
        </p:nvSpPr>
        <p:spPr bwMode="auto">
          <a:xfrm>
            <a:off x="4292600" y="3165475"/>
            <a:ext cx="16081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AYBXC</a:t>
            </a:r>
          </a:p>
        </p:txBody>
      </p:sp>
      <p:sp>
        <p:nvSpPr>
          <p:cNvPr id="226317" name="Text Box 13"/>
          <p:cNvSpPr txBox="1">
            <a:spLocks noChangeArrowheads="1"/>
          </p:cNvSpPr>
          <p:nvPr/>
        </p:nvSpPr>
        <p:spPr bwMode="auto">
          <a:xfrm>
            <a:off x="4324350" y="3744913"/>
            <a:ext cx="27384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AAYBXCBYC</a:t>
            </a:r>
          </a:p>
        </p:txBody>
      </p:sp>
      <p:sp>
        <p:nvSpPr>
          <p:cNvPr id="226318" name="Rectangle 14"/>
          <p:cNvSpPr>
            <a:spLocks noChangeArrowheads="1"/>
          </p:cNvSpPr>
          <p:nvPr/>
        </p:nvSpPr>
        <p:spPr bwMode="auto">
          <a:xfrm>
            <a:off x="4365625" y="40909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6319" name="Text Box 15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98" name="Picture 18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5285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25286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25287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5288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25289" name="Text Box 9"/>
          <p:cNvSpPr txBox="1">
            <a:spLocks noChangeArrowheads="1"/>
          </p:cNvSpPr>
          <p:nvPr/>
        </p:nvSpPr>
        <p:spPr bwMode="auto">
          <a:xfrm>
            <a:off x="3505200" y="31924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25290" name="Text Box 10"/>
          <p:cNvSpPr txBox="1">
            <a:spLocks noChangeArrowheads="1"/>
          </p:cNvSpPr>
          <p:nvPr/>
        </p:nvSpPr>
        <p:spPr bwMode="auto">
          <a:xfrm>
            <a:off x="3505200" y="37830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=4</a:t>
            </a:r>
          </a:p>
        </p:txBody>
      </p:sp>
      <p:sp>
        <p:nvSpPr>
          <p:cNvPr id="225291" name="Text Box 11"/>
          <p:cNvSpPr txBox="1">
            <a:spLocks noChangeArrowheads="1"/>
          </p:cNvSpPr>
          <p:nvPr/>
        </p:nvSpPr>
        <p:spPr bwMode="auto">
          <a:xfrm>
            <a:off x="3505200" y="43735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=5</a:t>
            </a:r>
          </a:p>
        </p:txBody>
      </p:sp>
      <p:sp>
        <p:nvSpPr>
          <p:cNvPr id="225292" name="Text Box 12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25293" name="Text Box 13"/>
          <p:cNvSpPr txBox="1">
            <a:spLocks noChangeArrowheads="1"/>
          </p:cNvSpPr>
          <p:nvPr/>
        </p:nvSpPr>
        <p:spPr bwMode="auto">
          <a:xfrm>
            <a:off x="4292600" y="3165475"/>
            <a:ext cx="16081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AYBXC</a:t>
            </a:r>
          </a:p>
        </p:txBody>
      </p:sp>
      <p:sp>
        <p:nvSpPr>
          <p:cNvPr id="225294" name="Text Box 14"/>
          <p:cNvSpPr txBox="1">
            <a:spLocks noChangeArrowheads="1"/>
          </p:cNvSpPr>
          <p:nvPr/>
        </p:nvSpPr>
        <p:spPr bwMode="auto">
          <a:xfrm>
            <a:off x="4324350" y="3744913"/>
            <a:ext cx="27384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AAYBXCBYC</a:t>
            </a:r>
          </a:p>
        </p:txBody>
      </p:sp>
      <p:sp>
        <p:nvSpPr>
          <p:cNvPr id="225295" name="Rectangle 15"/>
          <p:cNvSpPr>
            <a:spLocks noChangeArrowheads="1"/>
          </p:cNvSpPr>
          <p:nvPr/>
        </p:nvSpPr>
        <p:spPr bwMode="auto">
          <a:xfrm>
            <a:off x="4365625" y="40909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5296" name="Text Box 16"/>
          <p:cNvSpPr txBox="1">
            <a:spLocks noChangeArrowheads="1"/>
          </p:cNvSpPr>
          <p:nvPr/>
        </p:nvSpPr>
        <p:spPr bwMode="auto">
          <a:xfrm>
            <a:off x="4221163" y="4343400"/>
            <a:ext cx="1789112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 </a:t>
            </a:r>
            <a:r>
              <a:rPr lang="en-US" altLang="x-none" sz="3200" i="0">
                <a:solidFill>
                  <a:schemeClr val="hlink"/>
                </a:solidFill>
              </a:rPr>
              <a:t>?</a:t>
            </a:r>
            <a:r>
              <a:rPr lang="en-US" altLang="x-none" sz="3200" i="0"/>
              <a:t> B </a:t>
            </a:r>
            <a:r>
              <a:rPr lang="en-US" altLang="x-none" sz="3200" i="0">
                <a:solidFill>
                  <a:schemeClr val="hlink"/>
                </a:solidFill>
              </a:rPr>
              <a:t>?</a:t>
            </a:r>
            <a:r>
              <a:rPr lang="en-US" altLang="x-none" sz="3200" i="0"/>
              <a:t> C</a:t>
            </a:r>
          </a:p>
        </p:txBody>
      </p:sp>
      <p:sp>
        <p:nvSpPr>
          <p:cNvPr id="225297" name="Text Box 17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74" name="Picture 18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4261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24262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24263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4264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24265" name="Text Box 9"/>
          <p:cNvSpPr txBox="1">
            <a:spLocks noChangeArrowheads="1"/>
          </p:cNvSpPr>
          <p:nvPr/>
        </p:nvSpPr>
        <p:spPr bwMode="auto">
          <a:xfrm>
            <a:off x="3505200" y="31924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24266" name="Text Box 10"/>
          <p:cNvSpPr txBox="1">
            <a:spLocks noChangeArrowheads="1"/>
          </p:cNvSpPr>
          <p:nvPr/>
        </p:nvSpPr>
        <p:spPr bwMode="auto">
          <a:xfrm>
            <a:off x="3505200" y="37830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=4</a:t>
            </a:r>
          </a:p>
        </p:txBody>
      </p:sp>
      <p:sp>
        <p:nvSpPr>
          <p:cNvPr id="224267" name="Text Box 11"/>
          <p:cNvSpPr txBox="1">
            <a:spLocks noChangeArrowheads="1"/>
          </p:cNvSpPr>
          <p:nvPr/>
        </p:nvSpPr>
        <p:spPr bwMode="auto">
          <a:xfrm>
            <a:off x="3505200" y="43735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=5</a:t>
            </a:r>
          </a:p>
        </p:txBody>
      </p:sp>
      <p:sp>
        <p:nvSpPr>
          <p:cNvPr id="224268" name="Text Box 12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24269" name="Text Box 13"/>
          <p:cNvSpPr txBox="1">
            <a:spLocks noChangeArrowheads="1"/>
          </p:cNvSpPr>
          <p:nvPr/>
        </p:nvSpPr>
        <p:spPr bwMode="auto">
          <a:xfrm>
            <a:off x="4292600" y="3165475"/>
            <a:ext cx="16081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AYBXC</a:t>
            </a:r>
          </a:p>
        </p:txBody>
      </p:sp>
      <p:sp>
        <p:nvSpPr>
          <p:cNvPr id="224270" name="Text Box 14"/>
          <p:cNvSpPr txBox="1">
            <a:spLocks noChangeArrowheads="1"/>
          </p:cNvSpPr>
          <p:nvPr/>
        </p:nvSpPr>
        <p:spPr bwMode="auto">
          <a:xfrm>
            <a:off x="4324350" y="3744913"/>
            <a:ext cx="27384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AAYBXCBYC</a:t>
            </a:r>
          </a:p>
        </p:txBody>
      </p:sp>
      <p:sp>
        <p:nvSpPr>
          <p:cNvPr id="224271" name="Rectangle 15"/>
          <p:cNvSpPr>
            <a:spLocks noChangeArrowheads="1"/>
          </p:cNvSpPr>
          <p:nvPr/>
        </p:nvSpPr>
        <p:spPr bwMode="auto">
          <a:xfrm>
            <a:off x="4365625" y="40909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4272" name="Text Box 16"/>
          <p:cNvSpPr txBox="1">
            <a:spLocks noChangeArrowheads="1"/>
          </p:cNvSpPr>
          <p:nvPr/>
        </p:nvSpPr>
        <p:spPr bwMode="auto">
          <a:xfrm>
            <a:off x="4221163" y="4343400"/>
            <a:ext cx="50752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3200" i="0"/>
              <a:t>A</a:t>
            </a:r>
            <a:r>
              <a:rPr lang="en-US" altLang="x-none" sz="3200" i="0">
                <a:solidFill>
                  <a:schemeClr val="hlink"/>
                </a:solidFill>
              </a:rPr>
              <a:t>AAYBXCBYC</a:t>
            </a:r>
            <a:r>
              <a:rPr lang="en-US" altLang="x-none" sz="3200" i="0"/>
              <a:t>B</a:t>
            </a:r>
            <a:r>
              <a:rPr lang="en-US" altLang="x-none" sz="3200" i="0">
                <a:solidFill>
                  <a:schemeClr val="hlink"/>
                </a:solidFill>
              </a:rPr>
              <a:t>AYBXC</a:t>
            </a:r>
            <a:r>
              <a:rPr lang="en-US" altLang="x-none" sz="3200" i="0"/>
              <a:t>C</a:t>
            </a:r>
          </a:p>
        </p:txBody>
      </p:sp>
      <p:sp>
        <p:nvSpPr>
          <p:cNvPr id="224273" name="Text Box 17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250" name="Picture 18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3237" name="Text Box 5"/>
          <p:cNvSpPr txBox="1">
            <a:spLocks noChangeArrowheads="1"/>
          </p:cNvSpPr>
          <p:nvPr/>
        </p:nvSpPr>
        <p:spPr bwMode="auto">
          <a:xfrm>
            <a:off x="3505200" y="20113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=1</a:t>
            </a:r>
          </a:p>
        </p:txBody>
      </p:sp>
      <p:sp>
        <p:nvSpPr>
          <p:cNvPr id="223238" name="Text Box 6"/>
          <p:cNvSpPr txBox="1">
            <a:spLocks noChangeArrowheads="1"/>
          </p:cNvSpPr>
          <p:nvPr/>
        </p:nvSpPr>
        <p:spPr bwMode="auto">
          <a:xfrm>
            <a:off x="4551363" y="1992313"/>
            <a:ext cx="4778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X</a:t>
            </a:r>
          </a:p>
        </p:txBody>
      </p:sp>
      <p:sp>
        <p:nvSpPr>
          <p:cNvPr id="223239" name="Rectangle 7"/>
          <p:cNvSpPr>
            <a:spLocks noChangeArrowheads="1"/>
          </p:cNvSpPr>
          <p:nvPr/>
        </p:nvSpPr>
        <p:spPr bwMode="auto">
          <a:xfrm>
            <a:off x="4213225" y="40528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3240" name="Text Box 8"/>
          <p:cNvSpPr txBox="1">
            <a:spLocks noChangeArrowheads="1"/>
          </p:cNvSpPr>
          <p:nvPr/>
        </p:nvSpPr>
        <p:spPr bwMode="auto">
          <a:xfrm>
            <a:off x="3505200" y="26019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=2</a:t>
            </a:r>
          </a:p>
        </p:txBody>
      </p:sp>
      <p:sp>
        <p:nvSpPr>
          <p:cNvPr id="223241" name="Text Box 9"/>
          <p:cNvSpPr txBox="1">
            <a:spLocks noChangeArrowheads="1"/>
          </p:cNvSpPr>
          <p:nvPr/>
        </p:nvSpPr>
        <p:spPr bwMode="auto">
          <a:xfrm>
            <a:off x="3505200" y="31924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=3</a:t>
            </a:r>
          </a:p>
        </p:txBody>
      </p:sp>
      <p:sp>
        <p:nvSpPr>
          <p:cNvPr id="223242" name="Text Box 10"/>
          <p:cNvSpPr txBox="1">
            <a:spLocks noChangeArrowheads="1"/>
          </p:cNvSpPr>
          <p:nvPr/>
        </p:nvSpPr>
        <p:spPr bwMode="auto">
          <a:xfrm>
            <a:off x="3505200" y="378301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=4</a:t>
            </a:r>
          </a:p>
        </p:txBody>
      </p:sp>
      <p:sp>
        <p:nvSpPr>
          <p:cNvPr id="223243" name="Text Box 11"/>
          <p:cNvSpPr txBox="1">
            <a:spLocks noChangeArrowheads="1"/>
          </p:cNvSpPr>
          <p:nvPr/>
        </p:nvSpPr>
        <p:spPr bwMode="auto">
          <a:xfrm>
            <a:off x="3505200" y="4373563"/>
            <a:ext cx="819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=5</a:t>
            </a:r>
          </a:p>
        </p:txBody>
      </p:sp>
      <p:sp>
        <p:nvSpPr>
          <p:cNvPr id="223244" name="Text Box 12"/>
          <p:cNvSpPr txBox="1">
            <a:spLocks noChangeArrowheads="1"/>
          </p:cNvSpPr>
          <p:nvPr/>
        </p:nvSpPr>
        <p:spPr bwMode="auto">
          <a:xfrm>
            <a:off x="4537075" y="2620963"/>
            <a:ext cx="4778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Y</a:t>
            </a:r>
          </a:p>
        </p:txBody>
      </p:sp>
      <p:sp>
        <p:nvSpPr>
          <p:cNvPr id="223245" name="Text Box 13"/>
          <p:cNvSpPr txBox="1">
            <a:spLocks noChangeArrowheads="1"/>
          </p:cNvSpPr>
          <p:nvPr/>
        </p:nvSpPr>
        <p:spPr bwMode="auto">
          <a:xfrm>
            <a:off x="4292600" y="3165475"/>
            <a:ext cx="16081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AYBXC</a:t>
            </a:r>
          </a:p>
        </p:txBody>
      </p:sp>
      <p:sp>
        <p:nvSpPr>
          <p:cNvPr id="223246" name="Text Box 14"/>
          <p:cNvSpPr txBox="1">
            <a:spLocks noChangeArrowheads="1"/>
          </p:cNvSpPr>
          <p:nvPr/>
        </p:nvSpPr>
        <p:spPr bwMode="auto">
          <a:xfrm>
            <a:off x="4324350" y="3744913"/>
            <a:ext cx="27384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AAYBXCBYC</a:t>
            </a:r>
          </a:p>
        </p:txBody>
      </p:sp>
      <p:sp>
        <p:nvSpPr>
          <p:cNvPr id="223247" name="Rectangle 15"/>
          <p:cNvSpPr>
            <a:spLocks noChangeArrowheads="1"/>
          </p:cNvSpPr>
          <p:nvPr/>
        </p:nvSpPr>
        <p:spPr bwMode="auto">
          <a:xfrm>
            <a:off x="4365625" y="4090988"/>
            <a:ext cx="1841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x-none" altLang="x-none" sz="3200" i="0"/>
          </a:p>
        </p:txBody>
      </p:sp>
      <p:sp>
        <p:nvSpPr>
          <p:cNvPr id="223248" name="Text Box 16"/>
          <p:cNvSpPr txBox="1">
            <a:spLocks noChangeArrowheads="1"/>
          </p:cNvSpPr>
          <p:nvPr/>
        </p:nvSpPr>
        <p:spPr bwMode="auto">
          <a:xfrm>
            <a:off x="4221163" y="4343400"/>
            <a:ext cx="4999037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AAAYBXCBYCBAYBXCC</a:t>
            </a:r>
          </a:p>
        </p:txBody>
      </p:sp>
      <p:sp>
        <p:nvSpPr>
          <p:cNvPr id="223249" name="Text Box 17"/>
          <p:cNvSpPr txBox="1">
            <a:spLocks noChangeArrowheads="1"/>
          </p:cNvSpPr>
          <p:nvPr/>
        </p:nvSpPr>
        <p:spPr bwMode="auto">
          <a:xfrm>
            <a:off x="4800600" y="1325563"/>
            <a:ext cx="13128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>
                <a:solidFill>
                  <a:schemeClr val="tx2"/>
                </a:solidFill>
              </a:rPr>
              <a:t>Output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2318" name="Picture 14" descr="02-1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152900" cy="5651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2309" name="Text Box 5"/>
          <p:cNvSpPr txBox="1">
            <a:spLocks noChangeArrowheads="1"/>
          </p:cNvSpPr>
          <p:nvPr/>
        </p:nvSpPr>
        <p:spPr bwMode="auto">
          <a:xfrm>
            <a:off x="3505200" y="2781300"/>
            <a:ext cx="22844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Time: </a:t>
            </a:r>
            <a:r>
              <a:rPr lang="en-US" altLang="x-none" sz="3200"/>
              <a:t>T</a:t>
            </a:r>
            <a:r>
              <a:rPr lang="en-US" altLang="x-none" sz="3200" i="0"/>
              <a:t>(1) =</a:t>
            </a:r>
          </a:p>
        </p:txBody>
      </p:sp>
      <p:sp>
        <p:nvSpPr>
          <p:cNvPr id="482310" name="Rectangle 6"/>
          <p:cNvSpPr>
            <a:spLocks noChangeArrowheads="1"/>
          </p:cNvSpPr>
          <p:nvPr/>
        </p:nvSpPr>
        <p:spPr bwMode="auto">
          <a:xfrm>
            <a:off x="5287963" y="3733800"/>
            <a:ext cx="23844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</a:t>
            </a:r>
            <a:r>
              <a:rPr lang="en-US" altLang="x-none" sz="3200" i="0">
                <a:latin typeface="Symbol" charset="2"/>
                <a:sym typeface="Symbol" charset="2"/>
              </a:rPr>
              <a:t></a:t>
            </a:r>
            <a:r>
              <a:rPr lang="en-US" altLang="x-none" sz="3200" i="0"/>
              <a:t> 2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-1) +3</a:t>
            </a:r>
          </a:p>
        </p:txBody>
      </p:sp>
      <p:sp>
        <p:nvSpPr>
          <p:cNvPr id="482311" name="Rectangle 7"/>
          <p:cNvSpPr>
            <a:spLocks noChangeArrowheads="1"/>
          </p:cNvSpPr>
          <p:nvPr/>
        </p:nvSpPr>
        <p:spPr bwMode="auto">
          <a:xfrm>
            <a:off x="5692775" y="3279775"/>
            <a:ext cx="33242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-1) +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-2) + 3</a:t>
            </a:r>
          </a:p>
        </p:txBody>
      </p:sp>
      <p:sp>
        <p:nvSpPr>
          <p:cNvPr id="482312" name="Rectangle 8"/>
          <p:cNvSpPr>
            <a:spLocks noChangeArrowheads="1"/>
          </p:cNvSpPr>
          <p:nvPr/>
        </p:nvSpPr>
        <p:spPr bwMode="auto">
          <a:xfrm>
            <a:off x="4556125" y="3314700"/>
            <a:ext cx="12128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</a:t>
            </a:r>
          </a:p>
        </p:txBody>
      </p:sp>
      <p:sp>
        <p:nvSpPr>
          <p:cNvPr id="482313" name="Rectangle 9"/>
          <p:cNvSpPr>
            <a:spLocks noChangeArrowheads="1"/>
          </p:cNvSpPr>
          <p:nvPr/>
        </p:nvSpPr>
        <p:spPr bwMode="auto">
          <a:xfrm>
            <a:off x="7918450" y="27432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1</a:t>
            </a:r>
          </a:p>
        </p:txBody>
      </p:sp>
      <p:sp>
        <p:nvSpPr>
          <p:cNvPr id="482314" name="Rectangle 10"/>
          <p:cNvSpPr>
            <a:spLocks noChangeArrowheads="1"/>
          </p:cNvSpPr>
          <p:nvPr/>
        </p:nvSpPr>
        <p:spPr bwMode="auto">
          <a:xfrm>
            <a:off x="5684838" y="2819400"/>
            <a:ext cx="38735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1</a:t>
            </a:r>
          </a:p>
        </p:txBody>
      </p:sp>
      <p:sp>
        <p:nvSpPr>
          <p:cNvPr id="482315" name="Rectangle 11"/>
          <p:cNvSpPr>
            <a:spLocks noChangeArrowheads="1"/>
          </p:cNvSpPr>
          <p:nvPr/>
        </p:nvSpPr>
        <p:spPr bwMode="auto">
          <a:xfrm>
            <a:off x="6781800" y="2762250"/>
            <a:ext cx="123507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T(2) =</a:t>
            </a:r>
          </a:p>
        </p:txBody>
      </p:sp>
      <p:sp>
        <p:nvSpPr>
          <p:cNvPr id="482316" name="Rectangle 12"/>
          <p:cNvSpPr>
            <a:spLocks noChangeArrowheads="1"/>
          </p:cNvSpPr>
          <p:nvPr/>
        </p:nvSpPr>
        <p:spPr bwMode="auto">
          <a:xfrm>
            <a:off x="5257800" y="4229100"/>
            <a:ext cx="132873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= 2</a:t>
            </a:r>
            <a:r>
              <a:rPr lang="en-US" altLang="x-none" sz="3200" i="0" baseline="30000">
                <a:latin typeface="Symbol" charset="2"/>
              </a:rPr>
              <a:t>Q</a:t>
            </a:r>
            <a:r>
              <a:rPr lang="en-US" altLang="x-none" sz="3200" i="0" baseline="30000"/>
              <a:t>(</a:t>
            </a:r>
            <a:r>
              <a:rPr lang="en-US" altLang="x-none" sz="3200" baseline="30000"/>
              <a:t>n</a:t>
            </a:r>
            <a:r>
              <a:rPr lang="en-US" altLang="x-none" sz="3200" i="0" baseline="30000"/>
              <a:t>)</a:t>
            </a:r>
          </a:p>
        </p:txBody>
      </p:sp>
      <p:sp>
        <p:nvSpPr>
          <p:cNvPr id="482317" name="Text Box 13"/>
          <p:cNvSpPr txBox="1">
            <a:spLocks noChangeArrowheads="1"/>
          </p:cNvSpPr>
          <p:nvPr/>
        </p:nvSpPr>
        <p:spPr bwMode="auto">
          <a:xfrm>
            <a:off x="7375525" y="4286250"/>
            <a:ext cx="1584325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defined?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2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2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2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2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2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2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2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2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2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2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82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82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82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82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82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82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310" grpId="0" autoUpdateAnimBg="0"/>
      <p:bldP spid="482311" grpId="0" autoUpdateAnimBg="0"/>
      <p:bldP spid="482312" grpId="0"/>
      <p:bldP spid="482313" grpId="0" autoUpdateAnimBg="0"/>
      <p:bldP spid="482314" grpId="0" autoUpdateAnimBg="0"/>
      <p:bldP spid="482315" grpId="0"/>
      <p:bldP spid="482316" grpId="0" autoUpdateAnimBg="0"/>
      <p:bldP spid="482317" grpId="0"/>
      <p:bldP spid="482317" grpId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836" name="Picture 44" descr="02-146b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5505450"/>
            <a:ext cx="59436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9833" name="Picture 41" descr="02-14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143000"/>
            <a:ext cx="59436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97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Towers of Hanoi</a:t>
            </a:r>
          </a:p>
        </p:txBody>
      </p:sp>
      <p:grpSp>
        <p:nvGrpSpPr>
          <p:cNvPr id="289830" name="Group 38"/>
          <p:cNvGrpSpPr>
            <a:grpSpLocks/>
          </p:cNvGrpSpPr>
          <p:nvPr/>
        </p:nvGrpSpPr>
        <p:grpSpPr bwMode="auto">
          <a:xfrm>
            <a:off x="76200" y="1371600"/>
            <a:ext cx="3048000" cy="4038600"/>
            <a:chOff x="48" y="864"/>
            <a:chExt cx="1920" cy="2544"/>
          </a:xfrm>
        </p:grpSpPr>
        <p:grpSp>
          <p:nvGrpSpPr>
            <p:cNvPr id="289803" name="Group 11"/>
            <p:cNvGrpSpPr>
              <a:grpSpLocks/>
            </p:cNvGrpSpPr>
            <p:nvPr/>
          </p:nvGrpSpPr>
          <p:grpSpPr bwMode="auto">
            <a:xfrm>
              <a:off x="48" y="864"/>
              <a:ext cx="278" cy="672"/>
              <a:chOff x="864" y="465"/>
              <a:chExt cx="1046" cy="2358"/>
            </a:xfrm>
          </p:grpSpPr>
          <p:grpSp>
            <p:nvGrpSpPr>
              <p:cNvPr id="289804" name="Group 12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289805" name="Group 13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289806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289807" name="Freeform 15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808" name="Freeform 16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809" name="Freeform 17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810" name="Freeform 18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811" name="Freeform 19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812" name="Freeform 20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89813" name="Group 21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289814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9815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9816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9817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89818" name="Group 26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89819" name="Oval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820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89821" name="Group 29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289822" name="Oval 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823" name="Oval 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89824" name="Oval 32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289825" name="Freeform 33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6" name="Freeform 34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9827" name="AutoShape 35"/>
            <p:cNvSpPr>
              <a:spLocks noChangeArrowheads="1"/>
            </p:cNvSpPr>
            <p:nvPr/>
          </p:nvSpPr>
          <p:spPr bwMode="auto">
            <a:xfrm>
              <a:off x="96" y="1680"/>
              <a:ext cx="1872" cy="1728"/>
            </a:xfrm>
            <a:prstGeom prst="wedgeRoundRectCallout">
              <a:avLst>
                <a:gd name="adj1" fmla="val -44019"/>
                <a:gd name="adj2" fmla="val -88889"/>
                <a:gd name="adj3" fmla="val 16667"/>
              </a:avLst>
            </a:prstGeom>
            <a:noFill/>
            <a:ln w="38100">
              <a:solidFill>
                <a:schemeClr val="bg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r>
                <a:rPr lang="en-US" altLang="x-none" i="0"/>
                <a:t> This job of mine is a bit daunting.</a:t>
              </a:r>
            </a:p>
            <a:p>
              <a:r>
                <a:rPr lang="en-US" altLang="x-none" i="0"/>
                <a:t>Where do I start?</a:t>
              </a:r>
            </a:p>
          </p:txBody>
        </p:sp>
      </p:grpSp>
      <p:sp>
        <p:nvSpPr>
          <p:cNvPr id="289828" name="Line 36"/>
          <p:cNvSpPr>
            <a:spLocks noChangeShapeType="1"/>
          </p:cNvSpPr>
          <p:nvPr/>
        </p:nvSpPr>
        <p:spPr bwMode="auto">
          <a:xfrm>
            <a:off x="4343400" y="2438400"/>
            <a:ext cx="3505200" cy="3200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9829" name="Rectangle 37"/>
          <p:cNvSpPr>
            <a:spLocks noChangeArrowheads="1"/>
          </p:cNvSpPr>
          <p:nvPr/>
        </p:nvSpPr>
        <p:spPr bwMode="auto">
          <a:xfrm>
            <a:off x="457200" y="4357688"/>
            <a:ext cx="229552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And I am lazy.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9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9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9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829" grpId="0" autoUpdateAnimBg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3366" name="Picture 38" descr="02-147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4038600"/>
            <a:ext cx="5943600" cy="1368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83365" name="Object 37"/>
          <p:cNvGraphicFramePr>
            <a:graphicFrameLocks noChangeAspect="1"/>
          </p:cNvGraphicFramePr>
          <p:nvPr/>
        </p:nvGraphicFramePr>
        <p:xfrm>
          <a:off x="3200400" y="2590800"/>
          <a:ext cx="5943600" cy="1368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3368" name="CorelPhotoPaint.Image.9" r:id="rId4" imgW="5351846" imgH="1231290" progId="CorelPhotoPaint.Image.9">
                  <p:embed/>
                </p:oleObj>
              </mc:Choice>
              <mc:Fallback>
                <p:oleObj name="CorelPhotoPaint.Image.9" r:id="rId4" imgW="5351846" imgH="1231290" progId="CorelPhotoPaint.Image.9">
                  <p:embed/>
                  <p:pic>
                    <p:nvPicPr>
                      <p:cNvPr id="0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0400" y="2590800"/>
                        <a:ext cx="5943600" cy="1368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accent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33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Towers of Hanoi</a:t>
            </a:r>
          </a:p>
        </p:txBody>
      </p:sp>
      <p:sp>
        <p:nvSpPr>
          <p:cNvPr id="483336" name="Freeform 8"/>
          <p:cNvSpPr>
            <a:spLocks/>
          </p:cNvSpPr>
          <p:nvPr/>
        </p:nvSpPr>
        <p:spPr bwMode="auto">
          <a:xfrm>
            <a:off x="4327525" y="3230563"/>
            <a:ext cx="3665538" cy="1863725"/>
          </a:xfrm>
          <a:custGeom>
            <a:avLst/>
            <a:gdLst>
              <a:gd name="T0" fmla="*/ 0 w 2309"/>
              <a:gd name="T1" fmla="*/ 269 h 1174"/>
              <a:gd name="T2" fmla="*/ 1023 w 2309"/>
              <a:gd name="T3" fmla="*/ 151 h 1174"/>
              <a:gd name="T4" fmla="*/ 2309 w 2309"/>
              <a:gd name="T5" fmla="*/ 1174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09" h="1174">
                <a:moveTo>
                  <a:pt x="0" y="269"/>
                </a:moveTo>
                <a:cubicBezTo>
                  <a:pt x="170" y="249"/>
                  <a:pt x="638" y="0"/>
                  <a:pt x="1023" y="151"/>
                </a:cubicBezTo>
                <a:cubicBezTo>
                  <a:pt x="1407" y="151"/>
                  <a:pt x="2041" y="961"/>
                  <a:pt x="2309" y="1174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83337" name="Group 9"/>
          <p:cNvGrpSpPr>
            <a:grpSpLocks/>
          </p:cNvGrpSpPr>
          <p:nvPr/>
        </p:nvGrpSpPr>
        <p:grpSpPr bwMode="auto">
          <a:xfrm>
            <a:off x="76200" y="1371600"/>
            <a:ext cx="441325" cy="1066800"/>
            <a:chOff x="864" y="465"/>
            <a:chExt cx="1046" cy="2358"/>
          </a:xfrm>
        </p:grpSpPr>
        <p:grpSp>
          <p:nvGrpSpPr>
            <p:cNvPr id="483338" name="Group 10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483339" name="Group 11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483340" name="Group 12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483341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342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343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344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345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3346" name="Freeform 18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83347" name="Group 19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483348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3349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3350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3351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83352" name="Group 24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483353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354" name="Oval 26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3355" name="Group 27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483356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357" name="Oval 29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83358" name="Oval 30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483359" name="Freeform 31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3360" name="Freeform 32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3361" name="AutoShape 33"/>
          <p:cNvSpPr>
            <a:spLocks noChangeArrowheads="1"/>
          </p:cNvSpPr>
          <p:nvPr/>
        </p:nvSpPr>
        <p:spPr bwMode="auto">
          <a:xfrm>
            <a:off x="152400" y="2667000"/>
            <a:ext cx="2971800" cy="2743200"/>
          </a:xfrm>
          <a:prstGeom prst="wedgeRoundRectCallout">
            <a:avLst>
              <a:gd name="adj1" fmla="val -44019"/>
              <a:gd name="adj2" fmla="val -88889"/>
              <a:gd name="adj3" fmla="val 16667"/>
            </a:avLst>
          </a:prstGeom>
          <a:noFill/>
          <a:ln w="38100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r>
              <a:rPr lang="en-US" altLang="x-none" i="0"/>
              <a:t>At some point,</a:t>
            </a:r>
            <a:br>
              <a:rPr lang="en-US" altLang="x-none" i="0"/>
            </a:br>
            <a:r>
              <a:rPr lang="en-US" altLang="x-none" i="0"/>
              <a:t>the biggest disk moves.</a:t>
            </a:r>
          </a:p>
          <a:p>
            <a:pPr algn="l"/>
            <a:r>
              <a:rPr lang="en-US" altLang="x-none" i="0"/>
              <a:t>I will do that job.</a:t>
            </a:r>
          </a:p>
          <a:p>
            <a:endParaRPr lang="en-US" altLang="x-none" i="0"/>
          </a:p>
          <a:p>
            <a:endParaRPr lang="en-US" altLang="x-none" i="0"/>
          </a:p>
        </p:txBody>
      </p:sp>
      <p:pic>
        <p:nvPicPr>
          <p:cNvPr id="483363" name="Picture 35" descr="02-146b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5505450"/>
            <a:ext cx="59436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3364" name="Picture 36" descr="02-14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143000"/>
            <a:ext cx="59436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3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3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3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3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3336" grpId="0" animBg="1"/>
      <p:bldP spid="483361" grpId="0" animBg="1" autoUpdateAnimBg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4390" name="Picture 38" descr="02-147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4038600"/>
            <a:ext cx="5943600" cy="1368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84391" name="Object 39"/>
          <p:cNvGraphicFramePr>
            <a:graphicFrameLocks noChangeAspect="1"/>
          </p:cNvGraphicFramePr>
          <p:nvPr/>
        </p:nvGraphicFramePr>
        <p:xfrm>
          <a:off x="3200400" y="2590800"/>
          <a:ext cx="5943600" cy="1368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4393" name="CorelPhotoPaint.Image.9" r:id="rId4" imgW="5351846" imgH="1231290" progId="CorelPhotoPaint.Image.9">
                  <p:embed/>
                </p:oleObj>
              </mc:Choice>
              <mc:Fallback>
                <p:oleObj name="CorelPhotoPaint.Image.9" r:id="rId4" imgW="5351846" imgH="1231290" progId="CorelPhotoPaint.Image.9">
                  <p:embed/>
                  <p:pic>
                    <p:nvPicPr>
                      <p:cNvPr id="0" name="Object 3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0400" y="2590800"/>
                        <a:ext cx="5943600" cy="1368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accent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4388" name="Picture 36" descr="02-146b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5505450"/>
            <a:ext cx="59436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4389" name="Picture 37" descr="02-14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143000"/>
            <a:ext cx="59436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43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Towers of Hanoi</a:t>
            </a:r>
          </a:p>
        </p:txBody>
      </p:sp>
      <p:grpSp>
        <p:nvGrpSpPr>
          <p:cNvPr id="484361" name="Group 9"/>
          <p:cNvGrpSpPr>
            <a:grpSpLocks/>
          </p:cNvGrpSpPr>
          <p:nvPr/>
        </p:nvGrpSpPr>
        <p:grpSpPr bwMode="auto">
          <a:xfrm>
            <a:off x="76200" y="1371600"/>
            <a:ext cx="441325" cy="1066800"/>
            <a:chOff x="864" y="465"/>
            <a:chExt cx="1046" cy="2358"/>
          </a:xfrm>
        </p:grpSpPr>
        <p:grpSp>
          <p:nvGrpSpPr>
            <p:cNvPr id="484362" name="Group 10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484363" name="Group 11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484364" name="Group 12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484365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4366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4367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4368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4369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4370" name="Freeform 18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84371" name="Group 19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484372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4373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4374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4375" name="Freeform 23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84376" name="Group 24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484377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378" name="Oval 26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4379" name="Group 27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484380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381" name="Oval 29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84382" name="Oval 30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484383" name="Freeform 31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4384" name="Freeform 32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4385" name="AutoShape 33"/>
          <p:cNvSpPr>
            <a:spLocks noChangeArrowheads="1"/>
          </p:cNvSpPr>
          <p:nvPr/>
        </p:nvSpPr>
        <p:spPr bwMode="auto">
          <a:xfrm>
            <a:off x="152400" y="2667000"/>
            <a:ext cx="2971800" cy="2743200"/>
          </a:xfrm>
          <a:prstGeom prst="wedgeRoundRectCallout">
            <a:avLst>
              <a:gd name="adj1" fmla="val -44019"/>
              <a:gd name="adj2" fmla="val -88889"/>
              <a:gd name="adj3" fmla="val 16667"/>
            </a:avLst>
          </a:prstGeom>
          <a:noFill/>
          <a:ln w="38100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r>
              <a:rPr lang="en-US" altLang="x-none" i="0"/>
              <a:t>To do this, </a:t>
            </a:r>
            <a:br>
              <a:rPr lang="en-US" altLang="x-none" i="0"/>
            </a:br>
            <a:r>
              <a:rPr lang="en-US" altLang="x-none" i="0"/>
              <a:t>the other disks must be in the middle.</a:t>
            </a:r>
          </a:p>
        </p:txBody>
      </p:sp>
      <p:sp>
        <p:nvSpPr>
          <p:cNvPr id="484387" name="Rectangle 35"/>
          <p:cNvSpPr>
            <a:spLocks noChangeArrowheads="1"/>
          </p:cNvSpPr>
          <p:nvPr/>
        </p:nvSpPr>
        <p:spPr bwMode="auto">
          <a:xfrm>
            <a:off x="5349875" y="2971800"/>
            <a:ext cx="1600200" cy="6096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43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43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4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4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4387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5476" name="Picture 100" descr="02-147b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4038600"/>
            <a:ext cx="5943600" cy="1368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85477" name="Object 101"/>
          <p:cNvGraphicFramePr>
            <a:graphicFrameLocks noChangeAspect="1"/>
          </p:cNvGraphicFramePr>
          <p:nvPr/>
        </p:nvGraphicFramePr>
        <p:xfrm>
          <a:off x="3200400" y="2590800"/>
          <a:ext cx="5943600" cy="1368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5481" name="CorelPhotoPaint.Image.9" r:id="rId4" imgW="5351846" imgH="1231290" progId="CorelPhotoPaint.Image.9">
                  <p:embed/>
                </p:oleObj>
              </mc:Choice>
              <mc:Fallback>
                <p:oleObj name="CorelPhotoPaint.Image.9" r:id="rId4" imgW="5351846" imgH="1231290" progId="CorelPhotoPaint.Image.9">
                  <p:embed/>
                  <p:pic>
                    <p:nvPicPr>
                      <p:cNvPr id="0" name="Object 10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0400" y="2590800"/>
                        <a:ext cx="5943600" cy="1368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accent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5478" name="Picture 102" descr="02-146b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5505450"/>
            <a:ext cx="59436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5479" name="Picture 103" descr="02-14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143000"/>
            <a:ext cx="5943600" cy="135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53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Towers of Hanoi</a:t>
            </a:r>
          </a:p>
        </p:txBody>
      </p:sp>
      <p:grpSp>
        <p:nvGrpSpPr>
          <p:cNvPr id="485384" name="Group 8"/>
          <p:cNvGrpSpPr>
            <a:grpSpLocks/>
          </p:cNvGrpSpPr>
          <p:nvPr/>
        </p:nvGrpSpPr>
        <p:grpSpPr bwMode="auto">
          <a:xfrm>
            <a:off x="76200" y="1371600"/>
            <a:ext cx="441325" cy="1066800"/>
            <a:chOff x="864" y="465"/>
            <a:chExt cx="1046" cy="2358"/>
          </a:xfrm>
        </p:grpSpPr>
        <p:grpSp>
          <p:nvGrpSpPr>
            <p:cNvPr id="485385" name="Group 9"/>
            <p:cNvGrpSpPr>
              <a:grpSpLocks/>
            </p:cNvGrpSpPr>
            <p:nvPr/>
          </p:nvGrpSpPr>
          <p:grpSpPr bwMode="auto">
            <a:xfrm>
              <a:off x="864" y="465"/>
              <a:ext cx="1008" cy="2319"/>
              <a:chOff x="587" y="528"/>
              <a:chExt cx="1008" cy="2319"/>
            </a:xfrm>
          </p:grpSpPr>
          <p:grpSp>
            <p:nvGrpSpPr>
              <p:cNvPr id="485386" name="Group 10"/>
              <p:cNvGrpSpPr>
                <a:grpSpLocks/>
              </p:cNvGrpSpPr>
              <p:nvPr/>
            </p:nvGrpSpPr>
            <p:grpSpPr bwMode="auto">
              <a:xfrm>
                <a:off x="587" y="528"/>
                <a:ext cx="1008" cy="2319"/>
                <a:chOff x="587" y="528"/>
                <a:chExt cx="1008" cy="2319"/>
              </a:xfrm>
            </p:grpSpPr>
            <p:grpSp>
              <p:nvGrpSpPr>
                <p:cNvPr id="485387" name="Group 11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1151" y="1104"/>
                  <a:chExt cx="686" cy="1741"/>
                </a:xfrm>
              </p:grpSpPr>
              <p:sp>
                <p:nvSpPr>
                  <p:cNvPr id="485388" name="Freeform 12"/>
                  <p:cNvSpPr>
                    <a:spLocks/>
                  </p:cNvSpPr>
                  <p:nvPr/>
                </p:nvSpPr>
                <p:spPr bwMode="auto">
                  <a:xfrm flipH="1">
                    <a:off x="1321" y="1581"/>
                    <a:ext cx="304" cy="566"/>
                  </a:xfrm>
                  <a:custGeom>
                    <a:avLst/>
                    <a:gdLst>
                      <a:gd name="T0" fmla="*/ 7 w 304"/>
                      <a:gd name="T1" fmla="*/ 174 h 566"/>
                      <a:gd name="T2" fmla="*/ 18 w 304"/>
                      <a:gd name="T3" fmla="*/ 122 h 566"/>
                      <a:gd name="T4" fmla="*/ 42 w 304"/>
                      <a:gd name="T5" fmla="*/ 83 h 566"/>
                      <a:gd name="T6" fmla="*/ 81 w 304"/>
                      <a:gd name="T7" fmla="*/ 45 h 566"/>
                      <a:gd name="T8" fmla="*/ 148 w 304"/>
                      <a:gd name="T9" fmla="*/ 7 h 566"/>
                      <a:gd name="T10" fmla="*/ 205 w 304"/>
                      <a:gd name="T11" fmla="*/ 0 h 566"/>
                      <a:gd name="T12" fmla="*/ 255 w 304"/>
                      <a:gd name="T13" fmla="*/ 10 h 566"/>
                      <a:gd name="T14" fmla="*/ 290 w 304"/>
                      <a:gd name="T15" fmla="*/ 31 h 566"/>
                      <a:gd name="T16" fmla="*/ 304 w 304"/>
                      <a:gd name="T17" fmla="*/ 59 h 566"/>
                      <a:gd name="T18" fmla="*/ 304 w 304"/>
                      <a:gd name="T19" fmla="*/ 87 h 566"/>
                      <a:gd name="T20" fmla="*/ 290 w 304"/>
                      <a:gd name="T21" fmla="*/ 118 h 566"/>
                      <a:gd name="T22" fmla="*/ 262 w 304"/>
                      <a:gd name="T23" fmla="*/ 146 h 566"/>
                      <a:gd name="T24" fmla="*/ 223 w 304"/>
                      <a:gd name="T25" fmla="*/ 181 h 566"/>
                      <a:gd name="T26" fmla="*/ 201 w 304"/>
                      <a:gd name="T27" fmla="*/ 215 h 566"/>
                      <a:gd name="T28" fmla="*/ 194 w 304"/>
                      <a:gd name="T29" fmla="*/ 240 h 566"/>
                      <a:gd name="T30" fmla="*/ 194 w 304"/>
                      <a:gd name="T31" fmla="*/ 260 h 566"/>
                      <a:gd name="T32" fmla="*/ 205 w 304"/>
                      <a:gd name="T33" fmla="*/ 295 h 566"/>
                      <a:gd name="T34" fmla="*/ 230 w 304"/>
                      <a:gd name="T35" fmla="*/ 344 h 566"/>
                      <a:gd name="T36" fmla="*/ 247 w 304"/>
                      <a:gd name="T37" fmla="*/ 399 h 566"/>
                      <a:gd name="T38" fmla="*/ 251 w 304"/>
                      <a:gd name="T39" fmla="*/ 438 h 566"/>
                      <a:gd name="T40" fmla="*/ 244 w 304"/>
                      <a:gd name="T41" fmla="*/ 479 h 566"/>
                      <a:gd name="T42" fmla="*/ 233 w 304"/>
                      <a:gd name="T43" fmla="*/ 510 h 566"/>
                      <a:gd name="T44" fmla="*/ 201 w 304"/>
                      <a:gd name="T45" fmla="*/ 545 h 566"/>
                      <a:gd name="T46" fmla="*/ 173 w 304"/>
                      <a:gd name="T47" fmla="*/ 559 h 566"/>
                      <a:gd name="T48" fmla="*/ 141 w 304"/>
                      <a:gd name="T49" fmla="*/ 566 h 566"/>
                      <a:gd name="T50" fmla="*/ 113 w 304"/>
                      <a:gd name="T51" fmla="*/ 563 h 566"/>
                      <a:gd name="T52" fmla="*/ 92 w 304"/>
                      <a:gd name="T53" fmla="*/ 549 h 566"/>
                      <a:gd name="T54" fmla="*/ 67 w 304"/>
                      <a:gd name="T55" fmla="*/ 521 h 566"/>
                      <a:gd name="T56" fmla="*/ 42 w 304"/>
                      <a:gd name="T57" fmla="*/ 472 h 566"/>
                      <a:gd name="T58" fmla="*/ 14 w 304"/>
                      <a:gd name="T59" fmla="*/ 392 h 566"/>
                      <a:gd name="T60" fmla="*/ 4 w 304"/>
                      <a:gd name="T61" fmla="*/ 333 h 566"/>
                      <a:gd name="T62" fmla="*/ 0 w 304"/>
                      <a:gd name="T63" fmla="*/ 257 h 566"/>
                      <a:gd name="T64" fmla="*/ 0 w 304"/>
                      <a:gd name="T65" fmla="*/ 222 h 566"/>
                      <a:gd name="T66" fmla="*/ 7 w 304"/>
                      <a:gd name="T67" fmla="*/ 174 h 5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4" h="566">
                        <a:moveTo>
                          <a:pt x="7" y="174"/>
                        </a:moveTo>
                        <a:lnTo>
                          <a:pt x="18" y="122"/>
                        </a:lnTo>
                        <a:lnTo>
                          <a:pt x="42" y="83"/>
                        </a:lnTo>
                        <a:lnTo>
                          <a:pt x="81" y="45"/>
                        </a:lnTo>
                        <a:lnTo>
                          <a:pt x="148" y="7"/>
                        </a:lnTo>
                        <a:lnTo>
                          <a:pt x="205" y="0"/>
                        </a:lnTo>
                        <a:lnTo>
                          <a:pt x="255" y="10"/>
                        </a:lnTo>
                        <a:lnTo>
                          <a:pt x="290" y="31"/>
                        </a:lnTo>
                        <a:lnTo>
                          <a:pt x="304" y="59"/>
                        </a:lnTo>
                        <a:lnTo>
                          <a:pt x="304" y="87"/>
                        </a:lnTo>
                        <a:lnTo>
                          <a:pt x="290" y="118"/>
                        </a:lnTo>
                        <a:lnTo>
                          <a:pt x="262" y="146"/>
                        </a:lnTo>
                        <a:lnTo>
                          <a:pt x="223" y="181"/>
                        </a:lnTo>
                        <a:lnTo>
                          <a:pt x="201" y="215"/>
                        </a:lnTo>
                        <a:lnTo>
                          <a:pt x="194" y="240"/>
                        </a:lnTo>
                        <a:lnTo>
                          <a:pt x="194" y="260"/>
                        </a:lnTo>
                        <a:lnTo>
                          <a:pt x="205" y="295"/>
                        </a:lnTo>
                        <a:lnTo>
                          <a:pt x="230" y="344"/>
                        </a:lnTo>
                        <a:lnTo>
                          <a:pt x="247" y="399"/>
                        </a:lnTo>
                        <a:lnTo>
                          <a:pt x="251" y="438"/>
                        </a:lnTo>
                        <a:lnTo>
                          <a:pt x="244" y="479"/>
                        </a:lnTo>
                        <a:lnTo>
                          <a:pt x="233" y="510"/>
                        </a:lnTo>
                        <a:lnTo>
                          <a:pt x="201" y="545"/>
                        </a:lnTo>
                        <a:lnTo>
                          <a:pt x="173" y="559"/>
                        </a:lnTo>
                        <a:lnTo>
                          <a:pt x="141" y="566"/>
                        </a:lnTo>
                        <a:lnTo>
                          <a:pt x="113" y="563"/>
                        </a:lnTo>
                        <a:lnTo>
                          <a:pt x="92" y="549"/>
                        </a:lnTo>
                        <a:lnTo>
                          <a:pt x="67" y="521"/>
                        </a:lnTo>
                        <a:lnTo>
                          <a:pt x="42" y="472"/>
                        </a:lnTo>
                        <a:lnTo>
                          <a:pt x="14" y="392"/>
                        </a:lnTo>
                        <a:lnTo>
                          <a:pt x="4" y="333"/>
                        </a:lnTo>
                        <a:lnTo>
                          <a:pt x="0" y="257"/>
                        </a:lnTo>
                        <a:lnTo>
                          <a:pt x="0" y="222"/>
                        </a:lnTo>
                        <a:lnTo>
                          <a:pt x="7" y="174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5389" name="Freeform 13"/>
                  <p:cNvSpPr>
                    <a:spLocks/>
                  </p:cNvSpPr>
                  <p:nvPr/>
                </p:nvSpPr>
                <p:spPr bwMode="auto">
                  <a:xfrm flipH="1">
                    <a:off x="1151" y="1619"/>
                    <a:ext cx="249" cy="572"/>
                  </a:xfrm>
                  <a:custGeom>
                    <a:avLst/>
                    <a:gdLst>
                      <a:gd name="T0" fmla="*/ 25 w 249"/>
                      <a:gd name="T1" fmla="*/ 65 h 572"/>
                      <a:gd name="T2" fmla="*/ 7 w 249"/>
                      <a:gd name="T3" fmla="*/ 44 h 572"/>
                      <a:gd name="T4" fmla="*/ 0 w 249"/>
                      <a:gd name="T5" fmla="*/ 27 h 572"/>
                      <a:gd name="T6" fmla="*/ 11 w 249"/>
                      <a:gd name="T7" fmla="*/ 7 h 572"/>
                      <a:gd name="T8" fmla="*/ 28 w 249"/>
                      <a:gd name="T9" fmla="*/ 0 h 572"/>
                      <a:gd name="T10" fmla="*/ 60 w 249"/>
                      <a:gd name="T11" fmla="*/ 0 h 572"/>
                      <a:gd name="T12" fmla="*/ 96 w 249"/>
                      <a:gd name="T13" fmla="*/ 24 h 572"/>
                      <a:gd name="T14" fmla="*/ 132 w 249"/>
                      <a:gd name="T15" fmla="*/ 61 h 572"/>
                      <a:gd name="T16" fmla="*/ 192 w 249"/>
                      <a:gd name="T17" fmla="*/ 140 h 572"/>
                      <a:gd name="T18" fmla="*/ 231 w 249"/>
                      <a:gd name="T19" fmla="*/ 204 h 572"/>
                      <a:gd name="T20" fmla="*/ 249 w 249"/>
                      <a:gd name="T21" fmla="*/ 255 h 572"/>
                      <a:gd name="T22" fmla="*/ 245 w 249"/>
                      <a:gd name="T23" fmla="*/ 283 h 572"/>
                      <a:gd name="T24" fmla="*/ 224 w 249"/>
                      <a:gd name="T25" fmla="*/ 320 h 572"/>
                      <a:gd name="T26" fmla="*/ 181 w 249"/>
                      <a:gd name="T27" fmla="*/ 347 h 572"/>
                      <a:gd name="T28" fmla="*/ 110 w 249"/>
                      <a:gd name="T29" fmla="*/ 371 h 572"/>
                      <a:gd name="T30" fmla="*/ 75 w 249"/>
                      <a:gd name="T31" fmla="*/ 395 h 572"/>
                      <a:gd name="T32" fmla="*/ 60 w 249"/>
                      <a:gd name="T33" fmla="*/ 415 h 572"/>
                      <a:gd name="T34" fmla="*/ 68 w 249"/>
                      <a:gd name="T35" fmla="*/ 436 h 572"/>
                      <a:gd name="T36" fmla="*/ 107 w 249"/>
                      <a:gd name="T37" fmla="*/ 456 h 572"/>
                      <a:gd name="T38" fmla="*/ 139 w 249"/>
                      <a:gd name="T39" fmla="*/ 497 h 572"/>
                      <a:gd name="T40" fmla="*/ 153 w 249"/>
                      <a:gd name="T41" fmla="*/ 538 h 572"/>
                      <a:gd name="T42" fmla="*/ 149 w 249"/>
                      <a:gd name="T43" fmla="*/ 558 h 572"/>
                      <a:gd name="T44" fmla="*/ 117 w 249"/>
                      <a:gd name="T45" fmla="*/ 572 h 572"/>
                      <a:gd name="T46" fmla="*/ 107 w 249"/>
                      <a:gd name="T47" fmla="*/ 572 h 572"/>
                      <a:gd name="T48" fmla="*/ 92 w 249"/>
                      <a:gd name="T49" fmla="*/ 535 h 572"/>
                      <a:gd name="T50" fmla="*/ 85 w 249"/>
                      <a:gd name="T51" fmla="*/ 494 h 572"/>
                      <a:gd name="T52" fmla="*/ 64 w 249"/>
                      <a:gd name="T53" fmla="*/ 463 h 572"/>
                      <a:gd name="T54" fmla="*/ 32 w 249"/>
                      <a:gd name="T55" fmla="*/ 446 h 572"/>
                      <a:gd name="T56" fmla="*/ 21 w 249"/>
                      <a:gd name="T57" fmla="*/ 426 h 572"/>
                      <a:gd name="T58" fmla="*/ 25 w 249"/>
                      <a:gd name="T59" fmla="*/ 405 h 572"/>
                      <a:gd name="T60" fmla="*/ 53 w 249"/>
                      <a:gd name="T61" fmla="*/ 371 h 572"/>
                      <a:gd name="T62" fmla="*/ 107 w 249"/>
                      <a:gd name="T63" fmla="*/ 351 h 572"/>
                      <a:gd name="T64" fmla="*/ 157 w 249"/>
                      <a:gd name="T65" fmla="*/ 320 h 572"/>
                      <a:gd name="T66" fmla="*/ 196 w 249"/>
                      <a:gd name="T67" fmla="*/ 286 h 572"/>
                      <a:gd name="T68" fmla="*/ 210 w 249"/>
                      <a:gd name="T69" fmla="*/ 252 h 572"/>
                      <a:gd name="T70" fmla="*/ 206 w 249"/>
                      <a:gd name="T71" fmla="*/ 238 h 572"/>
                      <a:gd name="T72" fmla="*/ 189 w 249"/>
                      <a:gd name="T73" fmla="*/ 208 h 572"/>
                      <a:gd name="T74" fmla="*/ 157 w 249"/>
                      <a:gd name="T75" fmla="*/ 163 h 572"/>
                      <a:gd name="T76" fmla="*/ 121 w 249"/>
                      <a:gd name="T77" fmla="*/ 136 h 572"/>
                      <a:gd name="T78" fmla="*/ 82 w 249"/>
                      <a:gd name="T79" fmla="*/ 106 h 572"/>
                      <a:gd name="T80" fmla="*/ 53 w 249"/>
                      <a:gd name="T81" fmla="*/ 89 h 572"/>
                      <a:gd name="T82" fmla="*/ 25 w 249"/>
                      <a:gd name="T83" fmla="*/ 65 h 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49" h="572">
                        <a:moveTo>
                          <a:pt x="25" y="65"/>
                        </a:moveTo>
                        <a:lnTo>
                          <a:pt x="7" y="44"/>
                        </a:lnTo>
                        <a:lnTo>
                          <a:pt x="0" y="27"/>
                        </a:lnTo>
                        <a:lnTo>
                          <a:pt x="11" y="7"/>
                        </a:lnTo>
                        <a:lnTo>
                          <a:pt x="28" y="0"/>
                        </a:lnTo>
                        <a:lnTo>
                          <a:pt x="60" y="0"/>
                        </a:lnTo>
                        <a:lnTo>
                          <a:pt x="96" y="24"/>
                        </a:lnTo>
                        <a:lnTo>
                          <a:pt x="132" y="61"/>
                        </a:lnTo>
                        <a:lnTo>
                          <a:pt x="192" y="140"/>
                        </a:lnTo>
                        <a:lnTo>
                          <a:pt x="231" y="204"/>
                        </a:lnTo>
                        <a:lnTo>
                          <a:pt x="249" y="255"/>
                        </a:lnTo>
                        <a:lnTo>
                          <a:pt x="245" y="283"/>
                        </a:lnTo>
                        <a:lnTo>
                          <a:pt x="224" y="320"/>
                        </a:lnTo>
                        <a:lnTo>
                          <a:pt x="181" y="347"/>
                        </a:lnTo>
                        <a:lnTo>
                          <a:pt x="110" y="371"/>
                        </a:lnTo>
                        <a:lnTo>
                          <a:pt x="75" y="395"/>
                        </a:lnTo>
                        <a:lnTo>
                          <a:pt x="60" y="415"/>
                        </a:lnTo>
                        <a:lnTo>
                          <a:pt x="68" y="436"/>
                        </a:lnTo>
                        <a:lnTo>
                          <a:pt x="107" y="456"/>
                        </a:lnTo>
                        <a:lnTo>
                          <a:pt x="139" y="497"/>
                        </a:lnTo>
                        <a:lnTo>
                          <a:pt x="153" y="538"/>
                        </a:lnTo>
                        <a:lnTo>
                          <a:pt x="149" y="558"/>
                        </a:lnTo>
                        <a:lnTo>
                          <a:pt x="117" y="572"/>
                        </a:lnTo>
                        <a:lnTo>
                          <a:pt x="107" y="572"/>
                        </a:lnTo>
                        <a:lnTo>
                          <a:pt x="92" y="535"/>
                        </a:lnTo>
                        <a:lnTo>
                          <a:pt x="85" y="494"/>
                        </a:lnTo>
                        <a:lnTo>
                          <a:pt x="64" y="463"/>
                        </a:lnTo>
                        <a:lnTo>
                          <a:pt x="32" y="446"/>
                        </a:lnTo>
                        <a:lnTo>
                          <a:pt x="21" y="426"/>
                        </a:lnTo>
                        <a:lnTo>
                          <a:pt x="25" y="405"/>
                        </a:lnTo>
                        <a:lnTo>
                          <a:pt x="53" y="371"/>
                        </a:lnTo>
                        <a:lnTo>
                          <a:pt x="107" y="351"/>
                        </a:lnTo>
                        <a:lnTo>
                          <a:pt x="157" y="320"/>
                        </a:lnTo>
                        <a:lnTo>
                          <a:pt x="196" y="286"/>
                        </a:lnTo>
                        <a:lnTo>
                          <a:pt x="210" y="252"/>
                        </a:lnTo>
                        <a:lnTo>
                          <a:pt x="206" y="238"/>
                        </a:lnTo>
                        <a:lnTo>
                          <a:pt x="189" y="208"/>
                        </a:lnTo>
                        <a:lnTo>
                          <a:pt x="157" y="163"/>
                        </a:lnTo>
                        <a:lnTo>
                          <a:pt x="121" y="136"/>
                        </a:lnTo>
                        <a:lnTo>
                          <a:pt x="82" y="106"/>
                        </a:lnTo>
                        <a:lnTo>
                          <a:pt x="53" y="89"/>
                        </a:lnTo>
                        <a:lnTo>
                          <a:pt x="25" y="6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5390" name="Freeform 14"/>
                  <p:cNvSpPr>
                    <a:spLocks/>
                  </p:cNvSpPr>
                  <p:nvPr/>
                </p:nvSpPr>
                <p:spPr bwMode="auto">
                  <a:xfrm flipH="1">
                    <a:off x="1447" y="1581"/>
                    <a:ext cx="362" cy="499"/>
                  </a:xfrm>
                  <a:custGeom>
                    <a:avLst/>
                    <a:gdLst>
                      <a:gd name="T0" fmla="*/ 151 w 362"/>
                      <a:gd name="T1" fmla="*/ 35 h 499"/>
                      <a:gd name="T2" fmla="*/ 221 w 362"/>
                      <a:gd name="T3" fmla="*/ 0 h 499"/>
                      <a:gd name="T4" fmla="*/ 281 w 362"/>
                      <a:gd name="T5" fmla="*/ 0 h 499"/>
                      <a:gd name="T6" fmla="*/ 344 w 362"/>
                      <a:gd name="T7" fmla="*/ 14 h 499"/>
                      <a:gd name="T8" fmla="*/ 362 w 362"/>
                      <a:gd name="T9" fmla="*/ 35 h 499"/>
                      <a:gd name="T10" fmla="*/ 351 w 362"/>
                      <a:gd name="T11" fmla="*/ 59 h 499"/>
                      <a:gd name="T12" fmla="*/ 334 w 362"/>
                      <a:gd name="T13" fmla="*/ 91 h 499"/>
                      <a:gd name="T14" fmla="*/ 302 w 362"/>
                      <a:gd name="T15" fmla="*/ 87 h 499"/>
                      <a:gd name="T16" fmla="*/ 274 w 362"/>
                      <a:gd name="T17" fmla="*/ 77 h 499"/>
                      <a:gd name="T18" fmla="*/ 253 w 362"/>
                      <a:gd name="T19" fmla="*/ 63 h 499"/>
                      <a:gd name="T20" fmla="*/ 232 w 362"/>
                      <a:gd name="T21" fmla="*/ 59 h 499"/>
                      <a:gd name="T22" fmla="*/ 193 w 362"/>
                      <a:gd name="T23" fmla="*/ 70 h 499"/>
                      <a:gd name="T24" fmla="*/ 137 w 362"/>
                      <a:gd name="T25" fmla="*/ 94 h 499"/>
                      <a:gd name="T26" fmla="*/ 91 w 362"/>
                      <a:gd name="T27" fmla="*/ 136 h 499"/>
                      <a:gd name="T28" fmla="*/ 70 w 362"/>
                      <a:gd name="T29" fmla="*/ 164 h 499"/>
                      <a:gd name="T30" fmla="*/ 60 w 362"/>
                      <a:gd name="T31" fmla="*/ 185 h 499"/>
                      <a:gd name="T32" fmla="*/ 60 w 362"/>
                      <a:gd name="T33" fmla="*/ 202 h 499"/>
                      <a:gd name="T34" fmla="*/ 74 w 362"/>
                      <a:gd name="T35" fmla="*/ 220 h 499"/>
                      <a:gd name="T36" fmla="*/ 116 w 362"/>
                      <a:gd name="T37" fmla="*/ 248 h 499"/>
                      <a:gd name="T38" fmla="*/ 155 w 362"/>
                      <a:gd name="T39" fmla="*/ 286 h 499"/>
                      <a:gd name="T40" fmla="*/ 179 w 362"/>
                      <a:gd name="T41" fmla="*/ 325 h 499"/>
                      <a:gd name="T42" fmla="*/ 193 w 362"/>
                      <a:gd name="T43" fmla="*/ 352 h 499"/>
                      <a:gd name="T44" fmla="*/ 186 w 362"/>
                      <a:gd name="T45" fmla="*/ 370 h 499"/>
                      <a:gd name="T46" fmla="*/ 169 w 362"/>
                      <a:gd name="T47" fmla="*/ 387 h 499"/>
                      <a:gd name="T48" fmla="*/ 134 w 362"/>
                      <a:gd name="T49" fmla="*/ 398 h 499"/>
                      <a:gd name="T50" fmla="*/ 95 w 362"/>
                      <a:gd name="T51" fmla="*/ 412 h 499"/>
                      <a:gd name="T52" fmla="*/ 77 w 362"/>
                      <a:gd name="T53" fmla="*/ 433 h 499"/>
                      <a:gd name="T54" fmla="*/ 81 w 362"/>
                      <a:gd name="T55" fmla="*/ 468 h 499"/>
                      <a:gd name="T56" fmla="*/ 53 w 362"/>
                      <a:gd name="T57" fmla="*/ 499 h 499"/>
                      <a:gd name="T58" fmla="*/ 39 w 362"/>
                      <a:gd name="T59" fmla="*/ 489 h 499"/>
                      <a:gd name="T60" fmla="*/ 42 w 362"/>
                      <a:gd name="T61" fmla="*/ 429 h 499"/>
                      <a:gd name="T62" fmla="*/ 67 w 362"/>
                      <a:gd name="T63" fmla="*/ 398 h 499"/>
                      <a:gd name="T64" fmla="*/ 102 w 362"/>
                      <a:gd name="T65" fmla="*/ 373 h 499"/>
                      <a:gd name="T66" fmla="*/ 137 w 362"/>
                      <a:gd name="T67" fmla="*/ 359 h 499"/>
                      <a:gd name="T68" fmla="*/ 155 w 362"/>
                      <a:gd name="T69" fmla="*/ 352 h 499"/>
                      <a:gd name="T70" fmla="*/ 158 w 362"/>
                      <a:gd name="T71" fmla="*/ 342 h 499"/>
                      <a:gd name="T72" fmla="*/ 148 w 362"/>
                      <a:gd name="T73" fmla="*/ 325 h 499"/>
                      <a:gd name="T74" fmla="*/ 112 w 362"/>
                      <a:gd name="T75" fmla="*/ 290 h 499"/>
                      <a:gd name="T76" fmla="*/ 70 w 362"/>
                      <a:gd name="T77" fmla="*/ 262 h 499"/>
                      <a:gd name="T78" fmla="*/ 35 w 362"/>
                      <a:gd name="T79" fmla="*/ 241 h 499"/>
                      <a:gd name="T80" fmla="*/ 7 w 362"/>
                      <a:gd name="T81" fmla="*/ 220 h 499"/>
                      <a:gd name="T82" fmla="*/ 0 w 362"/>
                      <a:gd name="T83" fmla="*/ 195 h 499"/>
                      <a:gd name="T84" fmla="*/ 18 w 362"/>
                      <a:gd name="T85" fmla="*/ 157 h 499"/>
                      <a:gd name="T86" fmla="*/ 56 w 362"/>
                      <a:gd name="T87" fmla="*/ 108 h 499"/>
                      <a:gd name="T88" fmla="*/ 95 w 362"/>
                      <a:gd name="T89" fmla="*/ 70 h 499"/>
                      <a:gd name="T90" fmla="*/ 123 w 362"/>
                      <a:gd name="T91" fmla="*/ 52 h 499"/>
                      <a:gd name="T92" fmla="*/ 151 w 362"/>
                      <a:gd name="T93" fmla="*/ 35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62" h="499">
                        <a:moveTo>
                          <a:pt x="151" y="35"/>
                        </a:moveTo>
                        <a:lnTo>
                          <a:pt x="221" y="0"/>
                        </a:lnTo>
                        <a:lnTo>
                          <a:pt x="281" y="0"/>
                        </a:lnTo>
                        <a:lnTo>
                          <a:pt x="344" y="14"/>
                        </a:lnTo>
                        <a:lnTo>
                          <a:pt x="362" y="35"/>
                        </a:lnTo>
                        <a:lnTo>
                          <a:pt x="351" y="59"/>
                        </a:lnTo>
                        <a:lnTo>
                          <a:pt x="334" y="91"/>
                        </a:lnTo>
                        <a:lnTo>
                          <a:pt x="302" y="87"/>
                        </a:lnTo>
                        <a:lnTo>
                          <a:pt x="274" y="77"/>
                        </a:lnTo>
                        <a:lnTo>
                          <a:pt x="253" y="63"/>
                        </a:lnTo>
                        <a:lnTo>
                          <a:pt x="232" y="59"/>
                        </a:lnTo>
                        <a:lnTo>
                          <a:pt x="193" y="70"/>
                        </a:lnTo>
                        <a:lnTo>
                          <a:pt x="137" y="94"/>
                        </a:lnTo>
                        <a:lnTo>
                          <a:pt x="91" y="136"/>
                        </a:lnTo>
                        <a:lnTo>
                          <a:pt x="70" y="164"/>
                        </a:lnTo>
                        <a:lnTo>
                          <a:pt x="60" y="185"/>
                        </a:lnTo>
                        <a:lnTo>
                          <a:pt x="60" y="202"/>
                        </a:lnTo>
                        <a:lnTo>
                          <a:pt x="74" y="220"/>
                        </a:lnTo>
                        <a:lnTo>
                          <a:pt x="116" y="248"/>
                        </a:lnTo>
                        <a:lnTo>
                          <a:pt x="155" y="286"/>
                        </a:lnTo>
                        <a:lnTo>
                          <a:pt x="179" y="325"/>
                        </a:lnTo>
                        <a:lnTo>
                          <a:pt x="193" y="352"/>
                        </a:lnTo>
                        <a:lnTo>
                          <a:pt x="186" y="370"/>
                        </a:lnTo>
                        <a:lnTo>
                          <a:pt x="169" y="387"/>
                        </a:lnTo>
                        <a:lnTo>
                          <a:pt x="134" y="398"/>
                        </a:lnTo>
                        <a:lnTo>
                          <a:pt x="95" y="412"/>
                        </a:lnTo>
                        <a:lnTo>
                          <a:pt x="77" y="433"/>
                        </a:lnTo>
                        <a:lnTo>
                          <a:pt x="81" y="468"/>
                        </a:lnTo>
                        <a:lnTo>
                          <a:pt x="53" y="499"/>
                        </a:lnTo>
                        <a:lnTo>
                          <a:pt x="39" y="489"/>
                        </a:lnTo>
                        <a:lnTo>
                          <a:pt x="42" y="429"/>
                        </a:lnTo>
                        <a:lnTo>
                          <a:pt x="67" y="398"/>
                        </a:lnTo>
                        <a:lnTo>
                          <a:pt x="102" y="373"/>
                        </a:lnTo>
                        <a:lnTo>
                          <a:pt x="137" y="359"/>
                        </a:lnTo>
                        <a:lnTo>
                          <a:pt x="155" y="352"/>
                        </a:lnTo>
                        <a:lnTo>
                          <a:pt x="158" y="342"/>
                        </a:lnTo>
                        <a:lnTo>
                          <a:pt x="148" y="325"/>
                        </a:lnTo>
                        <a:lnTo>
                          <a:pt x="112" y="290"/>
                        </a:lnTo>
                        <a:lnTo>
                          <a:pt x="70" y="262"/>
                        </a:lnTo>
                        <a:lnTo>
                          <a:pt x="35" y="241"/>
                        </a:lnTo>
                        <a:lnTo>
                          <a:pt x="7" y="220"/>
                        </a:lnTo>
                        <a:lnTo>
                          <a:pt x="0" y="195"/>
                        </a:lnTo>
                        <a:lnTo>
                          <a:pt x="18" y="157"/>
                        </a:lnTo>
                        <a:lnTo>
                          <a:pt x="56" y="108"/>
                        </a:lnTo>
                        <a:lnTo>
                          <a:pt x="95" y="70"/>
                        </a:lnTo>
                        <a:lnTo>
                          <a:pt x="123" y="52"/>
                        </a:lnTo>
                        <a:lnTo>
                          <a:pt x="151" y="3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5391" name="Freeform 15"/>
                  <p:cNvSpPr>
                    <a:spLocks/>
                  </p:cNvSpPr>
                  <p:nvPr/>
                </p:nvSpPr>
                <p:spPr bwMode="auto">
                  <a:xfrm flipH="1">
                    <a:off x="1376" y="2005"/>
                    <a:ext cx="229" cy="840"/>
                  </a:xfrm>
                  <a:custGeom>
                    <a:avLst/>
                    <a:gdLst>
                      <a:gd name="T0" fmla="*/ 132 w 229"/>
                      <a:gd name="T1" fmla="*/ 69 h 840"/>
                      <a:gd name="T2" fmla="*/ 136 w 229"/>
                      <a:gd name="T3" fmla="*/ 21 h 840"/>
                      <a:gd name="T4" fmla="*/ 168 w 229"/>
                      <a:gd name="T5" fmla="*/ 0 h 840"/>
                      <a:gd name="T6" fmla="*/ 204 w 229"/>
                      <a:gd name="T7" fmla="*/ 3 h 840"/>
                      <a:gd name="T8" fmla="*/ 225 w 229"/>
                      <a:gd name="T9" fmla="*/ 21 h 840"/>
                      <a:gd name="T10" fmla="*/ 229 w 229"/>
                      <a:gd name="T11" fmla="*/ 90 h 840"/>
                      <a:gd name="T12" fmla="*/ 218 w 229"/>
                      <a:gd name="T13" fmla="*/ 266 h 840"/>
                      <a:gd name="T14" fmla="*/ 204 w 229"/>
                      <a:gd name="T15" fmla="*/ 373 h 840"/>
                      <a:gd name="T16" fmla="*/ 222 w 229"/>
                      <a:gd name="T17" fmla="*/ 460 h 840"/>
                      <a:gd name="T18" fmla="*/ 225 w 229"/>
                      <a:gd name="T19" fmla="*/ 546 h 840"/>
                      <a:gd name="T20" fmla="*/ 215 w 229"/>
                      <a:gd name="T21" fmla="*/ 633 h 840"/>
                      <a:gd name="T22" fmla="*/ 197 w 229"/>
                      <a:gd name="T23" fmla="*/ 743 h 840"/>
                      <a:gd name="T24" fmla="*/ 204 w 229"/>
                      <a:gd name="T25" fmla="*/ 802 h 840"/>
                      <a:gd name="T26" fmla="*/ 186 w 229"/>
                      <a:gd name="T27" fmla="*/ 812 h 840"/>
                      <a:gd name="T28" fmla="*/ 72 w 229"/>
                      <a:gd name="T29" fmla="*/ 833 h 840"/>
                      <a:gd name="T30" fmla="*/ 43 w 229"/>
                      <a:gd name="T31" fmla="*/ 840 h 840"/>
                      <a:gd name="T32" fmla="*/ 0 w 229"/>
                      <a:gd name="T33" fmla="*/ 816 h 840"/>
                      <a:gd name="T34" fmla="*/ 0 w 229"/>
                      <a:gd name="T35" fmla="*/ 802 h 840"/>
                      <a:gd name="T36" fmla="*/ 125 w 229"/>
                      <a:gd name="T37" fmla="*/ 795 h 840"/>
                      <a:gd name="T38" fmla="*/ 168 w 229"/>
                      <a:gd name="T39" fmla="*/ 778 h 840"/>
                      <a:gd name="T40" fmla="*/ 172 w 229"/>
                      <a:gd name="T41" fmla="*/ 740 h 840"/>
                      <a:gd name="T42" fmla="*/ 175 w 229"/>
                      <a:gd name="T43" fmla="*/ 622 h 840"/>
                      <a:gd name="T44" fmla="*/ 165 w 229"/>
                      <a:gd name="T45" fmla="*/ 525 h 840"/>
                      <a:gd name="T46" fmla="*/ 154 w 229"/>
                      <a:gd name="T47" fmla="*/ 408 h 840"/>
                      <a:gd name="T48" fmla="*/ 157 w 229"/>
                      <a:gd name="T49" fmla="*/ 335 h 840"/>
                      <a:gd name="T50" fmla="*/ 165 w 229"/>
                      <a:gd name="T51" fmla="*/ 242 h 840"/>
                      <a:gd name="T52" fmla="*/ 147 w 229"/>
                      <a:gd name="T53" fmla="*/ 152 h 840"/>
                      <a:gd name="T54" fmla="*/ 132 w 229"/>
                      <a:gd name="T55" fmla="*/ 69 h 8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229" h="840">
                        <a:moveTo>
                          <a:pt x="132" y="69"/>
                        </a:moveTo>
                        <a:lnTo>
                          <a:pt x="136" y="21"/>
                        </a:lnTo>
                        <a:lnTo>
                          <a:pt x="168" y="0"/>
                        </a:lnTo>
                        <a:lnTo>
                          <a:pt x="204" y="3"/>
                        </a:lnTo>
                        <a:lnTo>
                          <a:pt x="225" y="21"/>
                        </a:lnTo>
                        <a:lnTo>
                          <a:pt x="229" y="90"/>
                        </a:lnTo>
                        <a:lnTo>
                          <a:pt x="218" y="266"/>
                        </a:lnTo>
                        <a:lnTo>
                          <a:pt x="204" y="373"/>
                        </a:lnTo>
                        <a:lnTo>
                          <a:pt x="222" y="460"/>
                        </a:lnTo>
                        <a:lnTo>
                          <a:pt x="225" y="546"/>
                        </a:lnTo>
                        <a:lnTo>
                          <a:pt x="215" y="633"/>
                        </a:lnTo>
                        <a:lnTo>
                          <a:pt x="197" y="743"/>
                        </a:lnTo>
                        <a:lnTo>
                          <a:pt x="204" y="802"/>
                        </a:lnTo>
                        <a:lnTo>
                          <a:pt x="186" y="812"/>
                        </a:lnTo>
                        <a:lnTo>
                          <a:pt x="72" y="833"/>
                        </a:lnTo>
                        <a:lnTo>
                          <a:pt x="43" y="840"/>
                        </a:lnTo>
                        <a:lnTo>
                          <a:pt x="0" y="816"/>
                        </a:lnTo>
                        <a:lnTo>
                          <a:pt x="0" y="802"/>
                        </a:lnTo>
                        <a:lnTo>
                          <a:pt x="125" y="795"/>
                        </a:lnTo>
                        <a:lnTo>
                          <a:pt x="168" y="778"/>
                        </a:lnTo>
                        <a:lnTo>
                          <a:pt x="172" y="740"/>
                        </a:lnTo>
                        <a:lnTo>
                          <a:pt x="175" y="622"/>
                        </a:lnTo>
                        <a:lnTo>
                          <a:pt x="165" y="525"/>
                        </a:lnTo>
                        <a:lnTo>
                          <a:pt x="154" y="408"/>
                        </a:lnTo>
                        <a:lnTo>
                          <a:pt x="157" y="335"/>
                        </a:lnTo>
                        <a:lnTo>
                          <a:pt x="165" y="242"/>
                        </a:lnTo>
                        <a:lnTo>
                          <a:pt x="147" y="152"/>
                        </a:lnTo>
                        <a:lnTo>
                          <a:pt x="132" y="69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5392" name="Freeform 16"/>
                  <p:cNvSpPr>
                    <a:spLocks/>
                  </p:cNvSpPr>
                  <p:nvPr/>
                </p:nvSpPr>
                <p:spPr bwMode="auto">
                  <a:xfrm flipH="1">
                    <a:off x="1390" y="2033"/>
                    <a:ext cx="447" cy="658"/>
                  </a:xfrm>
                  <a:custGeom>
                    <a:avLst/>
                    <a:gdLst>
                      <a:gd name="T0" fmla="*/ 212 w 447"/>
                      <a:gd name="T1" fmla="*/ 268 h 658"/>
                      <a:gd name="T2" fmla="*/ 212 w 447"/>
                      <a:gd name="T3" fmla="*/ 233 h 658"/>
                      <a:gd name="T4" fmla="*/ 230 w 447"/>
                      <a:gd name="T5" fmla="*/ 174 h 658"/>
                      <a:gd name="T6" fmla="*/ 284 w 447"/>
                      <a:gd name="T7" fmla="*/ 80 h 658"/>
                      <a:gd name="T8" fmla="*/ 370 w 447"/>
                      <a:gd name="T9" fmla="*/ 0 h 658"/>
                      <a:gd name="T10" fmla="*/ 424 w 447"/>
                      <a:gd name="T11" fmla="*/ 0 h 658"/>
                      <a:gd name="T12" fmla="*/ 447 w 447"/>
                      <a:gd name="T13" fmla="*/ 38 h 658"/>
                      <a:gd name="T14" fmla="*/ 415 w 447"/>
                      <a:gd name="T15" fmla="*/ 91 h 658"/>
                      <a:gd name="T16" fmla="*/ 348 w 447"/>
                      <a:gd name="T17" fmla="*/ 129 h 658"/>
                      <a:gd name="T18" fmla="*/ 307 w 447"/>
                      <a:gd name="T19" fmla="*/ 167 h 658"/>
                      <a:gd name="T20" fmla="*/ 266 w 447"/>
                      <a:gd name="T21" fmla="*/ 223 h 658"/>
                      <a:gd name="T22" fmla="*/ 257 w 447"/>
                      <a:gd name="T23" fmla="*/ 261 h 658"/>
                      <a:gd name="T24" fmla="*/ 262 w 447"/>
                      <a:gd name="T25" fmla="*/ 303 h 658"/>
                      <a:gd name="T26" fmla="*/ 284 w 447"/>
                      <a:gd name="T27" fmla="*/ 373 h 658"/>
                      <a:gd name="T28" fmla="*/ 289 w 447"/>
                      <a:gd name="T29" fmla="*/ 449 h 658"/>
                      <a:gd name="T30" fmla="*/ 280 w 447"/>
                      <a:gd name="T31" fmla="*/ 547 h 658"/>
                      <a:gd name="T32" fmla="*/ 257 w 447"/>
                      <a:gd name="T33" fmla="*/ 616 h 658"/>
                      <a:gd name="T34" fmla="*/ 217 w 447"/>
                      <a:gd name="T35" fmla="*/ 658 h 658"/>
                      <a:gd name="T36" fmla="*/ 190 w 447"/>
                      <a:gd name="T37" fmla="*/ 658 h 658"/>
                      <a:gd name="T38" fmla="*/ 104 w 447"/>
                      <a:gd name="T39" fmla="*/ 637 h 658"/>
                      <a:gd name="T40" fmla="*/ 27 w 447"/>
                      <a:gd name="T41" fmla="*/ 634 h 658"/>
                      <a:gd name="T42" fmla="*/ 0 w 447"/>
                      <a:gd name="T43" fmla="*/ 620 h 658"/>
                      <a:gd name="T44" fmla="*/ 50 w 447"/>
                      <a:gd name="T45" fmla="*/ 606 h 658"/>
                      <a:gd name="T46" fmla="*/ 131 w 447"/>
                      <a:gd name="T47" fmla="*/ 609 h 658"/>
                      <a:gd name="T48" fmla="*/ 181 w 447"/>
                      <a:gd name="T49" fmla="*/ 623 h 658"/>
                      <a:gd name="T50" fmla="*/ 212 w 447"/>
                      <a:gd name="T51" fmla="*/ 613 h 658"/>
                      <a:gd name="T52" fmla="*/ 244 w 447"/>
                      <a:gd name="T53" fmla="*/ 557 h 658"/>
                      <a:gd name="T54" fmla="*/ 248 w 447"/>
                      <a:gd name="T55" fmla="*/ 477 h 658"/>
                      <a:gd name="T56" fmla="*/ 239 w 447"/>
                      <a:gd name="T57" fmla="*/ 404 h 658"/>
                      <a:gd name="T58" fmla="*/ 212 w 447"/>
                      <a:gd name="T59" fmla="*/ 317 h 658"/>
                      <a:gd name="T60" fmla="*/ 212 w 447"/>
                      <a:gd name="T61" fmla="*/ 268 h 6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447" h="658">
                        <a:moveTo>
                          <a:pt x="212" y="268"/>
                        </a:moveTo>
                        <a:lnTo>
                          <a:pt x="212" y="233"/>
                        </a:lnTo>
                        <a:lnTo>
                          <a:pt x="230" y="174"/>
                        </a:lnTo>
                        <a:lnTo>
                          <a:pt x="284" y="80"/>
                        </a:lnTo>
                        <a:lnTo>
                          <a:pt x="370" y="0"/>
                        </a:lnTo>
                        <a:lnTo>
                          <a:pt x="424" y="0"/>
                        </a:lnTo>
                        <a:lnTo>
                          <a:pt x="447" y="38"/>
                        </a:lnTo>
                        <a:lnTo>
                          <a:pt x="415" y="91"/>
                        </a:lnTo>
                        <a:lnTo>
                          <a:pt x="348" y="129"/>
                        </a:lnTo>
                        <a:lnTo>
                          <a:pt x="307" y="167"/>
                        </a:lnTo>
                        <a:lnTo>
                          <a:pt x="266" y="223"/>
                        </a:lnTo>
                        <a:lnTo>
                          <a:pt x="257" y="261"/>
                        </a:lnTo>
                        <a:lnTo>
                          <a:pt x="262" y="303"/>
                        </a:lnTo>
                        <a:lnTo>
                          <a:pt x="284" y="373"/>
                        </a:lnTo>
                        <a:lnTo>
                          <a:pt x="289" y="449"/>
                        </a:lnTo>
                        <a:lnTo>
                          <a:pt x="280" y="547"/>
                        </a:lnTo>
                        <a:lnTo>
                          <a:pt x="257" y="616"/>
                        </a:lnTo>
                        <a:lnTo>
                          <a:pt x="217" y="658"/>
                        </a:lnTo>
                        <a:lnTo>
                          <a:pt x="190" y="658"/>
                        </a:lnTo>
                        <a:lnTo>
                          <a:pt x="104" y="637"/>
                        </a:lnTo>
                        <a:lnTo>
                          <a:pt x="27" y="634"/>
                        </a:lnTo>
                        <a:lnTo>
                          <a:pt x="0" y="620"/>
                        </a:lnTo>
                        <a:lnTo>
                          <a:pt x="50" y="606"/>
                        </a:lnTo>
                        <a:lnTo>
                          <a:pt x="131" y="609"/>
                        </a:lnTo>
                        <a:lnTo>
                          <a:pt x="181" y="623"/>
                        </a:lnTo>
                        <a:lnTo>
                          <a:pt x="212" y="613"/>
                        </a:lnTo>
                        <a:lnTo>
                          <a:pt x="244" y="557"/>
                        </a:lnTo>
                        <a:lnTo>
                          <a:pt x="248" y="477"/>
                        </a:lnTo>
                        <a:lnTo>
                          <a:pt x="239" y="404"/>
                        </a:lnTo>
                        <a:lnTo>
                          <a:pt x="212" y="317"/>
                        </a:lnTo>
                        <a:lnTo>
                          <a:pt x="212" y="268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85393" name="Freeform 17"/>
                  <p:cNvSpPr>
                    <a:spLocks/>
                  </p:cNvSpPr>
                  <p:nvPr/>
                </p:nvSpPr>
                <p:spPr bwMode="auto">
                  <a:xfrm flipH="1">
                    <a:off x="1353" y="1223"/>
                    <a:ext cx="282" cy="326"/>
                  </a:xfrm>
                  <a:custGeom>
                    <a:avLst/>
                    <a:gdLst>
                      <a:gd name="T0" fmla="*/ 81 w 282"/>
                      <a:gd name="T1" fmla="*/ 137 h 326"/>
                      <a:gd name="T2" fmla="*/ 78 w 282"/>
                      <a:gd name="T3" fmla="*/ 84 h 326"/>
                      <a:gd name="T4" fmla="*/ 88 w 282"/>
                      <a:gd name="T5" fmla="*/ 35 h 326"/>
                      <a:gd name="T6" fmla="*/ 127 w 282"/>
                      <a:gd name="T7" fmla="*/ 7 h 326"/>
                      <a:gd name="T8" fmla="*/ 173 w 282"/>
                      <a:gd name="T9" fmla="*/ 0 h 326"/>
                      <a:gd name="T10" fmla="*/ 208 w 282"/>
                      <a:gd name="T11" fmla="*/ 4 h 326"/>
                      <a:gd name="T12" fmla="*/ 240 w 282"/>
                      <a:gd name="T13" fmla="*/ 25 h 326"/>
                      <a:gd name="T14" fmla="*/ 257 w 282"/>
                      <a:gd name="T15" fmla="*/ 60 h 326"/>
                      <a:gd name="T16" fmla="*/ 278 w 282"/>
                      <a:gd name="T17" fmla="*/ 130 h 326"/>
                      <a:gd name="T18" fmla="*/ 282 w 282"/>
                      <a:gd name="T19" fmla="*/ 207 h 326"/>
                      <a:gd name="T20" fmla="*/ 271 w 282"/>
                      <a:gd name="T21" fmla="*/ 263 h 326"/>
                      <a:gd name="T22" fmla="*/ 250 w 282"/>
                      <a:gd name="T23" fmla="*/ 298 h 326"/>
                      <a:gd name="T24" fmla="*/ 215 w 282"/>
                      <a:gd name="T25" fmla="*/ 319 h 326"/>
                      <a:gd name="T26" fmla="*/ 187 w 282"/>
                      <a:gd name="T27" fmla="*/ 326 h 326"/>
                      <a:gd name="T28" fmla="*/ 145 w 282"/>
                      <a:gd name="T29" fmla="*/ 315 h 326"/>
                      <a:gd name="T30" fmla="*/ 123 w 282"/>
                      <a:gd name="T31" fmla="*/ 284 h 326"/>
                      <a:gd name="T32" fmla="*/ 102 w 282"/>
                      <a:gd name="T33" fmla="*/ 238 h 326"/>
                      <a:gd name="T34" fmla="*/ 85 w 282"/>
                      <a:gd name="T35" fmla="*/ 186 h 326"/>
                      <a:gd name="T36" fmla="*/ 53 w 282"/>
                      <a:gd name="T37" fmla="*/ 207 h 326"/>
                      <a:gd name="T38" fmla="*/ 18 w 282"/>
                      <a:gd name="T39" fmla="*/ 221 h 326"/>
                      <a:gd name="T40" fmla="*/ 4 w 282"/>
                      <a:gd name="T41" fmla="*/ 221 h 326"/>
                      <a:gd name="T42" fmla="*/ 0 w 282"/>
                      <a:gd name="T43" fmla="*/ 207 h 326"/>
                      <a:gd name="T44" fmla="*/ 7 w 282"/>
                      <a:gd name="T45" fmla="*/ 189 h 326"/>
                      <a:gd name="T46" fmla="*/ 60 w 282"/>
                      <a:gd name="T47" fmla="*/ 168 h 326"/>
                      <a:gd name="T48" fmla="*/ 81 w 282"/>
                      <a:gd name="T49" fmla="*/ 137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82" h="326">
                        <a:moveTo>
                          <a:pt x="81" y="137"/>
                        </a:moveTo>
                        <a:lnTo>
                          <a:pt x="78" y="84"/>
                        </a:lnTo>
                        <a:lnTo>
                          <a:pt x="88" y="35"/>
                        </a:lnTo>
                        <a:lnTo>
                          <a:pt x="127" y="7"/>
                        </a:lnTo>
                        <a:lnTo>
                          <a:pt x="173" y="0"/>
                        </a:lnTo>
                        <a:lnTo>
                          <a:pt x="208" y="4"/>
                        </a:lnTo>
                        <a:lnTo>
                          <a:pt x="240" y="25"/>
                        </a:lnTo>
                        <a:lnTo>
                          <a:pt x="257" y="60"/>
                        </a:lnTo>
                        <a:lnTo>
                          <a:pt x="278" y="130"/>
                        </a:lnTo>
                        <a:lnTo>
                          <a:pt x="282" y="207"/>
                        </a:lnTo>
                        <a:lnTo>
                          <a:pt x="271" y="263"/>
                        </a:lnTo>
                        <a:lnTo>
                          <a:pt x="250" y="298"/>
                        </a:lnTo>
                        <a:lnTo>
                          <a:pt x="215" y="319"/>
                        </a:lnTo>
                        <a:lnTo>
                          <a:pt x="187" y="326"/>
                        </a:lnTo>
                        <a:lnTo>
                          <a:pt x="145" y="315"/>
                        </a:lnTo>
                        <a:lnTo>
                          <a:pt x="123" y="284"/>
                        </a:lnTo>
                        <a:lnTo>
                          <a:pt x="102" y="238"/>
                        </a:lnTo>
                        <a:lnTo>
                          <a:pt x="85" y="186"/>
                        </a:lnTo>
                        <a:lnTo>
                          <a:pt x="53" y="207"/>
                        </a:lnTo>
                        <a:lnTo>
                          <a:pt x="18" y="221"/>
                        </a:lnTo>
                        <a:lnTo>
                          <a:pt x="4" y="221"/>
                        </a:lnTo>
                        <a:lnTo>
                          <a:pt x="0" y="207"/>
                        </a:lnTo>
                        <a:lnTo>
                          <a:pt x="7" y="189"/>
                        </a:lnTo>
                        <a:lnTo>
                          <a:pt x="60" y="168"/>
                        </a:lnTo>
                        <a:lnTo>
                          <a:pt x="81" y="137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485394" name="Group 18"/>
                  <p:cNvGrpSpPr>
                    <a:grpSpLocks/>
                  </p:cNvGrpSpPr>
                  <p:nvPr/>
                </p:nvGrpSpPr>
                <p:grpSpPr bwMode="auto">
                  <a:xfrm flipH="1">
                    <a:off x="1212" y="1104"/>
                    <a:ext cx="277" cy="235"/>
                    <a:chOff x="1590" y="1104"/>
                    <a:chExt cx="277" cy="235"/>
                  </a:xfrm>
                </p:grpSpPr>
                <p:sp>
                  <p:nvSpPr>
                    <p:cNvPr id="485395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1683" y="1257"/>
                      <a:ext cx="184" cy="82"/>
                    </a:xfrm>
                    <a:custGeom>
                      <a:avLst/>
                      <a:gdLst>
                        <a:gd name="T0" fmla="*/ 13 w 184"/>
                        <a:gd name="T1" fmla="*/ 82 h 82"/>
                        <a:gd name="T2" fmla="*/ 0 w 184"/>
                        <a:gd name="T3" fmla="*/ 71 h 82"/>
                        <a:gd name="T4" fmla="*/ 0 w 184"/>
                        <a:gd name="T5" fmla="*/ 45 h 82"/>
                        <a:gd name="T6" fmla="*/ 16 w 184"/>
                        <a:gd name="T7" fmla="*/ 17 h 82"/>
                        <a:gd name="T8" fmla="*/ 36 w 184"/>
                        <a:gd name="T9" fmla="*/ 9 h 82"/>
                        <a:gd name="T10" fmla="*/ 61 w 184"/>
                        <a:gd name="T11" fmla="*/ 22 h 82"/>
                        <a:gd name="T12" fmla="*/ 86 w 184"/>
                        <a:gd name="T13" fmla="*/ 19 h 82"/>
                        <a:gd name="T14" fmla="*/ 102 w 184"/>
                        <a:gd name="T15" fmla="*/ 0 h 82"/>
                        <a:gd name="T16" fmla="*/ 123 w 184"/>
                        <a:gd name="T17" fmla="*/ 2 h 82"/>
                        <a:gd name="T18" fmla="*/ 155 w 184"/>
                        <a:gd name="T19" fmla="*/ 15 h 82"/>
                        <a:gd name="T20" fmla="*/ 182 w 184"/>
                        <a:gd name="T21" fmla="*/ 13 h 82"/>
                        <a:gd name="T22" fmla="*/ 184 w 184"/>
                        <a:gd name="T23" fmla="*/ 32 h 82"/>
                        <a:gd name="T24" fmla="*/ 175 w 184"/>
                        <a:gd name="T25" fmla="*/ 45 h 82"/>
                        <a:gd name="T26" fmla="*/ 141 w 184"/>
                        <a:gd name="T27" fmla="*/ 43 h 82"/>
                        <a:gd name="T28" fmla="*/ 118 w 184"/>
                        <a:gd name="T29" fmla="*/ 39 h 82"/>
                        <a:gd name="T30" fmla="*/ 105 w 184"/>
                        <a:gd name="T31" fmla="*/ 48 h 82"/>
                        <a:gd name="T32" fmla="*/ 91 w 184"/>
                        <a:gd name="T33" fmla="*/ 67 h 82"/>
                        <a:gd name="T34" fmla="*/ 66 w 184"/>
                        <a:gd name="T35" fmla="*/ 62 h 82"/>
                        <a:gd name="T36" fmla="*/ 54 w 184"/>
                        <a:gd name="T37" fmla="*/ 56 h 82"/>
                        <a:gd name="T38" fmla="*/ 45 w 184"/>
                        <a:gd name="T39" fmla="*/ 63 h 82"/>
                        <a:gd name="T40" fmla="*/ 32 w 184"/>
                        <a:gd name="T41" fmla="*/ 76 h 82"/>
                        <a:gd name="T42" fmla="*/ 13 w 184"/>
                        <a:gd name="T43" fmla="*/ 8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4" h="82">
                          <a:moveTo>
                            <a:pt x="13" y="82"/>
                          </a:moveTo>
                          <a:lnTo>
                            <a:pt x="0" y="71"/>
                          </a:lnTo>
                          <a:lnTo>
                            <a:pt x="0" y="45"/>
                          </a:lnTo>
                          <a:lnTo>
                            <a:pt x="16" y="17"/>
                          </a:lnTo>
                          <a:lnTo>
                            <a:pt x="36" y="9"/>
                          </a:lnTo>
                          <a:lnTo>
                            <a:pt x="61" y="22"/>
                          </a:lnTo>
                          <a:lnTo>
                            <a:pt x="86" y="19"/>
                          </a:lnTo>
                          <a:lnTo>
                            <a:pt x="102" y="0"/>
                          </a:lnTo>
                          <a:lnTo>
                            <a:pt x="123" y="2"/>
                          </a:lnTo>
                          <a:lnTo>
                            <a:pt x="155" y="15"/>
                          </a:lnTo>
                          <a:lnTo>
                            <a:pt x="182" y="13"/>
                          </a:lnTo>
                          <a:lnTo>
                            <a:pt x="184" y="32"/>
                          </a:lnTo>
                          <a:lnTo>
                            <a:pt x="175" y="45"/>
                          </a:lnTo>
                          <a:lnTo>
                            <a:pt x="141" y="43"/>
                          </a:lnTo>
                          <a:lnTo>
                            <a:pt x="118" y="39"/>
                          </a:lnTo>
                          <a:lnTo>
                            <a:pt x="105" y="48"/>
                          </a:lnTo>
                          <a:lnTo>
                            <a:pt x="91" y="67"/>
                          </a:lnTo>
                          <a:lnTo>
                            <a:pt x="66" y="62"/>
                          </a:lnTo>
                          <a:lnTo>
                            <a:pt x="54" y="56"/>
                          </a:lnTo>
                          <a:lnTo>
                            <a:pt x="45" y="63"/>
                          </a:lnTo>
                          <a:lnTo>
                            <a:pt x="32" y="76"/>
                          </a:lnTo>
                          <a:lnTo>
                            <a:pt x="13" y="8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396" name="Freeform 20"/>
                    <p:cNvSpPr>
                      <a:spLocks/>
                    </p:cNvSpPr>
                    <p:nvPr/>
                  </p:nvSpPr>
                  <p:spPr bwMode="auto">
                    <a:xfrm>
                      <a:off x="1654" y="1193"/>
                      <a:ext cx="178" cy="114"/>
                    </a:xfrm>
                    <a:custGeom>
                      <a:avLst/>
                      <a:gdLst>
                        <a:gd name="T0" fmla="*/ 23 w 178"/>
                        <a:gd name="T1" fmla="*/ 114 h 114"/>
                        <a:gd name="T2" fmla="*/ 11 w 178"/>
                        <a:gd name="T3" fmla="*/ 108 h 114"/>
                        <a:gd name="T4" fmla="*/ 0 w 178"/>
                        <a:gd name="T5" fmla="*/ 79 h 114"/>
                        <a:gd name="T6" fmla="*/ 11 w 178"/>
                        <a:gd name="T7" fmla="*/ 51 h 114"/>
                        <a:gd name="T8" fmla="*/ 27 w 178"/>
                        <a:gd name="T9" fmla="*/ 39 h 114"/>
                        <a:gd name="T10" fmla="*/ 56 w 178"/>
                        <a:gd name="T11" fmla="*/ 42 h 114"/>
                        <a:gd name="T12" fmla="*/ 76 w 178"/>
                        <a:gd name="T13" fmla="*/ 35 h 114"/>
                        <a:gd name="T14" fmla="*/ 90 w 178"/>
                        <a:gd name="T15" fmla="*/ 13 h 114"/>
                        <a:gd name="T16" fmla="*/ 111 w 178"/>
                        <a:gd name="T17" fmla="*/ 4 h 114"/>
                        <a:gd name="T18" fmla="*/ 146 w 178"/>
                        <a:gd name="T19" fmla="*/ 9 h 114"/>
                        <a:gd name="T20" fmla="*/ 171 w 178"/>
                        <a:gd name="T21" fmla="*/ 0 h 114"/>
                        <a:gd name="T22" fmla="*/ 178 w 178"/>
                        <a:gd name="T23" fmla="*/ 17 h 114"/>
                        <a:gd name="T24" fmla="*/ 171 w 178"/>
                        <a:gd name="T25" fmla="*/ 33 h 114"/>
                        <a:gd name="T26" fmla="*/ 140 w 178"/>
                        <a:gd name="T27" fmla="*/ 42 h 114"/>
                        <a:gd name="T28" fmla="*/ 120 w 178"/>
                        <a:gd name="T29" fmla="*/ 40 h 114"/>
                        <a:gd name="T30" fmla="*/ 108 w 178"/>
                        <a:gd name="T31" fmla="*/ 57 h 114"/>
                        <a:gd name="T32" fmla="*/ 97 w 178"/>
                        <a:gd name="T33" fmla="*/ 79 h 114"/>
                        <a:gd name="T34" fmla="*/ 72 w 178"/>
                        <a:gd name="T35" fmla="*/ 81 h 114"/>
                        <a:gd name="T36" fmla="*/ 59 w 178"/>
                        <a:gd name="T37" fmla="*/ 79 h 114"/>
                        <a:gd name="T38" fmla="*/ 47 w 178"/>
                        <a:gd name="T39" fmla="*/ 88 h 114"/>
                        <a:gd name="T40" fmla="*/ 41 w 178"/>
                        <a:gd name="T41" fmla="*/ 99 h 114"/>
                        <a:gd name="T42" fmla="*/ 23 w 178"/>
                        <a:gd name="T4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78" h="114">
                          <a:moveTo>
                            <a:pt x="23" y="114"/>
                          </a:moveTo>
                          <a:lnTo>
                            <a:pt x="11" y="108"/>
                          </a:lnTo>
                          <a:lnTo>
                            <a:pt x="0" y="79"/>
                          </a:lnTo>
                          <a:lnTo>
                            <a:pt x="11" y="51"/>
                          </a:lnTo>
                          <a:lnTo>
                            <a:pt x="27" y="39"/>
                          </a:lnTo>
                          <a:lnTo>
                            <a:pt x="56" y="42"/>
                          </a:lnTo>
                          <a:lnTo>
                            <a:pt x="76" y="35"/>
                          </a:lnTo>
                          <a:lnTo>
                            <a:pt x="90" y="13"/>
                          </a:lnTo>
                          <a:lnTo>
                            <a:pt x="111" y="4"/>
                          </a:lnTo>
                          <a:lnTo>
                            <a:pt x="146" y="9"/>
                          </a:lnTo>
                          <a:lnTo>
                            <a:pt x="171" y="0"/>
                          </a:lnTo>
                          <a:lnTo>
                            <a:pt x="178" y="17"/>
                          </a:lnTo>
                          <a:lnTo>
                            <a:pt x="171" y="33"/>
                          </a:lnTo>
                          <a:lnTo>
                            <a:pt x="140" y="42"/>
                          </a:lnTo>
                          <a:lnTo>
                            <a:pt x="120" y="40"/>
                          </a:lnTo>
                          <a:lnTo>
                            <a:pt x="108" y="57"/>
                          </a:lnTo>
                          <a:lnTo>
                            <a:pt x="97" y="79"/>
                          </a:lnTo>
                          <a:lnTo>
                            <a:pt x="72" y="81"/>
                          </a:lnTo>
                          <a:lnTo>
                            <a:pt x="59" y="79"/>
                          </a:lnTo>
                          <a:lnTo>
                            <a:pt x="47" y="88"/>
                          </a:lnTo>
                          <a:lnTo>
                            <a:pt x="41" y="99"/>
                          </a:lnTo>
                          <a:lnTo>
                            <a:pt x="23" y="11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397" name="Freeform 21"/>
                    <p:cNvSpPr>
                      <a:spLocks/>
                    </p:cNvSpPr>
                    <p:nvPr/>
                  </p:nvSpPr>
                  <p:spPr bwMode="auto">
                    <a:xfrm>
                      <a:off x="1630" y="1154"/>
                      <a:ext cx="161" cy="138"/>
                    </a:xfrm>
                    <a:custGeom>
                      <a:avLst/>
                      <a:gdLst>
                        <a:gd name="T0" fmla="*/ 31 w 161"/>
                        <a:gd name="T1" fmla="*/ 138 h 138"/>
                        <a:gd name="T2" fmla="*/ 16 w 161"/>
                        <a:gd name="T3" fmla="*/ 133 h 138"/>
                        <a:gd name="T4" fmla="*/ 0 w 161"/>
                        <a:gd name="T5" fmla="*/ 109 h 138"/>
                        <a:gd name="T6" fmla="*/ 5 w 161"/>
                        <a:gd name="T7" fmla="*/ 78 h 138"/>
                        <a:gd name="T8" fmla="*/ 16 w 161"/>
                        <a:gd name="T9" fmla="*/ 65 h 138"/>
                        <a:gd name="T10" fmla="*/ 43 w 161"/>
                        <a:gd name="T11" fmla="*/ 62 h 138"/>
                        <a:gd name="T12" fmla="*/ 65 w 161"/>
                        <a:gd name="T13" fmla="*/ 51 h 138"/>
                        <a:gd name="T14" fmla="*/ 72 w 161"/>
                        <a:gd name="T15" fmla="*/ 25 h 138"/>
                        <a:gd name="T16" fmla="*/ 92 w 161"/>
                        <a:gd name="T17" fmla="*/ 15 h 138"/>
                        <a:gd name="T18" fmla="*/ 127 w 161"/>
                        <a:gd name="T19" fmla="*/ 13 h 138"/>
                        <a:gd name="T20" fmla="*/ 148 w 161"/>
                        <a:gd name="T21" fmla="*/ 0 h 138"/>
                        <a:gd name="T22" fmla="*/ 161 w 161"/>
                        <a:gd name="T23" fmla="*/ 13 h 138"/>
                        <a:gd name="T24" fmla="*/ 156 w 161"/>
                        <a:gd name="T25" fmla="*/ 25 h 138"/>
                        <a:gd name="T26" fmla="*/ 128 w 161"/>
                        <a:gd name="T27" fmla="*/ 44 h 138"/>
                        <a:gd name="T28" fmla="*/ 107 w 161"/>
                        <a:gd name="T29" fmla="*/ 49 h 138"/>
                        <a:gd name="T30" fmla="*/ 99 w 161"/>
                        <a:gd name="T31" fmla="*/ 65 h 138"/>
                        <a:gd name="T32" fmla="*/ 94 w 161"/>
                        <a:gd name="T33" fmla="*/ 91 h 138"/>
                        <a:gd name="T34" fmla="*/ 69 w 161"/>
                        <a:gd name="T35" fmla="*/ 98 h 138"/>
                        <a:gd name="T36" fmla="*/ 54 w 161"/>
                        <a:gd name="T37" fmla="*/ 94 h 138"/>
                        <a:gd name="T38" fmla="*/ 45 w 161"/>
                        <a:gd name="T39" fmla="*/ 105 h 138"/>
                        <a:gd name="T40" fmla="*/ 40 w 161"/>
                        <a:gd name="T41" fmla="*/ 123 h 138"/>
                        <a:gd name="T42" fmla="*/ 31 w 161"/>
                        <a:gd name="T4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61" h="138">
                          <a:moveTo>
                            <a:pt x="31" y="138"/>
                          </a:moveTo>
                          <a:lnTo>
                            <a:pt x="16" y="133"/>
                          </a:lnTo>
                          <a:lnTo>
                            <a:pt x="0" y="109"/>
                          </a:lnTo>
                          <a:lnTo>
                            <a:pt x="5" y="78"/>
                          </a:lnTo>
                          <a:lnTo>
                            <a:pt x="16" y="65"/>
                          </a:lnTo>
                          <a:lnTo>
                            <a:pt x="43" y="62"/>
                          </a:lnTo>
                          <a:lnTo>
                            <a:pt x="65" y="51"/>
                          </a:lnTo>
                          <a:lnTo>
                            <a:pt x="72" y="25"/>
                          </a:lnTo>
                          <a:lnTo>
                            <a:pt x="92" y="15"/>
                          </a:lnTo>
                          <a:lnTo>
                            <a:pt x="127" y="13"/>
                          </a:lnTo>
                          <a:lnTo>
                            <a:pt x="148" y="0"/>
                          </a:lnTo>
                          <a:lnTo>
                            <a:pt x="161" y="13"/>
                          </a:lnTo>
                          <a:lnTo>
                            <a:pt x="156" y="25"/>
                          </a:lnTo>
                          <a:lnTo>
                            <a:pt x="128" y="44"/>
                          </a:lnTo>
                          <a:lnTo>
                            <a:pt x="107" y="49"/>
                          </a:lnTo>
                          <a:lnTo>
                            <a:pt x="99" y="65"/>
                          </a:lnTo>
                          <a:lnTo>
                            <a:pt x="94" y="91"/>
                          </a:lnTo>
                          <a:lnTo>
                            <a:pt x="69" y="98"/>
                          </a:lnTo>
                          <a:lnTo>
                            <a:pt x="54" y="94"/>
                          </a:lnTo>
                          <a:lnTo>
                            <a:pt x="45" y="105"/>
                          </a:lnTo>
                          <a:lnTo>
                            <a:pt x="40" y="123"/>
                          </a:lnTo>
                          <a:lnTo>
                            <a:pt x="31" y="13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398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590" y="1104"/>
                      <a:ext cx="123" cy="174"/>
                    </a:xfrm>
                    <a:custGeom>
                      <a:avLst/>
                      <a:gdLst>
                        <a:gd name="T0" fmla="*/ 48 w 123"/>
                        <a:gd name="T1" fmla="*/ 172 h 174"/>
                        <a:gd name="T2" fmla="*/ 31 w 123"/>
                        <a:gd name="T3" fmla="*/ 174 h 174"/>
                        <a:gd name="T4" fmla="*/ 9 w 123"/>
                        <a:gd name="T5" fmla="*/ 158 h 174"/>
                        <a:gd name="T6" fmla="*/ 0 w 123"/>
                        <a:gd name="T7" fmla="*/ 131 h 174"/>
                        <a:gd name="T8" fmla="*/ 4 w 123"/>
                        <a:gd name="T9" fmla="*/ 113 h 174"/>
                        <a:gd name="T10" fmla="*/ 29 w 123"/>
                        <a:gd name="T11" fmla="*/ 97 h 174"/>
                        <a:gd name="T12" fmla="*/ 46 w 123"/>
                        <a:gd name="T13" fmla="*/ 79 h 174"/>
                        <a:gd name="T14" fmla="*/ 46 w 123"/>
                        <a:gd name="T15" fmla="*/ 52 h 174"/>
                        <a:gd name="T16" fmla="*/ 59 w 123"/>
                        <a:gd name="T17" fmla="*/ 39 h 174"/>
                        <a:gd name="T18" fmla="*/ 90 w 123"/>
                        <a:gd name="T19" fmla="*/ 22 h 174"/>
                        <a:gd name="T20" fmla="*/ 106 w 123"/>
                        <a:gd name="T21" fmla="*/ 0 h 174"/>
                        <a:gd name="T22" fmla="*/ 121 w 123"/>
                        <a:gd name="T23" fmla="*/ 7 h 174"/>
                        <a:gd name="T24" fmla="*/ 123 w 123"/>
                        <a:gd name="T25" fmla="*/ 22 h 174"/>
                        <a:gd name="T26" fmla="*/ 105 w 123"/>
                        <a:gd name="T27" fmla="*/ 47 h 174"/>
                        <a:gd name="T28" fmla="*/ 84 w 123"/>
                        <a:gd name="T29" fmla="*/ 61 h 174"/>
                        <a:gd name="T30" fmla="*/ 86 w 123"/>
                        <a:gd name="T31" fmla="*/ 81 h 174"/>
                        <a:gd name="T32" fmla="*/ 90 w 123"/>
                        <a:gd name="T33" fmla="*/ 104 h 174"/>
                        <a:gd name="T34" fmla="*/ 68 w 123"/>
                        <a:gd name="T35" fmla="*/ 118 h 174"/>
                        <a:gd name="T36" fmla="*/ 59 w 123"/>
                        <a:gd name="T37" fmla="*/ 124 h 174"/>
                        <a:gd name="T38" fmla="*/ 51 w 123"/>
                        <a:gd name="T39" fmla="*/ 138 h 174"/>
                        <a:gd name="T40" fmla="*/ 50 w 123"/>
                        <a:gd name="T41" fmla="*/ 152 h 174"/>
                        <a:gd name="T42" fmla="*/ 48 w 123"/>
                        <a:gd name="T43" fmla="*/ 172 h 1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23" h="174">
                          <a:moveTo>
                            <a:pt x="48" y="172"/>
                          </a:moveTo>
                          <a:lnTo>
                            <a:pt x="31" y="174"/>
                          </a:lnTo>
                          <a:lnTo>
                            <a:pt x="9" y="158"/>
                          </a:lnTo>
                          <a:lnTo>
                            <a:pt x="0" y="131"/>
                          </a:lnTo>
                          <a:lnTo>
                            <a:pt x="4" y="113"/>
                          </a:lnTo>
                          <a:lnTo>
                            <a:pt x="29" y="97"/>
                          </a:lnTo>
                          <a:lnTo>
                            <a:pt x="46" y="79"/>
                          </a:lnTo>
                          <a:lnTo>
                            <a:pt x="46" y="52"/>
                          </a:lnTo>
                          <a:lnTo>
                            <a:pt x="59" y="39"/>
                          </a:lnTo>
                          <a:lnTo>
                            <a:pt x="90" y="22"/>
                          </a:lnTo>
                          <a:lnTo>
                            <a:pt x="106" y="0"/>
                          </a:lnTo>
                          <a:lnTo>
                            <a:pt x="121" y="7"/>
                          </a:lnTo>
                          <a:lnTo>
                            <a:pt x="123" y="22"/>
                          </a:lnTo>
                          <a:lnTo>
                            <a:pt x="105" y="47"/>
                          </a:lnTo>
                          <a:lnTo>
                            <a:pt x="84" y="61"/>
                          </a:lnTo>
                          <a:lnTo>
                            <a:pt x="86" y="81"/>
                          </a:lnTo>
                          <a:lnTo>
                            <a:pt x="90" y="104"/>
                          </a:lnTo>
                          <a:lnTo>
                            <a:pt x="68" y="118"/>
                          </a:lnTo>
                          <a:lnTo>
                            <a:pt x="59" y="124"/>
                          </a:lnTo>
                          <a:lnTo>
                            <a:pt x="51" y="138"/>
                          </a:lnTo>
                          <a:lnTo>
                            <a:pt x="50" y="152"/>
                          </a:lnTo>
                          <a:lnTo>
                            <a:pt x="48" y="172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85399" name="Group 23"/>
                <p:cNvGrpSpPr>
                  <a:grpSpLocks/>
                </p:cNvGrpSpPr>
                <p:nvPr/>
              </p:nvGrpSpPr>
              <p:grpSpPr bwMode="auto">
                <a:xfrm rot="4286940" flipH="1">
                  <a:off x="1038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485400" name="Oval 24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401" name="Oval 25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5402" name="Group 26"/>
                <p:cNvGrpSpPr>
                  <a:grpSpLocks/>
                </p:cNvGrpSpPr>
                <p:nvPr/>
              </p:nvGrpSpPr>
              <p:grpSpPr bwMode="auto">
                <a:xfrm rot="4286940" flipH="1">
                  <a:off x="962" y="766"/>
                  <a:ext cx="141" cy="50"/>
                  <a:chOff x="4032" y="2817"/>
                  <a:chExt cx="417" cy="635"/>
                </a:xfrm>
              </p:grpSpPr>
              <p:sp>
                <p:nvSpPr>
                  <p:cNvPr id="485403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4032" y="2817"/>
                    <a:ext cx="417" cy="635"/>
                  </a:xfrm>
                  <a:prstGeom prst="ellipse">
                    <a:avLst/>
                  </a:prstGeom>
                  <a:solidFill>
                    <a:schemeClr val="tx2"/>
                  </a:solidFill>
                  <a:ln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404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4080" y="2928"/>
                    <a:ext cx="240" cy="24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700" cap="sq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lIns="274320" rIns="274320" anchor="ctr">
                    <a:spAutoFit/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85405" name="Oval 29"/>
              <p:cNvSpPr>
                <a:spLocks noChangeArrowheads="1"/>
              </p:cNvSpPr>
              <p:nvPr/>
            </p:nvSpPr>
            <p:spPr bwMode="auto">
              <a:xfrm>
                <a:off x="1098" y="1008"/>
                <a:ext cx="198" cy="7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485406" name="Freeform 30"/>
            <p:cNvSpPr>
              <a:spLocks noChangeAspect="1"/>
            </p:cNvSpPr>
            <p:nvPr/>
          </p:nvSpPr>
          <p:spPr bwMode="auto">
            <a:xfrm>
              <a:off x="1153" y="2448"/>
              <a:ext cx="446" cy="375"/>
            </a:xfrm>
            <a:custGeom>
              <a:avLst/>
              <a:gdLst>
                <a:gd name="T0" fmla="*/ 194 w 446"/>
                <a:gd name="T1" fmla="*/ 93 h 375"/>
                <a:gd name="T2" fmla="*/ 183 w 446"/>
                <a:gd name="T3" fmla="*/ 57 h 375"/>
                <a:gd name="T4" fmla="*/ 164 w 446"/>
                <a:gd name="T5" fmla="*/ 22 h 375"/>
                <a:gd name="T6" fmla="*/ 131 w 446"/>
                <a:gd name="T7" fmla="*/ 0 h 375"/>
                <a:gd name="T8" fmla="*/ 93 w 446"/>
                <a:gd name="T9" fmla="*/ 0 h 375"/>
                <a:gd name="T10" fmla="*/ 54 w 446"/>
                <a:gd name="T11" fmla="*/ 13 h 375"/>
                <a:gd name="T12" fmla="*/ 2 w 446"/>
                <a:gd name="T13" fmla="*/ 57 h 375"/>
                <a:gd name="T14" fmla="*/ 0 w 446"/>
                <a:gd name="T15" fmla="*/ 79 h 375"/>
                <a:gd name="T16" fmla="*/ 16 w 446"/>
                <a:gd name="T17" fmla="*/ 115 h 375"/>
                <a:gd name="T18" fmla="*/ 68 w 446"/>
                <a:gd name="T19" fmla="*/ 159 h 375"/>
                <a:gd name="T20" fmla="*/ 68 w 446"/>
                <a:gd name="T21" fmla="*/ 177 h 375"/>
                <a:gd name="T22" fmla="*/ 46 w 446"/>
                <a:gd name="T23" fmla="*/ 203 h 375"/>
                <a:gd name="T24" fmla="*/ 49 w 446"/>
                <a:gd name="T25" fmla="*/ 225 h 375"/>
                <a:gd name="T26" fmla="*/ 63 w 446"/>
                <a:gd name="T27" fmla="*/ 234 h 375"/>
                <a:gd name="T28" fmla="*/ 80 w 446"/>
                <a:gd name="T29" fmla="*/ 243 h 375"/>
                <a:gd name="T30" fmla="*/ 80 w 446"/>
                <a:gd name="T31" fmla="*/ 265 h 375"/>
                <a:gd name="T32" fmla="*/ 52 w 446"/>
                <a:gd name="T33" fmla="*/ 305 h 375"/>
                <a:gd name="T34" fmla="*/ 54 w 446"/>
                <a:gd name="T35" fmla="*/ 322 h 375"/>
                <a:gd name="T36" fmla="*/ 82 w 446"/>
                <a:gd name="T37" fmla="*/ 344 h 375"/>
                <a:gd name="T38" fmla="*/ 123 w 446"/>
                <a:gd name="T39" fmla="*/ 327 h 375"/>
                <a:gd name="T40" fmla="*/ 142 w 446"/>
                <a:gd name="T41" fmla="*/ 331 h 375"/>
                <a:gd name="T42" fmla="*/ 189 w 446"/>
                <a:gd name="T43" fmla="*/ 340 h 375"/>
                <a:gd name="T44" fmla="*/ 232 w 446"/>
                <a:gd name="T45" fmla="*/ 366 h 375"/>
                <a:gd name="T46" fmla="*/ 259 w 446"/>
                <a:gd name="T47" fmla="*/ 375 h 375"/>
                <a:gd name="T48" fmla="*/ 355 w 446"/>
                <a:gd name="T49" fmla="*/ 356 h 375"/>
                <a:gd name="T50" fmla="*/ 446 w 446"/>
                <a:gd name="T51" fmla="*/ 273 h 375"/>
                <a:gd name="T52" fmla="*/ 408 w 446"/>
                <a:gd name="T53" fmla="*/ 349 h 375"/>
                <a:gd name="T54" fmla="*/ 325 w 446"/>
                <a:gd name="T55" fmla="*/ 364 h 375"/>
                <a:gd name="T56" fmla="*/ 431 w 446"/>
                <a:gd name="T57" fmla="*/ 303 h 375"/>
                <a:gd name="T58" fmla="*/ 393 w 446"/>
                <a:gd name="T59" fmla="*/ 273 h 375"/>
                <a:gd name="T60" fmla="*/ 281 w 446"/>
                <a:gd name="T61" fmla="*/ 260 h 375"/>
                <a:gd name="T62" fmla="*/ 197 w 446"/>
                <a:gd name="T63" fmla="*/ 247 h 375"/>
                <a:gd name="T64" fmla="*/ 153 w 446"/>
                <a:gd name="T65" fmla="*/ 238 h 375"/>
                <a:gd name="T66" fmla="*/ 161 w 446"/>
                <a:gd name="T67" fmla="*/ 221 h 375"/>
                <a:gd name="T68" fmla="*/ 186 w 446"/>
                <a:gd name="T69" fmla="*/ 199 h 375"/>
                <a:gd name="T70" fmla="*/ 180 w 446"/>
                <a:gd name="T71" fmla="*/ 172 h 375"/>
                <a:gd name="T72" fmla="*/ 156 w 446"/>
                <a:gd name="T73" fmla="*/ 146 h 375"/>
                <a:gd name="T74" fmla="*/ 156 w 446"/>
                <a:gd name="T75" fmla="*/ 124 h 375"/>
                <a:gd name="T76" fmla="*/ 169 w 446"/>
                <a:gd name="T77" fmla="*/ 75 h 375"/>
                <a:gd name="T78" fmla="*/ 147 w 446"/>
                <a:gd name="T79" fmla="*/ 16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6" h="375">
                  <a:moveTo>
                    <a:pt x="194" y="93"/>
                  </a:moveTo>
                  <a:lnTo>
                    <a:pt x="183" y="57"/>
                  </a:lnTo>
                  <a:lnTo>
                    <a:pt x="164" y="22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54" y="13"/>
                  </a:lnTo>
                  <a:lnTo>
                    <a:pt x="2" y="57"/>
                  </a:lnTo>
                  <a:lnTo>
                    <a:pt x="0" y="79"/>
                  </a:lnTo>
                  <a:lnTo>
                    <a:pt x="16" y="115"/>
                  </a:lnTo>
                  <a:lnTo>
                    <a:pt x="68" y="159"/>
                  </a:lnTo>
                  <a:lnTo>
                    <a:pt x="68" y="177"/>
                  </a:lnTo>
                  <a:lnTo>
                    <a:pt x="46" y="203"/>
                  </a:lnTo>
                  <a:lnTo>
                    <a:pt x="49" y="225"/>
                  </a:lnTo>
                  <a:lnTo>
                    <a:pt x="63" y="234"/>
                  </a:lnTo>
                  <a:lnTo>
                    <a:pt x="80" y="243"/>
                  </a:lnTo>
                  <a:lnTo>
                    <a:pt x="80" y="265"/>
                  </a:lnTo>
                  <a:lnTo>
                    <a:pt x="52" y="305"/>
                  </a:lnTo>
                  <a:lnTo>
                    <a:pt x="54" y="322"/>
                  </a:lnTo>
                  <a:lnTo>
                    <a:pt x="82" y="344"/>
                  </a:lnTo>
                  <a:lnTo>
                    <a:pt x="123" y="327"/>
                  </a:lnTo>
                  <a:lnTo>
                    <a:pt x="142" y="331"/>
                  </a:lnTo>
                  <a:lnTo>
                    <a:pt x="189" y="340"/>
                  </a:lnTo>
                  <a:lnTo>
                    <a:pt x="232" y="366"/>
                  </a:lnTo>
                  <a:lnTo>
                    <a:pt x="259" y="375"/>
                  </a:lnTo>
                  <a:lnTo>
                    <a:pt x="355" y="356"/>
                  </a:lnTo>
                  <a:lnTo>
                    <a:pt x="446" y="273"/>
                  </a:lnTo>
                  <a:lnTo>
                    <a:pt x="408" y="349"/>
                  </a:lnTo>
                  <a:lnTo>
                    <a:pt x="325" y="364"/>
                  </a:lnTo>
                  <a:lnTo>
                    <a:pt x="431" y="303"/>
                  </a:lnTo>
                  <a:lnTo>
                    <a:pt x="393" y="273"/>
                  </a:lnTo>
                  <a:lnTo>
                    <a:pt x="281" y="260"/>
                  </a:lnTo>
                  <a:lnTo>
                    <a:pt x="197" y="247"/>
                  </a:lnTo>
                  <a:lnTo>
                    <a:pt x="153" y="238"/>
                  </a:lnTo>
                  <a:lnTo>
                    <a:pt x="161" y="221"/>
                  </a:lnTo>
                  <a:lnTo>
                    <a:pt x="186" y="199"/>
                  </a:lnTo>
                  <a:lnTo>
                    <a:pt x="180" y="172"/>
                  </a:lnTo>
                  <a:lnTo>
                    <a:pt x="156" y="146"/>
                  </a:lnTo>
                  <a:lnTo>
                    <a:pt x="156" y="124"/>
                  </a:lnTo>
                  <a:lnTo>
                    <a:pt x="169" y="75"/>
                  </a:lnTo>
                  <a:lnTo>
                    <a:pt x="147" y="16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07" name="Freeform 31"/>
            <p:cNvSpPr>
              <a:spLocks/>
            </p:cNvSpPr>
            <p:nvPr/>
          </p:nvSpPr>
          <p:spPr bwMode="auto">
            <a:xfrm>
              <a:off x="1440" y="2304"/>
              <a:ext cx="470" cy="320"/>
            </a:xfrm>
            <a:custGeom>
              <a:avLst/>
              <a:gdLst>
                <a:gd name="T0" fmla="*/ 88 w 470"/>
                <a:gd name="T1" fmla="*/ 0 h 320"/>
                <a:gd name="T2" fmla="*/ 48 w 470"/>
                <a:gd name="T3" fmla="*/ 9 h 320"/>
                <a:gd name="T4" fmla="*/ 13 w 470"/>
                <a:gd name="T5" fmla="*/ 77 h 320"/>
                <a:gd name="T6" fmla="*/ 0 w 470"/>
                <a:gd name="T7" fmla="*/ 133 h 320"/>
                <a:gd name="T8" fmla="*/ 8 w 470"/>
                <a:gd name="T9" fmla="*/ 133 h 320"/>
                <a:gd name="T10" fmla="*/ 19 w 470"/>
                <a:gd name="T11" fmla="*/ 124 h 320"/>
                <a:gd name="T12" fmla="*/ 31 w 470"/>
                <a:gd name="T13" fmla="*/ 133 h 320"/>
                <a:gd name="T14" fmla="*/ 25 w 470"/>
                <a:gd name="T15" fmla="*/ 152 h 320"/>
                <a:gd name="T16" fmla="*/ 17 w 470"/>
                <a:gd name="T17" fmla="*/ 181 h 320"/>
                <a:gd name="T18" fmla="*/ 23 w 470"/>
                <a:gd name="T19" fmla="*/ 206 h 320"/>
                <a:gd name="T20" fmla="*/ 35 w 470"/>
                <a:gd name="T21" fmla="*/ 200 h 320"/>
                <a:gd name="T22" fmla="*/ 40 w 470"/>
                <a:gd name="T23" fmla="*/ 220 h 320"/>
                <a:gd name="T24" fmla="*/ 35 w 470"/>
                <a:gd name="T25" fmla="*/ 253 h 320"/>
                <a:gd name="T26" fmla="*/ 40 w 470"/>
                <a:gd name="T27" fmla="*/ 301 h 320"/>
                <a:gd name="T28" fmla="*/ 48 w 470"/>
                <a:gd name="T29" fmla="*/ 320 h 320"/>
                <a:gd name="T30" fmla="*/ 65 w 470"/>
                <a:gd name="T31" fmla="*/ 320 h 320"/>
                <a:gd name="T32" fmla="*/ 88 w 470"/>
                <a:gd name="T33" fmla="*/ 306 h 320"/>
                <a:gd name="T34" fmla="*/ 103 w 470"/>
                <a:gd name="T35" fmla="*/ 301 h 320"/>
                <a:gd name="T36" fmla="*/ 111 w 470"/>
                <a:gd name="T37" fmla="*/ 291 h 320"/>
                <a:gd name="T38" fmla="*/ 132 w 470"/>
                <a:gd name="T39" fmla="*/ 282 h 320"/>
                <a:gd name="T40" fmla="*/ 178 w 470"/>
                <a:gd name="T41" fmla="*/ 291 h 320"/>
                <a:gd name="T42" fmla="*/ 195 w 470"/>
                <a:gd name="T43" fmla="*/ 301 h 320"/>
                <a:gd name="T44" fmla="*/ 204 w 470"/>
                <a:gd name="T45" fmla="*/ 277 h 320"/>
                <a:gd name="T46" fmla="*/ 394 w 470"/>
                <a:gd name="T47" fmla="*/ 264 h 320"/>
                <a:gd name="T48" fmla="*/ 470 w 470"/>
                <a:gd name="T49" fmla="*/ 219 h 320"/>
                <a:gd name="T50" fmla="*/ 341 w 470"/>
                <a:gd name="T51" fmla="*/ 205 h 320"/>
                <a:gd name="T52" fmla="*/ 265 w 470"/>
                <a:gd name="T53" fmla="*/ 205 h 320"/>
                <a:gd name="T54" fmla="*/ 197 w 470"/>
                <a:gd name="T55" fmla="*/ 205 h 320"/>
                <a:gd name="T56" fmla="*/ 181 w 470"/>
                <a:gd name="T57" fmla="*/ 177 h 320"/>
                <a:gd name="T58" fmla="*/ 135 w 470"/>
                <a:gd name="T59" fmla="*/ 177 h 320"/>
                <a:gd name="T60" fmla="*/ 120 w 470"/>
                <a:gd name="T61" fmla="*/ 172 h 320"/>
                <a:gd name="T62" fmla="*/ 101 w 470"/>
                <a:gd name="T63" fmla="*/ 162 h 320"/>
                <a:gd name="T64" fmla="*/ 94 w 470"/>
                <a:gd name="T65" fmla="*/ 143 h 320"/>
                <a:gd name="T66" fmla="*/ 97 w 470"/>
                <a:gd name="T67" fmla="*/ 124 h 320"/>
                <a:gd name="T68" fmla="*/ 93 w 470"/>
                <a:gd name="T69" fmla="*/ 106 h 320"/>
                <a:gd name="T70" fmla="*/ 84 w 470"/>
                <a:gd name="T71" fmla="*/ 91 h 320"/>
                <a:gd name="T72" fmla="*/ 90 w 470"/>
                <a:gd name="T73" fmla="*/ 67 h 320"/>
                <a:gd name="T74" fmla="*/ 107 w 470"/>
                <a:gd name="T75" fmla="*/ 52 h 320"/>
                <a:gd name="T76" fmla="*/ 105 w 470"/>
                <a:gd name="T77" fmla="*/ 29 h 320"/>
                <a:gd name="T78" fmla="*/ 88 w 470"/>
                <a:gd name="T7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0" h="320">
                  <a:moveTo>
                    <a:pt x="88" y="0"/>
                  </a:moveTo>
                  <a:lnTo>
                    <a:pt x="48" y="9"/>
                  </a:lnTo>
                  <a:lnTo>
                    <a:pt x="13" y="77"/>
                  </a:lnTo>
                  <a:lnTo>
                    <a:pt x="0" y="133"/>
                  </a:lnTo>
                  <a:lnTo>
                    <a:pt x="8" y="133"/>
                  </a:lnTo>
                  <a:lnTo>
                    <a:pt x="19" y="124"/>
                  </a:lnTo>
                  <a:lnTo>
                    <a:pt x="31" y="133"/>
                  </a:lnTo>
                  <a:lnTo>
                    <a:pt x="25" y="152"/>
                  </a:lnTo>
                  <a:lnTo>
                    <a:pt x="17" y="181"/>
                  </a:lnTo>
                  <a:lnTo>
                    <a:pt x="23" y="206"/>
                  </a:lnTo>
                  <a:lnTo>
                    <a:pt x="35" y="200"/>
                  </a:lnTo>
                  <a:lnTo>
                    <a:pt x="40" y="220"/>
                  </a:lnTo>
                  <a:lnTo>
                    <a:pt x="35" y="253"/>
                  </a:lnTo>
                  <a:lnTo>
                    <a:pt x="40" y="301"/>
                  </a:lnTo>
                  <a:lnTo>
                    <a:pt x="48" y="320"/>
                  </a:lnTo>
                  <a:lnTo>
                    <a:pt x="65" y="320"/>
                  </a:lnTo>
                  <a:lnTo>
                    <a:pt x="88" y="306"/>
                  </a:lnTo>
                  <a:lnTo>
                    <a:pt x="103" y="301"/>
                  </a:lnTo>
                  <a:lnTo>
                    <a:pt x="111" y="291"/>
                  </a:lnTo>
                  <a:lnTo>
                    <a:pt x="132" y="282"/>
                  </a:lnTo>
                  <a:lnTo>
                    <a:pt x="178" y="291"/>
                  </a:lnTo>
                  <a:lnTo>
                    <a:pt x="195" y="301"/>
                  </a:lnTo>
                  <a:lnTo>
                    <a:pt x="204" y="277"/>
                  </a:lnTo>
                  <a:lnTo>
                    <a:pt x="394" y="264"/>
                  </a:lnTo>
                  <a:lnTo>
                    <a:pt x="470" y="219"/>
                  </a:lnTo>
                  <a:lnTo>
                    <a:pt x="341" y="205"/>
                  </a:lnTo>
                  <a:lnTo>
                    <a:pt x="265" y="205"/>
                  </a:lnTo>
                  <a:lnTo>
                    <a:pt x="197" y="205"/>
                  </a:lnTo>
                  <a:lnTo>
                    <a:pt x="181" y="177"/>
                  </a:lnTo>
                  <a:lnTo>
                    <a:pt x="135" y="177"/>
                  </a:lnTo>
                  <a:lnTo>
                    <a:pt x="120" y="172"/>
                  </a:lnTo>
                  <a:lnTo>
                    <a:pt x="101" y="162"/>
                  </a:lnTo>
                  <a:lnTo>
                    <a:pt x="94" y="143"/>
                  </a:lnTo>
                  <a:lnTo>
                    <a:pt x="97" y="124"/>
                  </a:lnTo>
                  <a:lnTo>
                    <a:pt x="93" y="106"/>
                  </a:lnTo>
                  <a:lnTo>
                    <a:pt x="84" y="91"/>
                  </a:lnTo>
                  <a:lnTo>
                    <a:pt x="90" y="67"/>
                  </a:lnTo>
                  <a:lnTo>
                    <a:pt x="107" y="52"/>
                  </a:lnTo>
                  <a:lnTo>
                    <a:pt x="105" y="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5408" name="AutoShape 32"/>
          <p:cNvSpPr>
            <a:spLocks noChangeArrowheads="1"/>
          </p:cNvSpPr>
          <p:nvPr/>
        </p:nvSpPr>
        <p:spPr bwMode="auto">
          <a:xfrm>
            <a:off x="152400" y="2667000"/>
            <a:ext cx="2819400" cy="3733800"/>
          </a:xfrm>
          <a:prstGeom prst="wedgeRoundRectCallout">
            <a:avLst>
              <a:gd name="adj1" fmla="val -43694"/>
              <a:gd name="adj2" fmla="val -78569"/>
              <a:gd name="adj3" fmla="val 16667"/>
            </a:avLst>
          </a:prstGeom>
          <a:noFill/>
          <a:ln w="38100">
            <a:solidFill>
              <a:schemeClr val="bg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r>
              <a:rPr lang="en-US" altLang="x-none" i="0"/>
              <a:t>How will these move?</a:t>
            </a:r>
          </a:p>
          <a:p>
            <a:r>
              <a:rPr lang="en-US" altLang="x-none" i="0"/>
              <a:t>I will get a friend to do it.</a:t>
            </a:r>
          </a:p>
          <a:p>
            <a:r>
              <a:rPr lang="en-US" altLang="x-none" i="0"/>
              <a:t>And another to move these.</a:t>
            </a:r>
          </a:p>
          <a:p>
            <a:r>
              <a:rPr lang="en-US" altLang="x-none" i="0"/>
              <a:t>I only move the big disk.</a:t>
            </a:r>
          </a:p>
        </p:txBody>
      </p:sp>
      <p:sp>
        <p:nvSpPr>
          <p:cNvPr id="485409" name="Rectangle 33"/>
          <p:cNvSpPr>
            <a:spLocks noChangeArrowheads="1"/>
          </p:cNvSpPr>
          <p:nvPr/>
        </p:nvSpPr>
        <p:spPr bwMode="auto">
          <a:xfrm>
            <a:off x="5349875" y="2971800"/>
            <a:ext cx="1600200" cy="6096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grpSp>
        <p:nvGrpSpPr>
          <p:cNvPr id="485412" name="Group 36"/>
          <p:cNvGrpSpPr>
            <a:grpSpLocks/>
          </p:cNvGrpSpPr>
          <p:nvPr/>
        </p:nvGrpSpPr>
        <p:grpSpPr bwMode="auto">
          <a:xfrm>
            <a:off x="3573463" y="1600200"/>
            <a:ext cx="2141537" cy="1371600"/>
            <a:chOff x="2251" y="1008"/>
            <a:chExt cx="1349" cy="864"/>
          </a:xfrm>
        </p:grpSpPr>
        <p:sp>
          <p:nvSpPr>
            <p:cNvPr id="485410" name="Rectangle 34"/>
            <p:cNvSpPr>
              <a:spLocks noChangeArrowheads="1"/>
            </p:cNvSpPr>
            <p:nvPr/>
          </p:nvSpPr>
          <p:spPr bwMode="auto">
            <a:xfrm>
              <a:off x="2251" y="1008"/>
              <a:ext cx="1008" cy="384"/>
            </a:xfrm>
            <a:prstGeom prst="rect">
              <a:avLst/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411" name="Line 35"/>
            <p:cNvSpPr>
              <a:spLocks noChangeShapeType="1"/>
            </p:cNvSpPr>
            <p:nvPr/>
          </p:nvSpPr>
          <p:spPr bwMode="auto">
            <a:xfrm>
              <a:off x="2880" y="1392"/>
              <a:ext cx="720" cy="48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5413" name="Group 37"/>
          <p:cNvGrpSpPr>
            <a:grpSpLocks/>
          </p:cNvGrpSpPr>
          <p:nvPr/>
        </p:nvGrpSpPr>
        <p:grpSpPr bwMode="auto">
          <a:xfrm>
            <a:off x="5486400" y="1828800"/>
            <a:ext cx="381000" cy="993775"/>
            <a:chOff x="2308" y="1513"/>
            <a:chExt cx="1162" cy="2570"/>
          </a:xfrm>
        </p:grpSpPr>
        <p:grpSp>
          <p:nvGrpSpPr>
            <p:cNvPr id="485414" name="Group 38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85415" name="Freeform 39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16" name="Freeform 40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17" name="Freeform 41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18" name="Freeform 42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19" name="Freeform 43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20" name="Freeform 44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5421" name="Freeform 45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22" name="Freeform 46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5423" name="Oval 47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485424" name="Oval 48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485425" name="Oval 49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485426" name="Oval 50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274320" rIns="274320" anchor="ctr">
              <a:spAutoFit/>
            </a:bodyPr>
            <a:lstStyle/>
            <a:p>
              <a:endParaRPr lang="en-US"/>
            </a:p>
          </p:txBody>
        </p:sp>
        <p:sp>
          <p:nvSpPr>
            <p:cNvPr id="485427" name="Oval 51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274320" rIns="274320" anchor="ctr"/>
            <a:lstStyle/>
            <a:p>
              <a:pPr eaLnBrk="0" hangingPunct="0"/>
              <a:endParaRPr lang="en-CA" altLang="x-none" sz="2400" i="0"/>
            </a:p>
          </p:txBody>
        </p:sp>
      </p:grpSp>
      <p:grpSp>
        <p:nvGrpSpPr>
          <p:cNvPr id="485447" name="Group 71"/>
          <p:cNvGrpSpPr>
            <a:grpSpLocks/>
          </p:cNvGrpSpPr>
          <p:nvPr/>
        </p:nvGrpSpPr>
        <p:grpSpPr bwMode="auto">
          <a:xfrm>
            <a:off x="5386388" y="4503738"/>
            <a:ext cx="3376612" cy="1981200"/>
            <a:chOff x="3393" y="2837"/>
            <a:chExt cx="2127" cy="1248"/>
          </a:xfrm>
        </p:grpSpPr>
        <p:sp>
          <p:nvSpPr>
            <p:cNvPr id="485428" name="Rectangle 52"/>
            <p:cNvSpPr>
              <a:spLocks noChangeArrowheads="1"/>
            </p:cNvSpPr>
            <p:nvPr/>
          </p:nvSpPr>
          <p:spPr bwMode="auto">
            <a:xfrm>
              <a:off x="4512" y="3701"/>
              <a:ext cx="1008" cy="384"/>
            </a:xfrm>
            <a:prstGeom prst="rect">
              <a:avLst/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85429" name="Group 53"/>
            <p:cNvGrpSpPr>
              <a:grpSpLocks/>
            </p:cNvGrpSpPr>
            <p:nvPr/>
          </p:nvGrpSpPr>
          <p:grpSpPr bwMode="auto">
            <a:xfrm>
              <a:off x="3393" y="2837"/>
              <a:ext cx="1349" cy="864"/>
              <a:chOff x="2251" y="1008"/>
              <a:chExt cx="1349" cy="864"/>
            </a:xfrm>
          </p:grpSpPr>
          <p:sp>
            <p:nvSpPr>
              <p:cNvPr id="485430" name="Rectangle 54"/>
              <p:cNvSpPr>
                <a:spLocks noChangeArrowheads="1"/>
              </p:cNvSpPr>
              <p:nvPr/>
            </p:nvSpPr>
            <p:spPr bwMode="auto">
              <a:xfrm>
                <a:off x="2251" y="1008"/>
                <a:ext cx="1008" cy="384"/>
              </a:xfrm>
              <a:prstGeom prst="rect">
                <a:avLst/>
              </a:prstGeom>
              <a:noFill/>
              <a:ln w="38100">
                <a:solidFill>
                  <a:schemeClr val="hlink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5431" name="Line 55"/>
              <p:cNvSpPr>
                <a:spLocks noChangeShapeType="1"/>
              </p:cNvSpPr>
              <p:nvPr/>
            </p:nvSpPr>
            <p:spPr bwMode="auto">
              <a:xfrm>
                <a:off x="2880" y="1392"/>
                <a:ext cx="720" cy="48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5432" name="Group 56"/>
            <p:cNvGrpSpPr>
              <a:grpSpLocks/>
            </p:cNvGrpSpPr>
            <p:nvPr/>
          </p:nvGrpSpPr>
          <p:grpSpPr bwMode="auto">
            <a:xfrm>
              <a:off x="4598" y="2981"/>
              <a:ext cx="240" cy="626"/>
              <a:chOff x="2308" y="1513"/>
              <a:chExt cx="1162" cy="2570"/>
            </a:xfrm>
          </p:grpSpPr>
          <p:grpSp>
            <p:nvGrpSpPr>
              <p:cNvPr id="485433" name="Group 57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485434" name="Freeform 58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35" name="Freeform 59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36" name="Freeform 60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37" name="Freeform 61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38" name="Freeform 62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39" name="Freeform 63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85440" name="Freeform 64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41" name="Freeform 65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42" name="Oval 66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85443" name="Oval 67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85444" name="Oval 68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85445" name="Oval 69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485446" name="Oval 70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</p:grpSp>
      <p:grpSp>
        <p:nvGrpSpPr>
          <p:cNvPr id="485473" name="Group 97"/>
          <p:cNvGrpSpPr>
            <a:grpSpLocks/>
          </p:cNvGrpSpPr>
          <p:nvPr/>
        </p:nvGrpSpPr>
        <p:grpSpPr bwMode="auto">
          <a:xfrm>
            <a:off x="3749675" y="3233738"/>
            <a:ext cx="4251325" cy="1863725"/>
            <a:chOff x="2362" y="2037"/>
            <a:chExt cx="2678" cy="1174"/>
          </a:xfrm>
        </p:grpSpPr>
        <p:sp>
          <p:nvSpPr>
            <p:cNvPr id="485448" name="Freeform 72"/>
            <p:cNvSpPr>
              <a:spLocks/>
            </p:cNvSpPr>
            <p:nvPr/>
          </p:nvSpPr>
          <p:spPr bwMode="auto">
            <a:xfrm>
              <a:off x="2731" y="2037"/>
              <a:ext cx="2309" cy="1174"/>
            </a:xfrm>
            <a:custGeom>
              <a:avLst/>
              <a:gdLst>
                <a:gd name="T0" fmla="*/ 0 w 2309"/>
                <a:gd name="T1" fmla="*/ 269 h 1174"/>
                <a:gd name="T2" fmla="*/ 1023 w 2309"/>
                <a:gd name="T3" fmla="*/ 151 h 1174"/>
                <a:gd name="T4" fmla="*/ 2309 w 2309"/>
                <a:gd name="T5" fmla="*/ 1174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9" h="1174">
                  <a:moveTo>
                    <a:pt x="0" y="269"/>
                  </a:moveTo>
                  <a:cubicBezTo>
                    <a:pt x="170" y="249"/>
                    <a:pt x="638" y="0"/>
                    <a:pt x="1023" y="151"/>
                  </a:cubicBezTo>
                  <a:cubicBezTo>
                    <a:pt x="1407" y="151"/>
                    <a:pt x="2041" y="961"/>
                    <a:pt x="2309" y="1174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5449" name="Group 73"/>
            <p:cNvGrpSpPr>
              <a:grpSpLocks/>
            </p:cNvGrpSpPr>
            <p:nvPr/>
          </p:nvGrpSpPr>
          <p:grpSpPr bwMode="auto">
            <a:xfrm>
              <a:off x="2362" y="2064"/>
              <a:ext cx="278" cy="672"/>
              <a:chOff x="864" y="465"/>
              <a:chExt cx="1046" cy="2358"/>
            </a:xfrm>
          </p:grpSpPr>
          <p:grpSp>
            <p:nvGrpSpPr>
              <p:cNvPr id="485450" name="Group 74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485451" name="Group 75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485452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485453" name="Freeform 77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454" name="Freeform 78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455" name="Freeform 79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456" name="Freeform 80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457" name="Freeform 81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458" name="Freeform 82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485459" name="Group 83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485460" name="Freeform 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5461" name="Freeform 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5462" name="Freeform 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5463" name="Freeform 8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</a:cxnLst>
                        <a:rect l="0" t="0" r="r" b="b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85464" name="Group 88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485465" name="Oval 8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466" name="Oval 9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85467" name="Group 91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485468" name="Oval 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5469" name="Oval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485470" name="Oval 94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274320" rIns="274320" anchor="ctr"/>
                <a:lstStyle/>
                <a:p>
                  <a:pPr eaLnBrk="0" hangingPunct="0"/>
                  <a:endParaRPr lang="en-CA" altLang="x-none" sz="2400" i="0"/>
                </a:p>
              </p:txBody>
            </p:sp>
          </p:grpSp>
          <p:sp>
            <p:nvSpPr>
              <p:cNvPr id="485471" name="Freeform 95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72" name="Freeform 96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54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54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5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5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54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54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5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5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54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54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5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5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54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854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85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85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45059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60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endParaRPr lang="en-US" altLang="x-none" sz="2000" i="0">
                <a:solidFill>
                  <a:schemeClr val="hlink"/>
                </a:solidFill>
              </a:endParaRP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45061" name="Text Box 5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  <p:sp>
        <p:nvSpPr>
          <p:cNvPr id="45062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45063" name="Text Box 7"/>
          <p:cNvSpPr txBox="1">
            <a:spLocks noChangeArrowheads="1"/>
          </p:cNvSpPr>
          <p:nvPr/>
        </p:nvSpPr>
        <p:spPr bwMode="auto">
          <a:xfrm>
            <a:off x="3810000" y="2971800"/>
            <a:ext cx="4724400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i="0"/>
              <a:t>Stack Frame: A particular execution of one routine on one particular input instance.</a:t>
            </a:r>
            <a:endParaRPr lang="en-CA" altLang="x-none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Towers of Hanoi</a:t>
            </a:r>
          </a:p>
        </p:txBody>
      </p:sp>
      <p:pic>
        <p:nvPicPr>
          <p:cNvPr id="290829" name="Picture 13" descr="02-15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95400"/>
            <a:ext cx="8229600" cy="4448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Towers of Hanoi</a:t>
            </a:r>
          </a:p>
        </p:txBody>
      </p:sp>
      <p:sp>
        <p:nvSpPr>
          <p:cNvPr id="292870" name="Text Box 6"/>
          <p:cNvSpPr txBox="1">
            <a:spLocks noChangeArrowheads="1"/>
          </p:cNvSpPr>
          <p:nvPr/>
        </p:nvSpPr>
        <p:spPr bwMode="auto">
          <a:xfrm>
            <a:off x="593725" y="1543050"/>
            <a:ext cx="711676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Get a job at the Towers of Hanoi company</a:t>
            </a:r>
          </a:p>
          <a:p>
            <a:pPr algn="l"/>
            <a:r>
              <a:rPr lang="en-US" altLang="x-none" sz="3200" i="0"/>
              <a:t>  at level </a:t>
            </a:r>
            <a:r>
              <a:rPr lang="en-US" altLang="x-none" sz="3200"/>
              <a:t>n</a:t>
            </a:r>
            <a:r>
              <a:rPr lang="en-US" altLang="x-none" sz="3200" i="0"/>
              <a:t>=1,2,3,4,…..</a:t>
            </a:r>
          </a:p>
        </p:txBody>
      </p:sp>
      <p:sp>
        <p:nvSpPr>
          <p:cNvPr id="292872" name="Text Box 8"/>
          <p:cNvSpPr txBox="1">
            <a:spLocks noChangeArrowheads="1"/>
          </p:cNvSpPr>
          <p:nvPr/>
        </p:nvSpPr>
        <p:spPr bwMode="auto">
          <a:xfrm>
            <a:off x="593725" y="3143250"/>
            <a:ext cx="743426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Or get transferred in as the president</a:t>
            </a:r>
          </a:p>
          <a:p>
            <a:pPr algn="l"/>
            <a:r>
              <a:rPr lang="en-US" altLang="x-none" sz="3200" i="0"/>
              <a:t>&amp; you decide what your vice president does.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28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28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2872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6200"/>
            <a:ext cx="7772400" cy="1143000"/>
          </a:xfrm>
        </p:spPr>
        <p:txBody>
          <a:bodyPr/>
          <a:lstStyle/>
          <a:p>
            <a:r>
              <a:rPr lang="en-US" altLang="x-none"/>
              <a:t>Towers of Hanoi</a:t>
            </a:r>
          </a:p>
        </p:txBody>
      </p:sp>
      <p:sp>
        <p:nvSpPr>
          <p:cNvPr id="295940" name="Text Box 4"/>
          <p:cNvSpPr txBox="1">
            <a:spLocks noChangeArrowheads="1"/>
          </p:cNvSpPr>
          <p:nvPr/>
        </p:nvSpPr>
        <p:spPr bwMode="auto">
          <a:xfrm>
            <a:off x="365125" y="3625850"/>
            <a:ext cx="2773363" cy="2227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Time: </a:t>
            </a:r>
            <a:br>
              <a:rPr lang="en-US" altLang="x-none" i="0"/>
            </a:br>
            <a:r>
              <a:rPr lang="en-US" altLang="x-none"/>
              <a:t>T</a:t>
            </a:r>
            <a:r>
              <a:rPr lang="en-US" altLang="x-none" i="0"/>
              <a:t>(1) = 1, </a:t>
            </a:r>
          </a:p>
          <a:p>
            <a:pPr algn="l"/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) =</a:t>
            </a:r>
          </a:p>
          <a:p>
            <a:pPr algn="l"/>
            <a:r>
              <a:rPr lang="en-US" altLang="x-none" i="0"/>
              <a:t>        ≈ 2(2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-2)) </a:t>
            </a:r>
          </a:p>
          <a:p>
            <a:pPr algn="l"/>
            <a:r>
              <a:rPr lang="en-US" altLang="x-none" i="0"/>
              <a:t>        ≈ 4(2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-3))</a:t>
            </a:r>
          </a:p>
        </p:txBody>
      </p:sp>
      <p:sp>
        <p:nvSpPr>
          <p:cNvPr id="295946" name="Rectangle 10"/>
          <p:cNvSpPr>
            <a:spLocks noChangeArrowheads="1"/>
          </p:cNvSpPr>
          <p:nvPr/>
        </p:nvSpPr>
        <p:spPr bwMode="auto">
          <a:xfrm>
            <a:off x="3228975" y="4502150"/>
            <a:ext cx="1557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>
                <a:ea typeface="Times New Roman" charset="0"/>
                <a:cs typeface="Times New Roman" charset="0"/>
              </a:rPr>
              <a:t>≈ </a:t>
            </a:r>
            <a:r>
              <a:rPr lang="en-US" altLang="x-none" i="0"/>
              <a:t>2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-1)</a:t>
            </a:r>
          </a:p>
        </p:txBody>
      </p:sp>
      <p:sp>
        <p:nvSpPr>
          <p:cNvPr id="295947" name="Rectangle 11"/>
          <p:cNvSpPr>
            <a:spLocks noChangeArrowheads="1"/>
          </p:cNvSpPr>
          <p:nvPr/>
        </p:nvSpPr>
        <p:spPr bwMode="auto">
          <a:xfrm>
            <a:off x="3224213" y="4900613"/>
            <a:ext cx="15573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≈ 4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-2)</a:t>
            </a:r>
          </a:p>
        </p:txBody>
      </p:sp>
      <p:sp>
        <p:nvSpPr>
          <p:cNvPr id="295948" name="Rectangle 12"/>
          <p:cNvSpPr>
            <a:spLocks noChangeArrowheads="1"/>
          </p:cNvSpPr>
          <p:nvPr/>
        </p:nvSpPr>
        <p:spPr bwMode="auto">
          <a:xfrm>
            <a:off x="3248025" y="5281613"/>
            <a:ext cx="15573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≈ 8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-3)</a:t>
            </a:r>
          </a:p>
        </p:txBody>
      </p:sp>
      <p:sp>
        <p:nvSpPr>
          <p:cNvPr id="295949" name="Rectangle 13"/>
          <p:cNvSpPr>
            <a:spLocks noChangeArrowheads="1"/>
          </p:cNvSpPr>
          <p:nvPr/>
        </p:nvSpPr>
        <p:spPr bwMode="auto">
          <a:xfrm>
            <a:off x="3248025" y="5738813"/>
            <a:ext cx="16049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≈ 2</a:t>
            </a:r>
            <a:r>
              <a:rPr lang="en-US" altLang="x-none" baseline="30000"/>
              <a:t>i</a:t>
            </a:r>
            <a:r>
              <a:rPr lang="en-US" altLang="x-none" i="0" baseline="30000"/>
              <a:t> </a:t>
            </a:r>
            <a:r>
              <a:rPr lang="en-US" altLang="x-none"/>
              <a:t>T</a:t>
            </a:r>
            <a:r>
              <a:rPr lang="en-US" altLang="x-none" i="0"/>
              <a:t>(</a:t>
            </a:r>
            <a:r>
              <a:rPr lang="en-US" altLang="x-none"/>
              <a:t>n</a:t>
            </a:r>
            <a:r>
              <a:rPr lang="en-US" altLang="x-none" i="0"/>
              <a:t>-i)</a:t>
            </a:r>
          </a:p>
        </p:txBody>
      </p:sp>
      <p:sp>
        <p:nvSpPr>
          <p:cNvPr id="295950" name="Rectangle 14"/>
          <p:cNvSpPr>
            <a:spLocks noChangeArrowheads="1"/>
          </p:cNvSpPr>
          <p:nvPr/>
        </p:nvSpPr>
        <p:spPr bwMode="auto">
          <a:xfrm>
            <a:off x="3248025" y="6119813"/>
            <a:ext cx="766763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≈ 2</a:t>
            </a:r>
            <a:r>
              <a:rPr lang="en-US" altLang="x-none" baseline="30000"/>
              <a:t>n</a:t>
            </a:r>
          </a:p>
        </p:txBody>
      </p:sp>
      <p:sp>
        <p:nvSpPr>
          <p:cNvPr id="295951" name="Rectangle 15"/>
          <p:cNvSpPr>
            <a:spLocks noChangeArrowheads="1"/>
          </p:cNvSpPr>
          <p:nvPr/>
        </p:nvSpPr>
        <p:spPr bwMode="auto">
          <a:xfrm>
            <a:off x="1363663" y="4479925"/>
            <a:ext cx="18478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i="0"/>
              <a:t>1 + 2T(n-1)</a:t>
            </a:r>
          </a:p>
        </p:txBody>
      </p:sp>
      <p:pic>
        <p:nvPicPr>
          <p:cNvPr id="295954" name="Picture 18" descr="02-15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1295400"/>
            <a:ext cx="4953000" cy="2676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59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59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59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59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5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5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5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5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59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59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5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5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59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59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5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5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95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95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95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95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5946" grpId="0"/>
      <p:bldP spid="295947" grpId="0"/>
      <p:bldP spid="295948" grpId="0"/>
      <p:bldP spid="295949" grpId="0"/>
      <p:bldP spid="295950" grpId="0"/>
      <p:bldP spid="295951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CA" altLang="x-none"/>
              <a:t>Evaluating</a:t>
            </a:r>
            <a:r>
              <a:rPr lang="en-US" altLang="x-none"/>
              <a:t>: </a:t>
            </a:r>
            <a:r>
              <a:rPr lang="en-CA" altLang="x-none" sz="3600">
                <a:solidFill>
                  <a:schemeClr val="accent2"/>
                </a:solidFill>
              </a:rPr>
              <a:t>T(n) =</a:t>
            </a:r>
            <a:r>
              <a:rPr lang="en-US" altLang="x-none" sz="3600">
                <a:solidFill>
                  <a:schemeClr val="accent2"/>
                </a:solidFill>
              </a:rPr>
              <a:t> </a:t>
            </a:r>
            <a:r>
              <a:rPr lang="en-CA" altLang="x-none" sz="3600">
                <a:solidFill>
                  <a:schemeClr val="accent2"/>
                </a:solidFill>
              </a:rPr>
              <a:t>aT(n-b)+f(n)</a:t>
            </a:r>
          </a:p>
        </p:txBody>
      </p:sp>
      <p:sp>
        <p:nvSpPr>
          <p:cNvPr id="620547" name="Rectangle 3"/>
          <p:cNvSpPr>
            <a:spLocks noChangeArrowheads="1"/>
          </p:cNvSpPr>
          <p:nvPr/>
        </p:nvSpPr>
        <p:spPr bwMode="auto">
          <a:xfrm>
            <a:off x="76200" y="5284788"/>
            <a:ext cx="1219200" cy="455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h = ?</a:t>
            </a:r>
            <a:endParaRPr lang="en-CA" altLang="x-none" sz="2400" i="0"/>
          </a:p>
        </p:txBody>
      </p:sp>
      <p:grpSp>
        <p:nvGrpSpPr>
          <p:cNvPr id="620548" name="Group 4"/>
          <p:cNvGrpSpPr>
            <a:grpSpLocks/>
          </p:cNvGrpSpPr>
          <p:nvPr/>
        </p:nvGrpSpPr>
        <p:grpSpPr bwMode="auto">
          <a:xfrm>
            <a:off x="2613025" y="3462338"/>
            <a:ext cx="1527175" cy="2278062"/>
            <a:chOff x="1646" y="2181"/>
            <a:chExt cx="962" cy="1435"/>
          </a:xfrm>
        </p:grpSpPr>
        <p:sp>
          <p:nvSpPr>
            <p:cNvPr id="620549" name="Rectangle 5"/>
            <p:cNvSpPr>
              <a:spLocks noChangeArrowheads="1"/>
            </p:cNvSpPr>
            <p:nvPr/>
          </p:nvSpPr>
          <p:spPr bwMode="auto">
            <a:xfrm>
              <a:off x="1646" y="3329"/>
              <a:ext cx="96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n-hb</a:t>
              </a:r>
              <a:endParaRPr lang="en-CA" altLang="x-none" sz="2000" i="0" baseline="30000"/>
            </a:p>
          </p:txBody>
        </p:sp>
        <p:sp>
          <p:nvSpPr>
            <p:cNvPr id="620550" name="Rectangle 6"/>
            <p:cNvSpPr>
              <a:spLocks noChangeArrowheads="1"/>
            </p:cNvSpPr>
            <p:nvPr/>
          </p:nvSpPr>
          <p:spPr bwMode="auto">
            <a:xfrm>
              <a:off x="1646" y="3042"/>
              <a:ext cx="96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551" name="Rectangle 7"/>
            <p:cNvSpPr>
              <a:spLocks noChangeArrowheads="1"/>
            </p:cNvSpPr>
            <p:nvPr/>
          </p:nvSpPr>
          <p:spPr bwMode="auto">
            <a:xfrm>
              <a:off x="1646" y="2755"/>
              <a:ext cx="96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n-ib</a:t>
              </a:r>
              <a:endParaRPr lang="en-CA" altLang="x-none" sz="2000" i="0" baseline="30000"/>
            </a:p>
          </p:txBody>
        </p:sp>
        <p:sp>
          <p:nvSpPr>
            <p:cNvPr id="620552" name="Rectangle 8"/>
            <p:cNvSpPr>
              <a:spLocks noChangeArrowheads="1"/>
            </p:cNvSpPr>
            <p:nvPr/>
          </p:nvSpPr>
          <p:spPr bwMode="auto">
            <a:xfrm>
              <a:off x="1646" y="2468"/>
              <a:ext cx="96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553" name="Rectangle 9"/>
            <p:cNvSpPr>
              <a:spLocks noChangeArrowheads="1"/>
            </p:cNvSpPr>
            <p:nvPr/>
          </p:nvSpPr>
          <p:spPr bwMode="auto">
            <a:xfrm>
              <a:off x="1646" y="2181"/>
              <a:ext cx="96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n-2b</a:t>
              </a:r>
              <a:endParaRPr lang="en-CA" altLang="x-none" sz="2000" i="0" baseline="30000"/>
            </a:p>
          </p:txBody>
        </p:sp>
      </p:grpSp>
      <p:sp>
        <p:nvSpPr>
          <p:cNvPr id="620554" name="Rectangle 10"/>
          <p:cNvSpPr>
            <a:spLocks noChangeArrowheads="1"/>
          </p:cNvSpPr>
          <p:nvPr/>
        </p:nvSpPr>
        <p:spPr bwMode="auto">
          <a:xfrm>
            <a:off x="2613025" y="3006725"/>
            <a:ext cx="1527175" cy="455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000" i="0"/>
              <a:t>n-b</a:t>
            </a:r>
            <a:endParaRPr lang="en-CA" altLang="x-none" sz="2000" i="0" baseline="30000"/>
          </a:p>
        </p:txBody>
      </p:sp>
      <p:grpSp>
        <p:nvGrpSpPr>
          <p:cNvPr id="620555" name="Group 11"/>
          <p:cNvGrpSpPr>
            <a:grpSpLocks/>
          </p:cNvGrpSpPr>
          <p:nvPr/>
        </p:nvGrpSpPr>
        <p:grpSpPr bwMode="auto">
          <a:xfrm>
            <a:off x="4140200" y="2551113"/>
            <a:ext cx="1701800" cy="3189287"/>
            <a:chOff x="2608" y="1607"/>
            <a:chExt cx="1072" cy="2009"/>
          </a:xfrm>
        </p:grpSpPr>
        <p:sp>
          <p:nvSpPr>
            <p:cNvPr id="620556" name="Rectangle 12"/>
            <p:cNvSpPr>
              <a:spLocks noChangeArrowheads="1"/>
            </p:cNvSpPr>
            <p:nvPr/>
          </p:nvSpPr>
          <p:spPr bwMode="auto">
            <a:xfrm>
              <a:off x="2608" y="3329"/>
              <a:ext cx="107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T(0)</a:t>
              </a:r>
              <a:endParaRPr lang="en-CA" altLang="x-none" sz="2000" i="0"/>
            </a:p>
          </p:txBody>
        </p:sp>
        <p:sp>
          <p:nvSpPr>
            <p:cNvPr id="620557" name="Rectangle 13"/>
            <p:cNvSpPr>
              <a:spLocks noChangeArrowheads="1"/>
            </p:cNvSpPr>
            <p:nvPr/>
          </p:nvSpPr>
          <p:spPr bwMode="auto">
            <a:xfrm>
              <a:off x="2608" y="3042"/>
              <a:ext cx="107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558" name="Rectangle 14"/>
            <p:cNvSpPr>
              <a:spLocks noChangeArrowheads="1"/>
            </p:cNvSpPr>
            <p:nvPr/>
          </p:nvSpPr>
          <p:spPr bwMode="auto">
            <a:xfrm>
              <a:off x="2608" y="2755"/>
              <a:ext cx="107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f(n-ib)</a:t>
              </a:r>
              <a:endParaRPr lang="en-CA" altLang="x-none" sz="2400" i="0"/>
            </a:p>
          </p:txBody>
        </p:sp>
        <p:sp>
          <p:nvSpPr>
            <p:cNvPr id="620559" name="Rectangle 15"/>
            <p:cNvSpPr>
              <a:spLocks noChangeArrowheads="1"/>
            </p:cNvSpPr>
            <p:nvPr/>
          </p:nvSpPr>
          <p:spPr bwMode="auto">
            <a:xfrm>
              <a:off x="2608" y="2468"/>
              <a:ext cx="107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560" name="Rectangle 16"/>
            <p:cNvSpPr>
              <a:spLocks noChangeArrowheads="1"/>
            </p:cNvSpPr>
            <p:nvPr/>
          </p:nvSpPr>
          <p:spPr bwMode="auto">
            <a:xfrm>
              <a:off x="2608" y="2181"/>
              <a:ext cx="107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f(n-2b)</a:t>
              </a:r>
              <a:endParaRPr lang="en-CA" altLang="x-none" sz="2000" i="0"/>
            </a:p>
          </p:txBody>
        </p:sp>
        <p:sp>
          <p:nvSpPr>
            <p:cNvPr id="620561" name="Rectangle 17"/>
            <p:cNvSpPr>
              <a:spLocks noChangeArrowheads="1"/>
            </p:cNvSpPr>
            <p:nvPr/>
          </p:nvSpPr>
          <p:spPr bwMode="auto">
            <a:xfrm>
              <a:off x="2608" y="1894"/>
              <a:ext cx="107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f(n-b)</a:t>
              </a:r>
              <a:endParaRPr lang="en-CA" altLang="x-none" sz="2000" i="0"/>
            </a:p>
          </p:txBody>
        </p:sp>
        <p:sp>
          <p:nvSpPr>
            <p:cNvPr id="620562" name="Rectangle 18"/>
            <p:cNvSpPr>
              <a:spLocks noChangeArrowheads="1"/>
            </p:cNvSpPr>
            <p:nvPr/>
          </p:nvSpPr>
          <p:spPr bwMode="auto">
            <a:xfrm>
              <a:off x="2608" y="1607"/>
              <a:ext cx="107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f(n)</a:t>
              </a:r>
              <a:endParaRPr lang="en-CA" altLang="x-none" sz="2000" i="0"/>
            </a:p>
          </p:txBody>
        </p:sp>
      </p:grpSp>
      <p:sp>
        <p:nvSpPr>
          <p:cNvPr id="620563" name="Rectangle 19"/>
          <p:cNvSpPr>
            <a:spLocks noChangeArrowheads="1"/>
          </p:cNvSpPr>
          <p:nvPr/>
        </p:nvSpPr>
        <p:spPr bwMode="auto">
          <a:xfrm>
            <a:off x="2613025" y="2551113"/>
            <a:ext cx="1527175" cy="455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n</a:t>
            </a:r>
            <a:endParaRPr lang="en-CA" altLang="x-none" sz="2400" i="0"/>
          </a:p>
        </p:txBody>
      </p:sp>
      <p:sp>
        <p:nvSpPr>
          <p:cNvPr id="620564" name="Rectangle 20"/>
          <p:cNvSpPr>
            <a:spLocks noChangeArrowheads="1"/>
          </p:cNvSpPr>
          <p:nvPr/>
        </p:nvSpPr>
        <p:spPr bwMode="auto">
          <a:xfrm>
            <a:off x="7253288" y="1219200"/>
            <a:ext cx="1814512" cy="133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Work in Level</a:t>
            </a:r>
            <a:endParaRPr lang="en-CA" altLang="x-none" sz="2400" i="0"/>
          </a:p>
        </p:txBody>
      </p:sp>
      <p:sp>
        <p:nvSpPr>
          <p:cNvPr id="620565" name="Rectangle 21"/>
          <p:cNvSpPr>
            <a:spLocks noChangeArrowheads="1"/>
          </p:cNvSpPr>
          <p:nvPr/>
        </p:nvSpPr>
        <p:spPr bwMode="auto">
          <a:xfrm>
            <a:off x="5842000" y="1219200"/>
            <a:ext cx="1411288" cy="133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# stack frames</a:t>
            </a:r>
            <a:endParaRPr lang="en-CA" altLang="x-none" sz="2400" i="0"/>
          </a:p>
        </p:txBody>
      </p:sp>
      <p:sp>
        <p:nvSpPr>
          <p:cNvPr id="620566" name="Rectangle 22"/>
          <p:cNvSpPr>
            <a:spLocks noChangeArrowheads="1"/>
          </p:cNvSpPr>
          <p:nvPr/>
        </p:nvSpPr>
        <p:spPr bwMode="auto">
          <a:xfrm>
            <a:off x="4140200" y="1219200"/>
            <a:ext cx="1701800" cy="133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Work</a:t>
            </a:r>
          </a:p>
          <a:p>
            <a:pPr>
              <a:buFontTx/>
              <a:buNone/>
            </a:pPr>
            <a:r>
              <a:rPr lang="en-US" altLang="x-none" sz="2400" i="0"/>
              <a:t>in stack</a:t>
            </a:r>
          </a:p>
          <a:p>
            <a:pPr>
              <a:buFontTx/>
              <a:buNone/>
            </a:pPr>
            <a:r>
              <a:rPr lang="en-US" altLang="x-none" sz="2400" i="0"/>
              <a:t>frame </a:t>
            </a:r>
            <a:endParaRPr lang="en-CA" altLang="x-none" sz="2400" i="0"/>
          </a:p>
        </p:txBody>
      </p:sp>
      <p:sp>
        <p:nvSpPr>
          <p:cNvPr id="620567" name="Rectangle 23"/>
          <p:cNvSpPr>
            <a:spLocks noChangeArrowheads="1"/>
          </p:cNvSpPr>
          <p:nvPr/>
        </p:nvSpPr>
        <p:spPr bwMode="auto">
          <a:xfrm>
            <a:off x="2613025" y="1219200"/>
            <a:ext cx="1527175" cy="133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Instance</a:t>
            </a:r>
          </a:p>
          <a:p>
            <a:pPr algn="ctr">
              <a:buFontTx/>
              <a:buNone/>
            </a:pPr>
            <a:r>
              <a:rPr lang="en-US" altLang="x-none" sz="2400" i="0"/>
              <a:t>size</a:t>
            </a:r>
            <a:endParaRPr lang="en-CA" altLang="x-none" sz="2400" i="0"/>
          </a:p>
        </p:txBody>
      </p:sp>
      <p:sp>
        <p:nvSpPr>
          <p:cNvPr id="620568" name="Line 24"/>
          <p:cNvSpPr>
            <a:spLocks noChangeShapeType="1"/>
          </p:cNvSpPr>
          <p:nvPr/>
        </p:nvSpPr>
        <p:spPr bwMode="auto">
          <a:xfrm>
            <a:off x="76200" y="12192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69" name="Line 25"/>
          <p:cNvSpPr>
            <a:spLocks noChangeShapeType="1"/>
          </p:cNvSpPr>
          <p:nvPr/>
        </p:nvSpPr>
        <p:spPr bwMode="auto">
          <a:xfrm>
            <a:off x="76200" y="255111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0" name="Line 26"/>
          <p:cNvSpPr>
            <a:spLocks noChangeShapeType="1"/>
          </p:cNvSpPr>
          <p:nvPr/>
        </p:nvSpPr>
        <p:spPr bwMode="auto">
          <a:xfrm>
            <a:off x="76200" y="3006725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1" name="Line 27"/>
          <p:cNvSpPr>
            <a:spLocks noChangeShapeType="1"/>
          </p:cNvSpPr>
          <p:nvPr/>
        </p:nvSpPr>
        <p:spPr bwMode="auto">
          <a:xfrm>
            <a:off x="76200" y="346233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2" name="Line 28"/>
          <p:cNvSpPr>
            <a:spLocks noChangeShapeType="1"/>
          </p:cNvSpPr>
          <p:nvPr/>
        </p:nvSpPr>
        <p:spPr bwMode="auto">
          <a:xfrm>
            <a:off x="76200" y="3917950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3" name="Line 29"/>
          <p:cNvSpPr>
            <a:spLocks noChangeShapeType="1"/>
          </p:cNvSpPr>
          <p:nvPr/>
        </p:nvSpPr>
        <p:spPr bwMode="auto">
          <a:xfrm>
            <a:off x="76200" y="437356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4" name="Line 30"/>
          <p:cNvSpPr>
            <a:spLocks noChangeShapeType="1"/>
          </p:cNvSpPr>
          <p:nvPr/>
        </p:nvSpPr>
        <p:spPr bwMode="auto">
          <a:xfrm>
            <a:off x="76200" y="4829175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5" name="Line 31"/>
          <p:cNvSpPr>
            <a:spLocks noChangeShapeType="1"/>
          </p:cNvSpPr>
          <p:nvPr/>
        </p:nvSpPr>
        <p:spPr bwMode="auto">
          <a:xfrm>
            <a:off x="76200" y="528478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6" name="Line 32"/>
          <p:cNvSpPr>
            <a:spLocks noChangeShapeType="1"/>
          </p:cNvSpPr>
          <p:nvPr/>
        </p:nvSpPr>
        <p:spPr bwMode="auto">
          <a:xfrm>
            <a:off x="76200" y="57404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7" name="Line 33"/>
          <p:cNvSpPr>
            <a:spLocks noChangeShapeType="1"/>
          </p:cNvSpPr>
          <p:nvPr/>
        </p:nvSpPr>
        <p:spPr bwMode="auto">
          <a:xfrm>
            <a:off x="762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8" name="Line 34"/>
          <p:cNvSpPr>
            <a:spLocks noChangeShapeType="1"/>
          </p:cNvSpPr>
          <p:nvPr/>
        </p:nvSpPr>
        <p:spPr bwMode="auto">
          <a:xfrm>
            <a:off x="12954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79" name="Line 35"/>
          <p:cNvSpPr>
            <a:spLocks noChangeShapeType="1"/>
          </p:cNvSpPr>
          <p:nvPr/>
        </p:nvSpPr>
        <p:spPr bwMode="auto">
          <a:xfrm>
            <a:off x="2613025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80" name="Line 36"/>
          <p:cNvSpPr>
            <a:spLocks noChangeShapeType="1"/>
          </p:cNvSpPr>
          <p:nvPr/>
        </p:nvSpPr>
        <p:spPr bwMode="auto">
          <a:xfrm>
            <a:off x="41402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81" name="Line 37"/>
          <p:cNvSpPr>
            <a:spLocks noChangeShapeType="1"/>
          </p:cNvSpPr>
          <p:nvPr/>
        </p:nvSpPr>
        <p:spPr bwMode="auto">
          <a:xfrm>
            <a:off x="58420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82" name="Line 38"/>
          <p:cNvSpPr>
            <a:spLocks noChangeShapeType="1"/>
          </p:cNvSpPr>
          <p:nvPr/>
        </p:nvSpPr>
        <p:spPr bwMode="auto">
          <a:xfrm>
            <a:off x="7253288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0583" name="Line 39"/>
          <p:cNvSpPr>
            <a:spLocks noChangeShapeType="1"/>
          </p:cNvSpPr>
          <p:nvPr/>
        </p:nvSpPr>
        <p:spPr bwMode="auto">
          <a:xfrm>
            <a:off x="90678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grpSp>
        <p:nvGrpSpPr>
          <p:cNvPr id="620584" name="Group 40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620585" name="Oval 41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86" name="Oval 42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87" name="Oval 43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88" name="Oval 44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89" name="Oval 45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0" name="Oval 46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1" name="Oval 47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2" name="Oval 48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3" name="Oval 49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4" name="Oval 50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5" name="Oval 51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6" name="Oval 52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7" name="Oval 53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8" name="Oval 54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599" name="Oval 55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0" name="Oval 56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1" name="Rectangle 57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2" name="Oval 58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3" name="Oval 59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4" name="Oval 60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5" name="Oval 61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6" name="Oval 62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7" name="Oval 63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8" name="Oval 64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09" name="Oval 65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10" name="Oval 66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11" name="Oval 67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12" name="Oval 68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13" name="Oval 69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14" name="Oval 70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15" name="Oval 71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16" name="Oval 72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17" name="Oval 73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0618" name="Rectangle 74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0619" name="Group 75"/>
          <p:cNvGrpSpPr>
            <a:grpSpLocks/>
          </p:cNvGrpSpPr>
          <p:nvPr/>
        </p:nvGrpSpPr>
        <p:grpSpPr bwMode="auto">
          <a:xfrm>
            <a:off x="5842000" y="2551113"/>
            <a:ext cx="1411288" cy="3189287"/>
            <a:chOff x="3680" y="1607"/>
            <a:chExt cx="889" cy="2009"/>
          </a:xfrm>
        </p:grpSpPr>
        <p:sp>
          <p:nvSpPr>
            <p:cNvPr id="620620" name="Rectangle 76"/>
            <p:cNvSpPr>
              <a:spLocks noChangeArrowheads="1"/>
            </p:cNvSpPr>
            <p:nvPr/>
          </p:nvSpPr>
          <p:spPr bwMode="auto">
            <a:xfrm>
              <a:off x="3680" y="3329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a </a:t>
              </a:r>
            </a:p>
          </p:txBody>
        </p:sp>
        <p:sp>
          <p:nvSpPr>
            <p:cNvPr id="620621" name="Rectangle 77"/>
            <p:cNvSpPr>
              <a:spLocks noChangeArrowheads="1"/>
            </p:cNvSpPr>
            <p:nvPr/>
          </p:nvSpPr>
          <p:spPr bwMode="auto">
            <a:xfrm>
              <a:off x="3680" y="3042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22" name="Rectangle 78"/>
            <p:cNvSpPr>
              <a:spLocks noChangeArrowheads="1"/>
            </p:cNvSpPr>
            <p:nvPr/>
          </p:nvSpPr>
          <p:spPr bwMode="auto">
            <a:xfrm>
              <a:off x="3680" y="2755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a</a:t>
              </a:r>
              <a:r>
                <a:rPr lang="en-US" altLang="x-none" sz="2400" i="0" baseline="30000"/>
                <a:t>i</a:t>
              </a:r>
              <a:endParaRPr lang="en-CA" altLang="x-none" sz="2400" i="0" baseline="30000"/>
            </a:p>
          </p:txBody>
        </p:sp>
        <p:sp>
          <p:nvSpPr>
            <p:cNvPr id="620623" name="Rectangle 79"/>
            <p:cNvSpPr>
              <a:spLocks noChangeArrowheads="1"/>
            </p:cNvSpPr>
            <p:nvPr/>
          </p:nvSpPr>
          <p:spPr bwMode="auto">
            <a:xfrm>
              <a:off x="3680" y="2468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24" name="Rectangle 80"/>
            <p:cNvSpPr>
              <a:spLocks noChangeArrowheads="1"/>
            </p:cNvSpPr>
            <p:nvPr/>
          </p:nvSpPr>
          <p:spPr bwMode="auto">
            <a:xfrm>
              <a:off x="3680" y="2181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a</a:t>
              </a:r>
              <a:r>
                <a:rPr lang="en-US" altLang="x-none" sz="2400" i="0" baseline="30000"/>
                <a:t>2</a:t>
              </a:r>
              <a:endParaRPr lang="en-CA" altLang="x-none" sz="2400" i="0" baseline="30000"/>
            </a:p>
          </p:txBody>
        </p:sp>
        <p:sp>
          <p:nvSpPr>
            <p:cNvPr id="620625" name="Rectangle 81"/>
            <p:cNvSpPr>
              <a:spLocks noChangeArrowheads="1"/>
            </p:cNvSpPr>
            <p:nvPr/>
          </p:nvSpPr>
          <p:spPr bwMode="auto">
            <a:xfrm>
              <a:off x="3680" y="1894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a</a:t>
              </a:r>
              <a:endParaRPr lang="en-CA" altLang="x-none" sz="2400" i="0"/>
            </a:p>
          </p:txBody>
        </p:sp>
        <p:sp>
          <p:nvSpPr>
            <p:cNvPr id="620626" name="Rectangle 82"/>
            <p:cNvSpPr>
              <a:spLocks noChangeArrowheads="1"/>
            </p:cNvSpPr>
            <p:nvPr/>
          </p:nvSpPr>
          <p:spPr bwMode="auto">
            <a:xfrm>
              <a:off x="3680" y="1607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1</a:t>
              </a:r>
              <a:endParaRPr lang="en-CA" altLang="x-none" sz="2400" i="0"/>
            </a:p>
          </p:txBody>
        </p:sp>
        <p:sp>
          <p:nvSpPr>
            <p:cNvPr id="620627" name="Rectangle 83"/>
            <p:cNvSpPr>
              <a:spLocks noChangeArrowheads="1"/>
            </p:cNvSpPr>
            <p:nvPr/>
          </p:nvSpPr>
          <p:spPr bwMode="auto">
            <a:xfrm>
              <a:off x="4080" y="3264"/>
              <a:ext cx="26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/>
              <a:r>
                <a:rPr lang="en-US" altLang="x-none" sz="2000" i="0" baseline="30000"/>
                <a:t>n</a:t>
              </a:r>
              <a:r>
                <a:rPr lang="en-US" altLang="x-none" sz="2000" i="0"/>
                <a:t>/</a:t>
              </a:r>
              <a:r>
                <a:rPr lang="en-US" altLang="x-none" sz="2000" i="0" baseline="-25000"/>
                <a:t>b</a:t>
              </a:r>
            </a:p>
          </p:txBody>
        </p:sp>
      </p:grpSp>
      <p:grpSp>
        <p:nvGrpSpPr>
          <p:cNvPr id="620628" name="Group 84"/>
          <p:cNvGrpSpPr>
            <a:grpSpLocks/>
          </p:cNvGrpSpPr>
          <p:nvPr/>
        </p:nvGrpSpPr>
        <p:grpSpPr bwMode="auto">
          <a:xfrm>
            <a:off x="7253288" y="2551113"/>
            <a:ext cx="1814512" cy="3189287"/>
            <a:chOff x="4569" y="1607"/>
            <a:chExt cx="1143" cy="2009"/>
          </a:xfrm>
        </p:grpSpPr>
        <p:sp>
          <p:nvSpPr>
            <p:cNvPr id="620629" name="Rectangle 85"/>
            <p:cNvSpPr>
              <a:spLocks noChangeArrowheads="1"/>
            </p:cNvSpPr>
            <p:nvPr/>
          </p:nvSpPr>
          <p:spPr bwMode="auto">
            <a:xfrm>
              <a:off x="4569" y="3329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x-none" sz="2400" i="0"/>
                <a:t>a     </a:t>
              </a:r>
              <a:r>
                <a:rPr lang="en-CA" altLang="x-none" sz="2400" i="0"/>
                <a:t>·</a:t>
              </a:r>
              <a:r>
                <a:rPr lang="en-US" altLang="x-none" sz="2400" i="0"/>
                <a:t> T(0)    </a:t>
              </a:r>
              <a:endParaRPr lang="en-CA" altLang="x-none" sz="2400" i="0"/>
            </a:p>
          </p:txBody>
        </p:sp>
        <p:sp>
          <p:nvSpPr>
            <p:cNvPr id="620630" name="Rectangle 86"/>
            <p:cNvSpPr>
              <a:spLocks noChangeArrowheads="1"/>
            </p:cNvSpPr>
            <p:nvPr/>
          </p:nvSpPr>
          <p:spPr bwMode="auto">
            <a:xfrm>
              <a:off x="4569" y="3042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31" name="Rectangle 87"/>
            <p:cNvSpPr>
              <a:spLocks noChangeArrowheads="1"/>
            </p:cNvSpPr>
            <p:nvPr/>
          </p:nvSpPr>
          <p:spPr bwMode="auto">
            <a:xfrm>
              <a:off x="4569" y="2755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a</a:t>
              </a:r>
              <a:r>
                <a:rPr lang="en-US" altLang="x-none" sz="2000" i="0" baseline="30000"/>
                <a:t>i  </a:t>
              </a:r>
              <a:r>
                <a:rPr lang="en-CA" altLang="x-none" sz="2000" i="0"/>
                <a:t>·</a:t>
              </a:r>
              <a:r>
                <a:rPr lang="en-CA" altLang="x-none" sz="2000" i="0">
                  <a:solidFill>
                    <a:schemeClr val="accent2"/>
                  </a:solidFill>
                </a:rPr>
                <a:t> </a:t>
              </a:r>
              <a:r>
                <a:rPr lang="en-US" altLang="x-none" sz="2000" i="0"/>
                <a:t>f(n-ib)</a:t>
              </a:r>
              <a:endParaRPr lang="en-CA" altLang="x-none" sz="2000" i="0"/>
            </a:p>
          </p:txBody>
        </p:sp>
        <p:sp>
          <p:nvSpPr>
            <p:cNvPr id="620632" name="Rectangle 88"/>
            <p:cNvSpPr>
              <a:spLocks noChangeArrowheads="1"/>
            </p:cNvSpPr>
            <p:nvPr/>
          </p:nvSpPr>
          <p:spPr bwMode="auto">
            <a:xfrm>
              <a:off x="4569" y="2468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33" name="Rectangle 89"/>
            <p:cNvSpPr>
              <a:spLocks noChangeArrowheads="1"/>
            </p:cNvSpPr>
            <p:nvPr/>
          </p:nvSpPr>
          <p:spPr bwMode="auto">
            <a:xfrm>
              <a:off x="4569" y="2181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a</a:t>
              </a:r>
              <a:r>
                <a:rPr lang="en-US" altLang="x-none" sz="2000" i="0" baseline="30000"/>
                <a:t>2  </a:t>
              </a:r>
              <a:r>
                <a:rPr lang="en-CA" altLang="x-none" sz="2000" i="0"/>
                <a:t>·</a:t>
              </a:r>
              <a:r>
                <a:rPr lang="en-CA" altLang="x-none" sz="2000" i="0">
                  <a:solidFill>
                    <a:schemeClr val="accent2"/>
                  </a:solidFill>
                </a:rPr>
                <a:t> </a:t>
              </a:r>
              <a:r>
                <a:rPr lang="en-US" altLang="x-none" sz="2000" i="0"/>
                <a:t>f(n-2b)</a:t>
              </a:r>
              <a:endParaRPr lang="en-CA" altLang="x-none" sz="2000" i="0"/>
            </a:p>
          </p:txBody>
        </p:sp>
        <p:sp>
          <p:nvSpPr>
            <p:cNvPr id="620634" name="Rectangle 90"/>
            <p:cNvSpPr>
              <a:spLocks noChangeArrowheads="1"/>
            </p:cNvSpPr>
            <p:nvPr/>
          </p:nvSpPr>
          <p:spPr bwMode="auto">
            <a:xfrm>
              <a:off x="4569" y="1894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a </a:t>
              </a:r>
              <a:r>
                <a:rPr lang="en-CA" altLang="x-none" sz="2000" i="0"/>
                <a:t>·</a:t>
              </a:r>
              <a:r>
                <a:rPr lang="en-CA" altLang="x-none" sz="2000" i="0">
                  <a:solidFill>
                    <a:schemeClr val="accent2"/>
                  </a:solidFill>
                </a:rPr>
                <a:t> </a:t>
              </a:r>
              <a:r>
                <a:rPr lang="en-US" altLang="x-none" sz="2000" i="0"/>
                <a:t>f(n-b)</a:t>
              </a:r>
              <a:endParaRPr lang="en-CA" altLang="x-none" sz="2000" i="0"/>
            </a:p>
          </p:txBody>
        </p:sp>
        <p:sp>
          <p:nvSpPr>
            <p:cNvPr id="620635" name="Rectangle 91"/>
            <p:cNvSpPr>
              <a:spLocks noChangeArrowheads="1"/>
            </p:cNvSpPr>
            <p:nvPr/>
          </p:nvSpPr>
          <p:spPr bwMode="auto">
            <a:xfrm>
              <a:off x="4569" y="1607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1 </a:t>
              </a:r>
              <a:r>
                <a:rPr lang="en-CA" altLang="x-none" sz="2000" i="0"/>
                <a:t>·</a:t>
              </a:r>
              <a:r>
                <a:rPr lang="en-CA" altLang="x-none" sz="2000" i="0">
                  <a:solidFill>
                    <a:schemeClr val="accent2"/>
                  </a:solidFill>
                </a:rPr>
                <a:t> </a:t>
              </a:r>
              <a:r>
                <a:rPr lang="en-US" altLang="x-none" sz="2000" i="0"/>
                <a:t>f(n)</a:t>
              </a:r>
              <a:endParaRPr lang="en-CA" altLang="x-none" sz="2000" i="0"/>
            </a:p>
          </p:txBody>
        </p:sp>
        <p:sp>
          <p:nvSpPr>
            <p:cNvPr id="620636" name="Rectangle 92"/>
            <p:cNvSpPr>
              <a:spLocks noChangeArrowheads="1"/>
            </p:cNvSpPr>
            <p:nvPr/>
          </p:nvSpPr>
          <p:spPr bwMode="auto">
            <a:xfrm>
              <a:off x="4752" y="3264"/>
              <a:ext cx="26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/>
              <a:r>
                <a:rPr lang="en-US" altLang="x-none" sz="2000" i="0" baseline="30000"/>
                <a:t>n</a:t>
              </a:r>
              <a:r>
                <a:rPr lang="en-US" altLang="x-none" sz="2000" i="0"/>
                <a:t>/</a:t>
              </a:r>
              <a:r>
                <a:rPr lang="en-US" altLang="x-none" sz="2000" i="0" baseline="-25000"/>
                <a:t>b</a:t>
              </a:r>
            </a:p>
          </p:txBody>
        </p:sp>
      </p:grpSp>
      <p:sp>
        <p:nvSpPr>
          <p:cNvPr id="620637" name="Text Box 93"/>
          <p:cNvSpPr txBox="1">
            <a:spLocks noChangeArrowheads="1"/>
          </p:cNvSpPr>
          <p:nvPr/>
        </p:nvSpPr>
        <p:spPr bwMode="auto">
          <a:xfrm>
            <a:off x="1233488" y="5791200"/>
            <a:ext cx="2805112" cy="895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2400" i="0"/>
              <a:t>|base case| = 0 = n-hb</a:t>
            </a:r>
          </a:p>
          <a:p>
            <a:pPr>
              <a:spcBef>
                <a:spcPct val="20000"/>
              </a:spcBef>
            </a:pPr>
            <a:r>
              <a:rPr lang="en-US" altLang="x-none" sz="2400" i="0"/>
              <a:t>h = </a:t>
            </a:r>
            <a:r>
              <a:rPr lang="en-US" altLang="x-none" sz="2400" i="0" baseline="30000"/>
              <a:t>n</a:t>
            </a:r>
            <a:r>
              <a:rPr lang="en-US" altLang="x-none" sz="2400" i="0"/>
              <a:t>/</a:t>
            </a:r>
            <a:r>
              <a:rPr lang="en-US" altLang="x-none" sz="2400" i="0" baseline="-25000"/>
              <a:t>b</a:t>
            </a:r>
            <a:endParaRPr lang="en-US" altLang="x-none" sz="2400" i="0"/>
          </a:p>
        </p:txBody>
      </p:sp>
      <p:sp useBgFill="1">
        <p:nvSpPr>
          <p:cNvPr id="620638" name="Rectangle 94"/>
          <p:cNvSpPr>
            <a:spLocks noChangeArrowheads="1"/>
          </p:cNvSpPr>
          <p:nvPr/>
        </p:nvSpPr>
        <p:spPr bwMode="auto">
          <a:xfrm>
            <a:off x="76200" y="5284788"/>
            <a:ext cx="1219200" cy="455612"/>
          </a:xfrm>
          <a:prstGeom prst="rect">
            <a:avLst/>
          </a:prstGeom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h = </a:t>
            </a:r>
            <a:r>
              <a:rPr lang="en-US" altLang="x-none" sz="2400" i="0" baseline="30000"/>
              <a:t>n</a:t>
            </a:r>
            <a:r>
              <a:rPr lang="en-US" altLang="x-none" sz="2400" i="0"/>
              <a:t>/</a:t>
            </a:r>
            <a:r>
              <a:rPr lang="en-US" altLang="x-none" sz="2400" i="0" baseline="-25000"/>
              <a:t>b</a:t>
            </a:r>
            <a:endParaRPr lang="en-CA" altLang="x-none" sz="2400" i="0"/>
          </a:p>
        </p:txBody>
      </p:sp>
      <p:grpSp>
        <p:nvGrpSpPr>
          <p:cNvPr id="620639" name="Group 95"/>
          <p:cNvGrpSpPr>
            <a:grpSpLocks/>
          </p:cNvGrpSpPr>
          <p:nvPr/>
        </p:nvGrpSpPr>
        <p:grpSpPr bwMode="auto">
          <a:xfrm>
            <a:off x="76200" y="1219200"/>
            <a:ext cx="2536825" cy="4521200"/>
            <a:chOff x="48" y="768"/>
            <a:chExt cx="1598" cy="2848"/>
          </a:xfrm>
        </p:grpSpPr>
        <p:sp>
          <p:nvSpPr>
            <p:cNvPr id="620640" name="Rectangle 96"/>
            <p:cNvSpPr>
              <a:spLocks noChangeArrowheads="1"/>
            </p:cNvSpPr>
            <p:nvPr/>
          </p:nvSpPr>
          <p:spPr bwMode="auto">
            <a:xfrm>
              <a:off x="816" y="3329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41" name="Rectangle 97"/>
            <p:cNvSpPr>
              <a:spLocks noChangeArrowheads="1"/>
            </p:cNvSpPr>
            <p:nvPr/>
          </p:nvSpPr>
          <p:spPr bwMode="auto">
            <a:xfrm>
              <a:off x="816" y="3042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42" name="Rectangle 98"/>
            <p:cNvSpPr>
              <a:spLocks noChangeArrowheads="1"/>
            </p:cNvSpPr>
            <p:nvPr/>
          </p:nvSpPr>
          <p:spPr bwMode="auto">
            <a:xfrm>
              <a:off x="48" y="3042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43" name="Rectangle 99"/>
            <p:cNvSpPr>
              <a:spLocks noChangeArrowheads="1"/>
            </p:cNvSpPr>
            <p:nvPr/>
          </p:nvSpPr>
          <p:spPr bwMode="auto">
            <a:xfrm>
              <a:off x="816" y="2755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44" name="Rectangle 100"/>
            <p:cNvSpPr>
              <a:spLocks noChangeArrowheads="1"/>
            </p:cNvSpPr>
            <p:nvPr/>
          </p:nvSpPr>
          <p:spPr bwMode="auto">
            <a:xfrm>
              <a:off x="48" y="2755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i</a:t>
              </a:r>
              <a:endParaRPr lang="en-CA" altLang="x-none" sz="2400" i="0"/>
            </a:p>
          </p:txBody>
        </p:sp>
        <p:sp>
          <p:nvSpPr>
            <p:cNvPr id="620645" name="Rectangle 101"/>
            <p:cNvSpPr>
              <a:spLocks noChangeArrowheads="1"/>
            </p:cNvSpPr>
            <p:nvPr/>
          </p:nvSpPr>
          <p:spPr bwMode="auto">
            <a:xfrm>
              <a:off x="816" y="2468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46" name="Rectangle 102"/>
            <p:cNvSpPr>
              <a:spLocks noChangeArrowheads="1"/>
            </p:cNvSpPr>
            <p:nvPr/>
          </p:nvSpPr>
          <p:spPr bwMode="auto">
            <a:xfrm>
              <a:off x="48" y="2468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47" name="Rectangle 103"/>
            <p:cNvSpPr>
              <a:spLocks noChangeArrowheads="1"/>
            </p:cNvSpPr>
            <p:nvPr/>
          </p:nvSpPr>
          <p:spPr bwMode="auto">
            <a:xfrm>
              <a:off x="816" y="2181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48" name="Rectangle 104"/>
            <p:cNvSpPr>
              <a:spLocks noChangeArrowheads="1"/>
            </p:cNvSpPr>
            <p:nvPr/>
          </p:nvSpPr>
          <p:spPr bwMode="auto">
            <a:xfrm>
              <a:off x="48" y="2181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2</a:t>
              </a:r>
              <a:endParaRPr lang="en-CA" altLang="x-none" sz="2400" i="0"/>
            </a:p>
          </p:txBody>
        </p:sp>
        <p:sp>
          <p:nvSpPr>
            <p:cNvPr id="620649" name="Rectangle 105"/>
            <p:cNvSpPr>
              <a:spLocks noChangeArrowheads="1"/>
            </p:cNvSpPr>
            <p:nvPr/>
          </p:nvSpPr>
          <p:spPr bwMode="auto">
            <a:xfrm>
              <a:off x="816" y="1894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50" name="Rectangle 106"/>
            <p:cNvSpPr>
              <a:spLocks noChangeArrowheads="1"/>
            </p:cNvSpPr>
            <p:nvPr/>
          </p:nvSpPr>
          <p:spPr bwMode="auto">
            <a:xfrm>
              <a:off x="48" y="1894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1</a:t>
              </a:r>
              <a:endParaRPr lang="en-CA" altLang="x-none" sz="2400" i="0"/>
            </a:p>
          </p:txBody>
        </p:sp>
        <p:sp>
          <p:nvSpPr>
            <p:cNvPr id="620651" name="Rectangle 107"/>
            <p:cNvSpPr>
              <a:spLocks noChangeArrowheads="1"/>
            </p:cNvSpPr>
            <p:nvPr/>
          </p:nvSpPr>
          <p:spPr bwMode="auto">
            <a:xfrm>
              <a:off x="816" y="1607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52" name="Rectangle 108"/>
            <p:cNvSpPr>
              <a:spLocks noChangeArrowheads="1"/>
            </p:cNvSpPr>
            <p:nvPr/>
          </p:nvSpPr>
          <p:spPr bwMode="auto">
            <a:xfrm>
              <a:off x="48" y="1607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0</a:t>
              </a:r>
              <a:endParaRPr lang="en-CA" altLang="x-none" sz="2400" i="0"/>
            </a:p>
          </p:txBody>
        </p:sp>
        <p:sp>
          <p:nvSpPr>
            <p:cNvPr id="620653" name="Rectangle 109"/>
            <p:cNvSpPr>
              <a:spLocks noChangeArrowheads="1"/>
            </p:cNvSpPr>
            <p:nvPr/>
          </p:nvSpPr>
          <p:spPr bwMode="auto">
            <a:xfrm>
              <a:off x="816" y="768"/>
              <a:ext cx="830" cy="8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0654" name="Rectangle 110"/>
            <p:cNvSpPr>
              <a:spLocks noChangeArrowheads="1"/>
            </p:cNvSpPr>
            <p:nvPr/>
          </p:nvSpPr>
          <p:spPr bwMode="auto">
            <a:xfrm>
              <a:off x="48" y="768"/>
              <a:ext cx="768" cy="8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Level</a:t>
              </a:r>
              <a:endParaRPr lang="en-CA" altLang="x-none" sz="2400" i="0"/>
            </a:p>
          </p:txBody>
        </p:sp>
        <p:grpSp>
          <p:nvGrpSpPr>
            <p:cNvPr id="620655" name="Group 111"/>
            <p:cNvGrpSpPr>
              <a:grpSpLocks/>
            </p:cNvGrpSpPr>
            <p:nvPr/>
          </p:nvGrpSpPr>
          <p:grpSpPr bwMode="auto">
            <a:xfrm>
              <a:off x="894" y="1983"/>
              <a:ext cx="650" cy="106"/>
              <a:chOff x="260" y="1787"/>
              <a:chExt cx="942" cy="147"/>
            </a:xfrm>
          </p:grpSpPr>
          <p:sp>
            <p:nvSpPr>
              <p:cNvPr id="620656" name="Oval 112"/>
              <p:cNvSpPr>
                <a:spLocks noChangeArrowheads="1"/>
              </p:cNvSpPr>
              <p:nvPr/>
            </p:nvSpPr>
            <p:spPr bwMode="auto">
              <a:xfrm>
                <a:off x="805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57" name="Oval 113"/>
              <p:cNvSpPr>
                <a:spLocks noChangeArrowheads="1"/>
              </p:cNvSpPr>
              <p:nvPr/>
            </p:nvSpPr>
            <p:spPr bwMode="auto">
              <a:xfrm>
                <a:off x="533" y="1792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CA" altLang="x-none" sz="2400" i="0"/>
              </a:p>
            </p:txBody>
          </p:sp>
          <p:sp>
            <p:nvSpPr>
              <p:cNvPr id="620658" name="Oval 114"/>
              <p:cNvSpPr>
                <a:spLocks noChangeArrowheads="1"/>
              </p:cNvSpPr>
              <p:nvPr/>
            </p:nvSpPr>
            <p:spPr bwMode="auto">
              <a:xfrm>
                <a:off x="1100" y="1787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59" name="Oval 115"/>
              <p:cNvSpPr>
                <a:spLocks noChangeArrowheads="1"/>
              </p:cNvSpPr>
              <p:nvPr/>
            </p:nvSpPr>
            <p:spPr bwMode="auto">
              <a:xfrm>
                <a:off x="260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CA" altLang="x-none" sz="2400" i="0"/>
              </a:p>
            </p:txBody>
          </p:sp>
        </p:grpSp>
        <p:sp>
          <p:nvSpPr>
            <p:cNvPr id="620660" name="Oval 116"/>
            <p:cNvSpPr>
              <a:spLocks noChangeArrowheads="1"/>
            </p:cNvSpPr>
            <p:nvPr/>
          </p:nvSpPr>
          <p:spPr bwMode="auto">
            <a:xfrm>
              <a:off x="1177" y="1727"/>
              <a:ext cx="71" cy="10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x-none" altLang="x-none" sz="3200" i="0"/>
            </a:p>
          </p:txBody>
        </p:sp>
        <p:grpSp>
          <p:nvGrpSpPr>
            <p:cNvPr id="620661" name="Group 117"/>
            <p:cNvGrpSpPr>
              <a:grpSpLocks/>
            </p:cNvGrpSpPr>
            <p:nvPr/>
          </p:nvGrpSpPr>
          <p:grpSpPr bwMode="auto">
            <a:xfrm>
              <a:off x="829" y="2887"/>
              <a:ext cx="778" cy="57"/>
              <a:chOff x="530" y="1115"/>
              <a:chExt cx="3575" cy="182"/>
            </a:xfrm>
          </p:grpSpPr>
          <p:sp>
            <p:nvSpPr>
              <p:cNvPr id="620662" name="Oval 118"/>
              <p:cNvSpPr>
                <a:spLocks noChangeArrowheads="1"/>
              </p:cNvSpPr>
              <p:nvPr/>
            </p:nvSpPr>
            <p:spPr bwMode="auto">
              <a:xfrm>
                <a:off x="232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63" name="Oval 119"/>
              <p:cNvSpPr>
                <a:spLocks noChangeArrowheads="1"/>
              </p:cNvSpPr>
              <p:nvPr/>
            </p:nvSpPr>
            <p:spPr bwMode="auto">
              <a:xfrm>
                <a:off x="3925" y="1115"/>
                <a:ext cx="180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64" name="Oval 120"/>
              <p:cNvSpPr>
                <a:spLocks noChangeArrowheads="1"/>
              </p:cNvSpPr>
              <p:nvPr/>
            </p:nvSpPr>
            <p:spPr bwMode="auto">
              <a:xfrm>
                <a:off x="53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65" name="Oval 121"/>
              <p:cNvSpPr>
                <a:spLocks noChangeArrowheads="1"/>
              </p:cNvSpPr>
              <p:nvPr/>
            </p:nvSpPr>
            <p:spPr bwMode="auto">
              <a:xfrm>
                <a:off x="746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66" name="Oval 122"/>
              <p:cNvSpPr>
                <a:spLocks noChangeArrowheads="1"/>
              </p:cNvSpPr>
              <p:nvPr/>
            </p:nvSpPr>
            <p:spPr bwMode="auto">
              <a:xfrm>
                <a:off x="9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67" name="Oval 123"/>
              <p:cNvSpPr>
                <a:spLocks noChangeArrowheads="1"/>
              </p:cNvSpPr>
              <p:nvPr/>
            </p:nvSpPr>
            <p:spPr bwMode="auto">
              <a:xfrm>
                <a:off x="1199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68" name="Oval 124"/>
              <p:cNvSpPr>
                <a:spLocks noChangeArrowheads="1"/>
              </p:cNvSpPr>
              <p:nvPr/>
            </p:nvSpPr>
            <p:spPr bwMode="auto">
              <a:xfrm>
                <a:off x="1429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69" name="Oval 125"/>
              <p:cNvSpPr>
                <a:spLocks noChangeArrowheads="1"/>
              </p:cNvSpPr>
              <p:nvPr/>
            </p:nvSpPr>
            <p:spPr bwMode="auto">
              <a:xfrm>
                <a:off x="166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70" name="Oval 126"/>
              <p:cNvSpPr>
                <a:spLocks noChangeArrowheads="1"/>
              </p:cNvSpPr>
              <p:nvPr/>
            </p:nvSpPr>
            <p:spPr bwMode="auto">
              <a:xfrm>
                <a:off x="1877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71" name="Oval 127"/>
              <p:cNvSpPr>
                <a:spLocks noChangeArrowheads="1"/>
              </p:cNvSpPr>
              <p:nvPr/>
            </p:nvSpPr>
            <p:spPr bwMode="auto">
              <a:xfrm>
                <a:off x="2093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72" name="Oval 128"/>
              <p:cNvSpPr>
                <a:spLocks noChangeArrowheads="1"/>
              </p:cNvSpPr>
              <p:nvPr/>
            </p:nvSpPr>
            <p:spPr bwMode="auto">
              <a:xfrm>
                <a:off x="255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73" name="Oval 129"/>
              <p:cNvSpPr>
                <a:spLocks noChangeArrowheads="1"/>
              </p:cNvSpPr>
              <p:nvPr/>
            </p:nvSpPr>
            <p:spPr bwMode="auto">
              <a:xfrm>
                <a:off x="27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74" name="Oval 130"/>
              <p:cNvSpPr>
                <a:spLocks noChangeArrowheads="1"/>
              </p:cNvSpPr>
              <p:nvPr/>
            </p:nvSpPr>
            <p:spPr bwMode="auto">
              <a:xfrm>
                <a:off x="3008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75" name="Oval 131"/>
              <p:cNvSpPr>
                <a:spLocks noChangeArrowheads="1"/>
              </p:cNvSpPr>
              <p:nvPr/>
            </p:nvSpPr>
            <p:spPr bwMode="auto">
              <a:xfrm>
                <a:off x="3240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76" name="Oval 132"/>
              <p:cNvSpPr>
                <a:spLocks noChangeArrowheads="1"/>
              </p:cNvSpPr>
              <p:nvPr/>
            </p:nvSpPr>
            <p:spPr bwMode="auto">
              <a:xfrm>
                <a:off x="345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77" name="Oval 133"/>
              <p:cNvSpPr>
                <a:spLocks noChangeArrowheads="1"/>
              </p:cNvSpPr>
              <p:nvPr/>
            </p:nvSpPr>
            <p:spPr bwMode="auto">
              <a:xfrm>
                <a:off x="36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78" name="Rectangle 134"/>
              <p:cNvSpPr>
                <a:spLocks noChangeArrowheads="1"/>
              </p:cNvSpPr>
              <p:nvPr/>
            </p:nvSpPr>
            <p:spPr bwMode="auto">
              <a:xfrm>
                <a:off x="2130" y="1141"/>
                <a:ext cx="350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0679" name="Line 135"/>
            <p:cNvSpPr>
              <a:spLocks noChangeShapeType="1"/>
            </p:cNvSpPr>
            <p:nvPr/>
          </p:nvSpPr>
          <p:spPr bwMode="auto">
            <a:xfrm>
              <a:off x="48" y="3328"/>
              <a:ext cx="81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0680" name="Group 136"/>
          <p:cNvGrpSpPr>
            <a:grpSpLocks/>
          </p:cNvGrpSpPr>
          <p:nvPr/>
        </p:nvGrpSpPr>
        <p:grpSpPr bwMode="auto">
          <a:xfrm>
            <a:off x="3030538" y="5562600"/>
            <a:ext cx="4208462" cy="890588"/>
            <a:chOff x="1909" y="3504"/>
            <a:chExt cx="2651" cy="561"/>
          </a:xfrm>
        </p:grpSpPr>
        <p:sp>
          <p:nvSpPr>
            <p:cNvPr id="620681" name="Text Box 137"/>
            <p:cNvSpPr txBox="1">
              <a:spLocks noChangeArrowheads="1"/>
            </p:cNvSpPr>
            <p:nvPr/>
          </p:nvSpPr>
          <p:spPr bwMode="auto">
            <a:xfrm>
              <a:off x="1909" y="3777"/>
              <a:ext cx="2651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400" i="0"/>
                <a:t>Likely dominated by</a:t>
              </a:r>
              <a:r>
                <a:rPr lang="en-US" altLang="x-none" sz="2400" i="0">
                  <a:solidFill>
                    <a:schemeClr val="hlink"/>
                  </a:solidFill>
                </a:rPr>
                <a:t> base cases  </a:t>
              </a:r>
              <a:endParaRPr lang="en-CA" altLang="x-none" sz="2400" i="0">
                <a:solidFill>
                  <a:schemeClr val="hlink"/>
                </a:solidFill>
              </a:endParaRPr>
            </a:p>
          </p:txBody>
        </p:sp>
        <p:sp>
          <p:nvSpPr>
            <p:cNvPr id="620682" name="Freeform 138"/>
            <p:cNvSpPr>
              <a:spLocks/>
            </p:cNvSpPr>
            <p:nvPr/>
          </p:nvSpPr>
          <p:spPr bwMode="auto">
            <a:xfrm>
              <a:off x="3504" y="3504"/>
              <a:ext cx="1008" cy="336"/>
            </a:xfrm>
            <a:custGeom>
              <a:avLst/>
              <a:gdLst>
                <a:gd name="T0" fmla="*/ 0 w 1008"/>
                <a:gd name="T1" fmla="*/ 336 h 336"/>
                <a:gd name="T2" fmla="*/ 365 w 1008"/>
                <a:gd name="T3" fmla="*/ 91 h 336"/>
                <a:gd name="T4" fmla="*/ 1008 w 1008"/>
                <a:gd name="T5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8" h="336">
                  <a:moveTo>
                    <a:pt x="0" y="336"/>
                  </a:moveTo>
                  <a:cubicBezTo>
                    <a:pt x="61" y="295"/>
                    <a:pt x="197" y="147"/>
                    <a:pt x="365" y="91"/>
                  </a:cubicBezTo>
                  <a:cubicBezTo>
                    <a:pt x="533" y="35"/>
                    <a:pt x="874" y="19"/>
                    <a:pt x="1008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stealth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0683" name="Group 139"/>
          <p:cNvGrpSpPr>
            <a:grpSpLocks/>
          </p:cNvGrpSpPr>
          <p:nvPr/>
        </p:nvGrpSpPr>
        <p:grpSpPr bwMode="auto">
          <a:xfrm>
            <a:off x="7162800" y="5257800"/>
            <a:ext cx="1981200" cy="1193800"/>
            <a:chOff x="4512" y="3312"/>
            <a:chExt cx="1248" cy="752"/>
          </a:xfrm>
        </p:grpSpPr>
        <p:sp>
          <p:nvSpPr>
            <p:cNvPr id="620684" name="Oval 140"/>
            <p:cNvSpPr>
              <a:spLocks noChangeArrowheads="1"/>
            </p:cNvSpPr>
            <p:nvPr/>
          </p:nvSpPr>
          <p:spPr bwMode="auto">
            <a:xfrm>
              <a:off x="4512" y="3312"/>
              <a:ext cx="1248" cy="38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x-none" altLang="x-none" sz="3200" i="0"/>
            </a:p>
          </p:txBody>
        </p:sp>
        <p:sp>
          <p:nvSpPr>
            <p:cNvPr id="620685" name="Rectangle 141"/>
            <p:cNvSpPr>
              <a:spLocks noChangeArrowheads="1"/>
            </p:cNvSpPr>
            <p:nvPr/>
          </p:nvSpPr>
          <p:spPr bwMode="auto">
            <a:xfrm>
              <a:off x="4622" y="3776"/>
              <a:ext cx="104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/>
              <a:r>
                <a:rPr lang="en-US" altLang="x-none" sz="2400" i="0">
                  <a:solidFill>
                    <a:schemeClr val="hlink"/>
                  </a:solidFill>
                </a:rPr>
                <a:t>Exponential</a:t>
              </a:r>
            </a:p>
          </p:txBody>
        </p:sp>
        <p:sp>
          <p:nvSpPr>
            <p:cNvPr id="620686" name="Line 142"/>
            <p:cNvSpPr>
              <a:spLocks noChangeShapeType="1"/>
            </p:cNvSpPr>
            <p:nvPr/>
          </p:nvSpPr>
          <p:spPr bwMode="auto">
            <a:xfrm flipV="1">
              <a:off x="5136" y="3696"/>
              <a:ext cx="0" cy="192"/>
            </a:xfrm>
            <a:prstGeom prst="line">
              <a:avLst/>
            </a:prstGeom>
            <a:noFill/>
            <a:ln w="25400">
              <a:solidFill>
                <a:schemeClr val="hlink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0687" name="Oval 143"/>
          <p:cNvSpPr>
            <a:spLocks noChangeArrowheads="1"/>
          </p:cNvSpPr>
          <p:nvPr/>
        </p:nvSpPr>
        <p:spPr bwMode="auto">
          <a:xfrm>
            <a:off x="5943600" y="609600"/>
            <a:ext cx="9144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>
              <a:solidFill>
                <a:schemeClr val="hlin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0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0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0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05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0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0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0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0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0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0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0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0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0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0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20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20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20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20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20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0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206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20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20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20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0554" grpId="0" autoUpdateAnimBg="0"/>
      <p:bldP spid="620563" grpId="0" autoUpdateAnimBg="0"/>
      <p:bldP spid="620637" grpId="0" autoUpdateAnimBg="0"/>
      <p:bldP spid="620638" grpId="0" animBg="1" autoUpdateAnimBg="0"/>
      <p:bldP spid="620687" grpId="0" animBg="1" autoUpdateAnimBg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CA" altLang="x-none"/>
              <a:t>Evaluating</a:t>
            </a:r>
            <a:r>
              <a:rPr lang="en-US" altLang="x-none"/>
              <a:t>: </a:t>
            </a:r>
            <a:r>
              <a:rPr lang="en-CA" altLang="x-none" sz="3600">
                <a:solidFill>
                  <a:schemeClr val="accent2"/>
                </a:solidFill>
              </a:rPr>
              <a:t>T(n) =</a:t>
            </a:r>
            <a:r>
              <a:rPr lang="en-US" altLang="x-none" sz="3600">
                <a:solidFill>
                  <a:schemeClr val="accent2"/>
                </a:solidFill>
              </a:rPr>
              <a:t> </a:t>
            </a:r>
            <a:r>
              <a:rPr lang="en-CA" altLang="x-none" sz="3600">
                <a:solidFill>
                  <a:schemeClr val="accent2"/>
                </a:solidFill>
              </a:rPr>
              <a:t>1T(n-b)+f(n)</a:t>
            </a:r>
          </a:p>
        </p:txBody>
      </p:sp>
      <p:sp>
        <p:nvSpPr>
          <p:cNvPr id="621571" name="Rectangle 3"/>
          <p:cNvSpPr>
            <a:spLocks noChangeArrowheads="1"/>
          </p:cNvSpPr>
          <p:nvPr/>
        </p:nvSpPr>
        <p:spPr bwMode="auto">
          <a:xfrm>
            <a:off x="76200" y="5284788"/>
            <a:ext cx="1219200" cy="455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h = ?</a:t>
            </a:r>
            <a:endParaRPr lang="en-CA" altLang="x-none" sz="2400" i="0"/>
          </a:p>
        </p:txBody>
      </p:sp>
      <p:sp>
        <p:nvSpPr>
          <p:cNvPr id="621572" name="Rectangle 4"/>
          <p:cNvSpPr>
            <a:spLocks noChangeArrowheads="1"/>
          </p:cNvSpPr>
          <p:nvPr/>
        </p:nvSpPr>
        <p:spPr bwMode="auto">
          <a:xfrm>
            <a:off x="7253288" y="1219200"/>
            <a:ext cx="1814512" cy="133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Work in Level</a:t>
            </a:r>
            <a:endParaRPr lang="en-CA" altLang="x-none" sz="2400" i="0"/>
          </a:p>
        </p:txBody>
      </p:sp>
      <p:sp>
        <p:nvSpPr>
          <p:cNvPr id="621573" name="Rectangle 5"/>
          <p:cNvSpPr>
            <a:spLocks noChangeArrowheads="1"/>
          </p:cNvSpPr>
          <p:nvPr/>
        </p:nvSpPr>
        <p:spPr bwMode="auto">
          <a:xfrm>
            <a:off x="5842000" y="1219200"/>
            <a:ext cx="1411288" cy="133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# stack frames</a:t>
            </a:r>
            <a:endParaRPr lang="en-CA" altLang="x-none" sz="2400" i="0"/>
          </a:p>
        </p:txBody>
      </p:sp>
      <p:sp>
        <p:nvSpPr>
          <p:cNvPr id="621574" name="Rectangle 6"/>
          <p:cNvSpPr>
            <a:spLocks noChangeArrowheads="1"/>
          </p:cNvSpPr>
          <p:nvPr/>
        </p:nvSpPr>
        <p:spPr bwMode="auto">
          <a:xfrm>
            <a:off x="4140200" y="1219200"/>
            <a:ext cx="1701800" cy="133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Work</a:t>
            </a:r>
          </a:p>
          <a:p>
            <a:pPr>
              <a:buFontTx/>
              <a:buNone/>
            </a:pPr>
            <a:r>
              <a:rPr lang="en-US" altLang="x-none" sz="2400" i="0"/>
              <a:t>in stack</a:t>
            </a:r>
          </a:p>
          <a:p>
            <a:pPr>
              <a:buFontTx/>
              <a:buNone/>
            </a:pPr>
            <a:r>
              <a:rPr lang="en-US" altLang="x-none" sz="2400" i="0"/>
              <a:t>frame </a:t>
            </a:r>
            <a:endParaRPr lang="en-CA" altLang="x-none" sz="2400" i="0"/>
          </a:p>
        </p:txBody>
      </p:sp>
      <p:sp>
        <p:nvSpPr>
          <p:cNvPr id="621575" name="Rectangle 7"/>
          <p:cNvSpPr>
            <a:spLocks noChangeArrowheads="1"/>
          </p:cNvSpPr>
          <p:nvPr/>
        </p:nvSpPr>
        <p:spPr bwMode="auto">
          <a:xfrm>
            <a:off x="2613025" y="1219200"/>
            <a:ext cx="1527175" cy="1331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>
            <a:lvl1pPr algn="l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Times New Roman" charset="0"/>
              </a:defRPr>
            </a:lvl1pPr>
            <a:lvl2pPr algn="l">
              <a:buChar char="–"/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charset="0"/>
              </a:defRPr>
            </a:lvl3pPr>
            <a:lvl4pPr algn="l">
              <a:spcBef>
                <a:spcPct val="20000"/>
              </a:spcBef>
              <a:buChar char="–"/>
              <a:defRPr>
                <a:solidFill>
                  <a:schemeClr val="tx1"/>
                </a:solidFill>
                <a:latin typeface="Times New Roman" charset="0"/>
              </a:defRPr>
            </a:lvl4pPr>
            <a:lvl5pPr algn="l">
              <a:spcBef>
                <a:spcPct val="20000"/>
              </a:spcBef>
              <a:buChar char="»"/>
              <a:defRPr>
                <a:solidFill>
                  <a:schemeClr val="tx1"/>
                </a:solidFill>
                <a:latin typeface="Times New Roman" charset="0"/>
              </a:defRPr>
            </a:lvl5pPr>
            <a:lvl6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6pPr>
            <a:lvl7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7pPr>
            <a:lvl8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8pPr>
            <a:lvl9pPr fontAlgn="base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>
              <a:buFontTx/>
              <a:buNone/>
            </a:pPr>
            <a:r>
              <a:rPr lang="en-US" altLang="x-none" sz="2400" i="0"/>
              <a:t>Instance</a:t>
            </a:r>
          </a:p>
          <a:p>
            <a:pPr algn="ctr">
              <a:buFontTx/>
              <a:buNone/>
            </a:pPr>
            <a:r>
              <a:rPr lang="en-US" altLang="x-none" sz="2400" i="0"/>
              <a:t>size</a:t>
            </a:r>
            <a:endParaRPr lang="en-CA" altLang="x-none" sz="2400" i="0"/>
          </a:p>
        </p:txBody>
      </p:sp>
      <p:sp>
        <p:nvSpPr>
          <p:cNvPr id="621576" name="Line 8"/>
          <p:cNvSpPr>
            <a:spLocks noChangeShapeType="1"/>
          </p:cNvSpPr>
          <p:nvPr/>
        </p:nvSpPr>
        <p:spPr bwMode="auto">
          <a:xfrm>
            <a:off x="76200" y="12192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77" name="Line 9"/>
          <p:cNvSpPr>
            <a:spLocks noChangeShapeType="1"/>
          </p:cNvSpPr>
          <p:nvPr/>
        </p:nvSpPr>
        <p:spPr bwMode="auto">
          <a:xfrm>
            <a:off x="76200" y="255111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78" name="Line 10"/>
          <p:cNvSpPr>
            <a:spLocks noChangeShapeType="1"/>
          </p:cNvSpPr>
          <p:nvPr/>
        </p:nvSpPr>
        <p:spPr bwMode="auto">
          <a:xfrm flipV="1">
            <a:off x="0" y="3006725"/>
            <a:ext cx="9067800" cy="412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79" name="Line 11"/>
          <p:cNvSpPr>
            <a:spLocks noChangeShapeType="1"/>
          </p:cNvSpPr>
          <p:nvPr/>
        </p:nvSpPr>
        <p:spPr bwMode="auto">
          <a:xfrm>
            <a:off x="76200" y="346233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0" name="Line 12"/>
          <p:cNvSpPr>
            <a:spLocks noChangeShapeType="1"/>
          </p:cNvSpPr>
          <p:nvPr/>
        </p:nvSpPr>
        <p:spPr bwMode="auto">
          <a:xfrm>
            <a:off x="76200" y="3917950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1" name="Line 13"/>
          <p:cNvSpPr>
            <a:spLocks noChangeShapeType="1"/>
          </p:cNvSpPr>
          <p:nvPr/>
        </p:nvSpPr>
        <p:spPr bwMode="auto">
          <a:xfrm>
            <a:off x="76200" y="4373563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2" name="Line 14"/>
          <p:cNvSpPr>
            <a:spLocks noChangeShapeType="1"/>
          </p:cNvSpPr>
          <p:nvPr/>
        </p:nvSpPr>
        <p:spPr bwMode="auto">
          <a:xfrm>
            <a:off x="76200" y="4829175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3" name="Line 15"/>
          <p:cNvSpPr>
            <a:spLocks noChangeShapeType="1"/>
          </p:cNvSpPr>
          <p:nvPr/>
        </p:nvSpPr>
        <p:spPr bwMode="auto">
          <a:xfrm>
            <a:off x="76200" y="5284788"/>
            <a:ext cx="8991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4" name="Line 16"/>
          <p:cNvSpPr>
            <a:spLocks noChangeShapeType="1"/>
          </p:cNvSpPr>
          <p:nvPr/>
        </p:nvSpPr>
        <p:spPr bwMode="auto">
          <a:xfrm>
            <a:off x="76200" y="5740400"/>
            <a:ext cx="89916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5" name="Line 17"/>
          <p:cNvSpPr>
            <a:spLocks noChangeShapeType="1"/>
          </p:cNvSpPr>
          <p:nvPr/>
        </p:nvSpPr>
        <p:spPr bwMode="auto">
          <a:xfrm>
            <a:off x="762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6" name="Line 18"/>
          <p:cNvSpPr>
            <a:spLocks noChangeShapeType="1"/>
          </p:cNvSpPr>
          <p:nvPr/>
        </p:nvSpPr>
        <p:spPr bwMode="auto">
          <a:xfrm>
            <a:off x="12954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7" name="Line 19"/>
          <p:cNvSpPr>
            <a:spLocks noChangeShapeType="1"/>
          </p:cNvSpPr>
          <p:nvPr/>
        </p:nvSpPr>
        <p:spPr bwMode="auto">
          <a:xfrm>
            <a:off x="2613025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8" name="Line 20"/>
          <p:cNvSpPr>
            <a:spLocks noChangeShapeType="1"/>
          </p:cNvSpPr>
          <p:nvPr/>
        </p:nvSpPr>
        <p:spPr bwMode="auto">
          <a:xfrm>
            <a:off x="41402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89" name="Line 21"/>
          <p:cNvSpPr>
            <a:spLocks noChangeShapeType="1"/>
          </p:cNvSpPr>
          <p:nvPr/>
        </p:nvSpPr>
        <p:spPr bwMode="auto">
          <a:xfrm>
            <a:off x="5842000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90" name="Line 22"/>
          <p:cNvSpPr>
            <a:spLocks noChangeShapeType="1"/>
          </p:cNvSpPr>
          <p:nvPr/>
        </p:nvSpPr>
        <p:spPr bwMode="auto">
          <a:xfrm>
            <a:off x="7253288" y="1219200"/>
            <a:ext cx="0" cy="4521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621591" name="Line 23"/>
          <p:cNvSpPr>
            <a:spLocks noChangeShapeType="1"/>
          </p:cNvSpPr>
          <p:nvPr/>
        </p:nvSpPr>
        <p:spPr bwMode="auto">
          <a:xfrm>
            <a:off x="9067800" y="1219200"/>
            <a:ext cx="0" cy="452120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 anchorCtr="1"/>
          <a:lstStyle/>
          <a:p>
            <a:endParaRPr lang="en-US"/>
          </a:p>
        </p:txBody>
      </p:sp>
      <p:grpSp>
        <p:nvGrpSpPr>
          <p:cNvPr id="621592" name="Group 24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621593" name="Oval 25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94" name="Oval 26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95" name="Oval 27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96" name="Oval 28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97" name="Oval 29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98" name="Oval 30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599" name="Oval 31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0" name="Oval 32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1" name="Oval 33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2" name="Oval 34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3" name="Oval 35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4" name="Oval 36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5" name="Oval 37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6" name="Oval 38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7" name="Oval 39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8" name="Oval 40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09" name="Rectangle 41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0" name="Oval 42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1" name="Oval 43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2" name="Oval 44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3" name="Oval 45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4" name="Oval 46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5" name="Oval 47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6" name="Oval 48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7" name="Oval 49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8" name="Oval 50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19" name="Oval 51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20" name="Oval 52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21" name="Oval 53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22" name="Oval 54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23" name="Oval 55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24" name="Oval 56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25" name="Oval 57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1626" name="Rectangle 58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1627" name="Group 59"/>
          <p:cNvGrpSpPr>
            <a:grpSpLocks/>
          </p:cNvGrpSpPr>
          <p:nvPr/>
        </p:nvGrpSpPr>
        <p:grpSpPr bwMode="auto">
          <a:xfrm>
            <a:off x="5867400" y="2590800"/>
            <a:ext cx="1411288" cy="3189288"/>
            <a:chOff x="3680" y="1607"/>
            <a:chExt cx="889" cy="2009"/>
          </a:xfrm>
        </p:grpSpPr>
        <p:sp>
          <p:nvSpPr>
            <p:cNvPr id="621628" name="Rectangle 60"/>
            <p:cNvSpPr>
              <a:spLocks noChangeArrowheads="1"/>
            </p:cNvSpPr>
            <p:nvPr/>
          </p:nvSpPr>
          <p:spPr bwMode="auto">
            <a:xfrm>
              <a:off x="3680" y="3329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1 </a:t>
              </a:r>
            </a:p>
          </p:txBody>
        </p:sp>
        <p:sp>
          <p:nvSpPr>
            <p:cNvPr id="621629" name="Rectangle 61"/>
            <p:cNvSpPr>
              <a:spLocks noChangeArrowheads="1"/>
            </p:cNvSpPr>
            <p:nvPr/>
          </p:nvSpPr>
          <p:spPr bwMode="auto">
            <a:xfrm>
              <a:off x="3680" y="3042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30" name="Rectangle 62"/>
            <p:cNvSpPr>
              <a:spLocks noChangeArrowheads="1"/>
            </p:cNvSpPr>
            <p:nvPr/>
          </p:nvSpPr>
          <p:spPr bwMode="auto">
            <a:xfrm>
              <a:off x="3680" y="2755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1</a:t>
              </a:r>
              <a:endParaRPr lang="en-CA" altLang="x-none" sz="2400" i="0" baseline="30000"/>
            </a:p>
          </p:txBody>
        </p:sp>
        <p:sp>
          <p:nvSpPr>
            <p:cNvPr id="621631" name="Rectangle 63"/>
            <p:cNvSpPr>
              <a:spLocks noChangeArrowheads="1"/>
            </p:cNvSpPr>
            <p:nvPr/>
          </p:nvSpPr>
          <p:spPr bwMode="auto">
            <a:xfrm>
              <a:off x="3680" y="2468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32" name="Rectangle 64"/>
            <p:cNvSpPr>
              <a:spLocks noChangeArrowheads="1"/>
            </p:cNvSpPr>
            <p:nvPr/>
          </p:nvSpPr>
          <p:spPr bwMode="auto">
            <a:xfrm>
              <a:off x="3680" y="2181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1</a:t>
              </a:r>
              <a:endParaRPr lang="en-CA" altLang="x-none" sz="2400" i="0" baseline="30000"/>
            </a:p>
          </p:txBody>
        </p:sp>
        <p:sp>
          <p:nvSpPr>
            <p:cNvPr id="621633" name="Rectangle 65"/>
            <p:cNvSpPr>
              <a:spLocks noChangeArrowheads="1"/>
            </p:cNvSpPr>
            <p:nvPr/>
          </p:nvSpPr>
          <p:spPr bwMode="auto">
            <a:xfrm>
              <a:off x="3680" y="1894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1</a:t>
              </a:r>
              <a:endParaRPr lang="en-CA" altLang="x-none" sz="2400" i="0"/>
            </a:p>
          </p:txBody>
        </p:sp>
        <p:sp>
          <p:nvSpPr>
            <p:cNvPr id="621634" name="Rectangle 66"/>
            <p:cNvSpPr>
              <a:spLocks noChangeArrowheads="1"/>
            </p:cNvSpPr>
            <p:nvPr/>
          </p:nvSpPr>
          <p:spPr bwMode="auto">
            <a:xfrm>
              <a:off x="3680" y="1607"/>
              <a:ext cx="889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1</a:t>
              </a:r>
              <a:endParaRPr lang="en-CA" altLang="x-none" sz="2400" i="0"/>
            </a:p>
          </p:txBody>
        </p:sp>
        <p:sp>
          <p:nvSpPr>
            <p:cNvPr id="621635" name="Rectangle 67"/>
            <p:cNvSpPr>
              <a:spLocks noChangeArrowheads="1"/>
            </p:cNvSpPr>
            <p:nvPr/>
          </p:nvSpPr>
          <p:spPr bwMode="auto">
            <a:xfrm>
              <a:off x="4228" y="3317"/>
              <a:ext cx="116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/>
              <a:endParaRPr lang="x-none" altLang="x-none" sz="2000" i="0" baseline="-25000"/>
            </a:p>
          </p:txBody>
        </p:sp>
      </p:grpSp>
      <p:grpSp>
        <p:nvGrpSpPr>
          <p:cNvPr id="621636" name="Group 68"/>
          <p:cNvGrpSpPr>
            <a:grpSpLocks/>
          </p:cNvGrpSpPr>
          <p:nvPr/>
        </p:nvGrpSpPr>
        <p:grpSpPr bwMode="auto">
          <a:xfrm>
            <a:off x="7253288" y="2551113"/>
            <a:ext cx="1814512" cy="3189287"/>
            <a:chOff x="4569" y="1607"/>
            <a:chExt cx="1143" cy="2009"/>
          </a:xfrm>
        </p:grpSpPr>
        <p:sp>
          <p:nvSpPr>
            <p:cNvPr id="621637" name="Rectangle 69"/>
            <p:cNvSpPr>
              <a:spLocks noChangeArrowheads="1"/>
            </p:cNvSpPr>
            <p:nvPr/>
          </p:nvSpPr>
          <p:spPr bwMode="auto">
            <a:xfrm>
              <a:off x="4569" y="3329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x-none" sz="2400" i="0"/>
                <a:t>f(0)    </a:t>
              </a:r>
              <a:endParaRPr lang="en-CA" altLang="x-none" sz="2400" i="0"/>
            </a:p>
          </p:txBody>
        </p:sp>
        <p:sp>
          <p:nvSpPr>
            <p:cNvPr id="621638" name="Rectangle 70"/>
            <p:cNvSpPr>
              <a:spLocks noChangeArrowheads="1"/>
            </p:cNvSpPr>
            <p:nvPr/>
          </p:nvSpPr>
          <p:spPr bwMode="auto">
            <a:xfrm>
              <a:off x="4569" y="3042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39" name="Rectangle 71"/>
            <p:cNvSpPr>
              <a:spLocks noChangeArrowheads="1"/>
            </p:cNvSpPr>
            <p:nvPr/>
          </p:nvSpPr>
          <p:spPr bwMode="auto">
            <a:xfrm>
              <a:off x="4569" y="2755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f(n-ib)</a:t>
              </a:r>
              <a:endParaRPr lang="en-CA" altLang="x-none" sz="2000" i="0"/>
            </a:p>
          </p:txBody>
        </p:sp>
        <p:sp>
          <p:nvSpPr>
            <p:cNvPr id="621640" name="Rectangle 72"/>
            <p:cNvSpPr>
              <a:spLocks noChangeArrowheads="1"/>
            </p:cNvSpPr>
            <p:nvPr/>
          </p:nvSpPr>
          <p:spPr bwMode="auto">
            <a:xfrm>
              <a:off x="4569" y="2468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41" name="Rectangle 73"/>
            <p:cNvSpPr>
              <a:spLocks noChangeArrowheads="1"/>
            </p:cNvSpPr>
            <p:nvPr/>
          </p:nvSpPr>
          <p:spPr bwMode="auto">
            <a:xfrm>
              <a:off x="4569" y="2181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f(n-2b)</a:t>
              </a:r>
              <a:endParaRPr lang="en-CA" altLang="x-none" sz="2000" i="0"/>
            </a:p>
          </p:txBody>
        </p:sp>
        <p:sp>
          <p:nvSpPr>
            <p:cNvPr id="621642" name="Rectangle 74"/>
            <p:cNvSpPr>
              <a:spLocks noChangeArrowheads="1"/>
            </p:cNvSpPr>
            <p:nvPr/>
          </p:nvSpPr>
          <p:spPr bwMode="auto">
            <a:xfrm>
              <a:off x="4569" y="1894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f(n-b)</a:t>
              </a:r>
              <a:endParaRPr lang="en-CA" altLang="x-none" sz="2000" i="0"/>
            </a:p>
          </p:txBody>
        </p:sp>
        <p:sp>
          <p:nvSpPr>
            <p:cNvPr id="621643" name="Rectangle 75"/>
            <p:cNvSpPr>
              <a:spLocks noChangeArrowheads="1"/>
            </p:cNvSpPr>
            <p:nvPr/>
          </p:nvSpPr>
          <p:spPr bwMode="auto">
            <a:xfrm>
              <a:off x="4569" y="1607"/>
              <a:ext cx="1143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f(n)</a:t>
              </a:r>
              <a:endParaRPr lang="en-CA" altLang="x-none" sz="2000" i="0"/>
            </a:p>
          </p:txBody>
        </p:sp>
        <p:sp>
          <p:nvSpPr>
            <p:cNvPr id="621644" name="Rectangle 76"/>
            <p:cNvSpPr>
              <a:spLocks noChangeArrowheads="1"/>
            </p:cNvSpPr>
            <p:nvPr/>
          </p:nvSpPr>
          <p:spPr bwMode="auto">
            <a:xfrm>
              <a:off x="4900" y="3317"/>
              <a:ext cx="116" cy="1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/>
              <a:endParaRPr lang="x-none" altLang="x-none" sz="2000" i="0" baseline="-25000"/>
            </a:p>
          </p:txBody>
        </p:sp>
      </p:grpSp>
      <p:grpSp>
        <p:nvGrpSpPr>
          <p:cNvPr id="621645" name="Group 77"/>
          <p:cNvGrpSpPr>
            <a:grpSpLocks/>
          </p:cNvGrpSpPr>
          <p:nvPr/>
        </p:nvGrpSpPr>
        <p:grpSpPr bwMode="auto">
          <a:xfrm>
            <a:off x="76200" y="2551113"/>
            <a:ext cx="5765800" cy="3189287"/>
            <a:chOff x="48" y="1607"/>
            <a:chExt cx="3632" cy="2009"/>
          </a:xfrm>
        </p:grpSpPr>
        <p:sp>
          <p:nvSpPr>
            <p:cNvPr id="621646" name="Rectangle 78"/>
            <p:cNvSpPr>
              <a:spLocks noChangeArrowheads="1"/>
            </p:cNvSpPr>
            <p:nvPr/>
          </p:nvSpPr>
          <p:spPr bwMode="auto">
            <a:xfrm>
              <a:off x="1646" y="1894"/>
              <a:ext cx="96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000" i="0"/>
                <a:t>n-b</a:t>
              </a:r>
              <a:endParaRPr lang="en-CA" altLang="x-none" sz="2000" i="0" baseline="30000"/>
            </a:p>
          </p:txBody>
        </p:sp>
        <p:sp>
          <p:nvSpPr>
            <p:cNvPr id="621647" name="Rectangle 79"/>
            <p:cNvSpPr>
              <a:spLocks noChangeArrowheads="1"/>
            </p:cNvSpPr>
            <p:nvPr/>
          </p:nvSpPr>
          <p:spPr bwMode="auto">
            <a:xfrm>
              <a:off x="1646" y="1607"/>
              <a:ext cx="962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n</a:t>
              </a:r>
              <a:endParaRPr lang="en-CA" altLang="x-none" sz="2400" i="0"/>
            </a:p>
          </p:txBody>
        </p:sp>
        <p:grpSp>
          <p:nvGrpSpPr>
            <p:cNvPr id="621648" name="Group 80"/>
            <p:cNvGrpSpPr>
              <a:grpSpLocks/>
            </p:cNvGrpSpPr>
            <p:nvPr/>
          </p:nvGrpSpPr>
          <p:grpSpPr bwMode="auto">
            <a:xfrm>
              <a:off x="1646" y="2181"/>
              <a:ext cx="962" cy="1435"/>
              <a:chOff x="1646" y="2181"/>
              <a:chExt cx="962" cy="1435"/>
            </a:xfrm>
          </p:grpSpPr>
          <p:sp>
            <p:nvSpPr>
              <p:cNvPr id="621649" name="Rectangle 81"/>
              <p:cNvSpPr>
                <a:spLocks noChangeArrowheads="1"/>
              </p:cNvSpPr>
              <p:nvPr/>
            </p:nvSpPr>
            <p:spPr bwMode="auto">
              <a:xfrm>
                <a:off x="1646" y="3329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r>
                  <a:rPr lang="en-US" altLang="x-none" sz="2000" i="0"/>
                  <a:t>n-hb</a:t>
                </a:r>
                <a:endParaRPr lang="en-CA" altLang="x-none" sz="2000" i="0" baseline="30000"/>
              </a:p>
            </p:txBody>
          </p:sp>
          <p:sp>
            <p:nvSpPr>
              <p:cNvPr id="621650" name="Rectangle 82"/>
              <p:cNvSpPr>
                <a:spLocks noChangeArrowheads="1"/>
              </p:cNvSpPr>
              <p:nvPr/>
            </p:nvSpPr>
            <p:spPr bwMode="auto">
              <a:xfrm>
                <a:off x="1646" y="3042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x-none" altLang="x-none" sz="2400" i="0"/>
              </a:p>
            </p:txBody>
          </p:sp>
          <p:sp>
            <p:nvSpPr>
              <p:cNvPr id="621651" name="Rectangle 83"/>
              <p:cNvSpPr>
                <a:spLocks noChangeArrowheads="1"/>
              </p:cNvSpPr>
              <p:nvPr/>
            </p:nvSpPr>
            <p:spPr bwMode="auto">
              <a:xfrm>
                <a:off x="1646" y="2755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r>
                  <a:rPr lang="en-US" altLang="x-none" sz="2000" i="0"/>
                  <a:t>n-ib</a:t>
                </a:r>
                <a:endParaRPr lang="en-CA" altLang="x-none" sz="2000" i="0" baseline="30000"/>
              </a:p>
            </p:txBody>
          </p:sp>
          <p:sp>
            <p:nvSpPr>
              <p:cNvPr id="621652" name="Rectangle 84"/>
              <p:cNvSpPr>
                <a:spLocks noChangeArrowheads="1"/>
              </p:cNvSpPr>
              <p:nvPr/>
            </p:nvSpPr>
            <p:spPr bwMode="auto">
              <a:xfrm>
                <a:off x="1646" y="2468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x-none" altLang="x-none" sz="2400" i="0"/>
              </a:p>
            </p:txBody>
          </p:sp>
          <p:sp>
            <p:nvSpPr>
              <p:cNvPr id="621653" name="Rectangle 85"/>
              <p:cNvSpPr>
                <a:spLocks noChangeArrowheads="1"/>
              </p:cNvSpPr>
              <p:nvPr/>
            </p:nvSpPr>
            <p:spPr bwMode="auto">
              <a:xfrm>
                <a:off x="1646" y="2181"/>
                <a:ext cx="96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r>
                  <a:rPr lang="en-US" altLang="x-none" sz="2000" i="0"/>
                  <a:t>n-2b</a:t>
                </a:r>
                <a:endParaRPr lang="en-CA" altLang="x-none" sz="2000" i="0" baseline="30000"/>
              </a:p>
            </p:txBody>
          </p:sp>
        </p:grpSp>
        <p:grpSp>
          <p:nvGrpSpPr>
            <p:cNvPr id="621654" name="Group 86"/>
            <p:cNvGrpSpPr>
              <a:grpSpLocks/>
            </p:cNvGrpSpPr>
            <p:nvPr/>
          </p:nvGrpSpPr>
          <p:grpSpPr bwMode="auto">
            <a:xfrm>
              <a:off x="2608" y="1607"/>
              <a:ext cx="1072" cy="2009"/>
              <a:chOff x="2608" y="1607"/>
              <a:chExt cx="1072" cy="2009"/>
            </a:xfrm>
          </p:grpSpPr>
          <p:sp>
            <p:nvSpPr>
              <p:cNvPr id="621655" name="Rectangle 87"/>
              <p:cNvSpPr>
                <a:spLocks noChangeArrowheads="1"/>
              </p:cNvSpPr>
              <p:nvPr/>
            </p:nvSpPr>
            <p:spPr bwMode="auto">
              <a:xfrm>
                <a:off x="2608" y="3329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r>
                  <a:rPr lang="en-US" altLang="x-none" sz="2000" i="0"/>
                  <a:t>T(0)</a:t>
                </a:r>
                <a:endParaRPr lang="en-CA" altLang="x-none" sz="2000" i="0"/>
              </a:p>
            </p:txBody>
          </p:sp>
          <p:sp>
            <p:nvSpPr>
              <p:cNvPr id="621656" name="Rectangle 88"/>
              <p:cNvSpPr>
                <a:spLocks noChangeArrowheads="1"/>
              </p:cNvSpPr>
              <p:nvPr/>
            </p:nvSpPr>
            <p:spPr bwMode="auto">
              <a:xfrm>
                <a:off x="2608" y="3042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x-none" altLang="x-none" sz="2400" i="0"/>
              </a:p>
            </p:txBody>
          </p:sp>
          <p:sp>
            <p:nvSpPr>
              <p:cNvPr id="621657" name="Rectangle 89"/>
              <p:cNvSpPr>
                <a:spLocks noChangeArrowheads="1"/>
              </p:cNvSpPr>
              <p:nvPr/>
            </p:nvSpPr>
            <p:spPr bwMode="auto">
              <a:xfrm>
                <a:off x="2608" y="2755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r>
                  <a:rPr lang="en-US" altLang="x-none" sz="2000" i="0"/>
                  <a:t>f(n-ib)</a:t>
                </a:r>
                <a:endParaRPr lang="en-CA" altLang="x-none" sz="2400" i="0"/>
              </a:p>
            </p:txBody>
          </p:sp>
          <p:sp>
            <p:nvSpPr>
              <p:cNvPr id="621658" name="Rectangle 90"/>
              <p:cNvSpPr>
                <a:spLocks noChangeArrowheads="1"/>
              </p:cNvSpPr>
              <p:nvPr/>
            </p:nvSpPr>
            <p:spPr bwMode="auto">
              <a:xfrm>
                <a:off x="2608" y="2468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endParaRPr lang="x-none" altLang="x-none" sz="2400" i="0"/>
              </a:p>
            </p:txBody>
          </p:sp>
          <p:sp>
            <p:nvSpPr>
              <p:cNvPr id="621659" name="Rectangle 91"/>
              <p:cNvSpPr>
                <a:spLocks noChangeArrowheads="1"/>
              </p:cNvSpPr>
              <p:nvPr/>
            </p:nvSpPr>
            <p:spPr bwMode="auto">
              <a:xfrm>
                <a:off x="2608" y="2181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r>
                  <a:rPr lang="en-US" altLang="x-none" sz="2000" i="0"/>
                  <a:t>f(n-2b)</a:t>
                </a:r>
                <a:endParaRPr lang="en-CA" altLang="x-none" sz="2000" i="0"/>
              </a:p>
            </p:txBody>
          </p:sp>
          <p:sp>
            <p:nvSpPr>
              <p:cNvPr id="621660" name="Rectangle 92"/>
              <p:cNvSpPr>
                <a:spLocks noChangeArrowheads="1"/>
              </p:cNvSpPr>
              <p:nvPr/>
            </p:nvSpPr>
            <p:spPr bwMode="auto">
              <a:xfrm>
                <a:off x="2608" y="1894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r>
                  <a:rPr lang="en-US" altLang="x-none" sz="2000" i="0"/>
                  <a:t>f(n-b)</a:t>
                </a:r>
                <a:endParaRPr lang="en-CA" altLang="x-none" sz="2000" i="0"/>
              </a:p>
            </p:txBody>
          </p:sp>
          <p:sp>
            <p:nvSpPr>
              <p:cNvPr id="621661" name="Rectangle 93"/>
              <p:cNvSpPr>
                <a:spLocks noChangeArrowheads="1"/>
              </p:cNvSpPr>
              <p:nvPr/>
            </p:nvSpPr>
            <p:spPr bwMode="auto">
              <a:xfrm>
                <a:off x="2608" y="1607"/>
                <a:ext cx="1072" cy="2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anchor="ctr" anchorCtr="1"/>
              <a:lstStyle>
                <a:lvl1pPr algn="l">
                  <a:spcBef>
                    <a:spcPct val="20000"/>
                  </a:spcBef>
                  <a:buChar char="•"/>
                  <a:defRPr sz="2800">
                    <a:solidFill>
                      <a:schemeClr val="tx1"/>
                    </a:solidFill>
                    <a:latin typeface="Times New Roman" charset="0"/>
                  </a:defRPr>
                </a:lvl1pPr>
                <a:lvl2pPr algn="l">
                  <a:buChar char="–"/>
                  <a:defRPr sz="2400">
                    <a:solidFill>
                      <a:schemeClr val="tx1"/>
                    </a:solidFill>
                    <a:latin typeface="Times New Roman" charset="0"/>
                  </a:defRPr>
                </a:lvl2pPr>
                <a:lvl3pPr algn="l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Times New Roman" charset="0"/>
                  </a:defRPr>
                </a:lvl3pPr>
                <a:lvl4pPr algn="l">
                  <a:spcBef>
                    <a:spcPct val="20000"/>
                  </a:spcBef>
                  <a:buChar char="–"/>
                  <a:defRPr>
                    <a:solidFill>
                      <a:schemeClr val="tx1"/>
                    </a:solidFill>
                    <a:latin typeface="Times New Roman" charset="0"/>
                  </a:defRPr>
                </a:lvl4pPr>
                <a:lvl5pPr algn="l">
                  <a:spcBef>
                    <a:spcPct val="20000"/>
                  </a:spcBef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5pPr>
                <a:lvl6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6pPr>
                <a:lvl7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7pPr>
                <a:lvl8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8pPr>
                <a:lvl9pPr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>
                    <a:solidFill>
                      <a:schemeClr val="tx1"/>
                    </a:solidFill>
                    <a:latin typeface="Times New Roman" charset="0"/>
                  </a:defRPr>
                </a:lvl9pPr>
              </a:lstStyle>
              <a:p>
                <a:pPr>
                  <a:buFontTx/>
                  <a:buNone/>
                </a:pPr>
                <a:r>
                  <a:rPr lang="en-US" altLang="x-none" sz="2000" i="0"/>
                  <a:t>f(n)</a:t>
                </a:r>
                <a:endParaRPr lang="en-CA" altLang="x-none" sz="2000" i="0"/>
              </a:p>
            </p:txBody>
          </p:sp>
        </p:grpSp>
        <p:sp useBgFill="1">
          <p:nvSpPr>
            <p:cNvPr id="621662" name="Rectangle 94"/>
            <p:cNvSpPr>
              <a:spLocks noChangeArrowheads="1"/>
            </p:cNvSpPr>
            <p:nvPr/>
          </p:nvSpPr>
          <p:spPr bwMode="auto">
            <a:xfrm>
              <a:off x="48" y="3329"/>
              <a:ext cx="768" cy="287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h = </a:t>
              </a:r>
              <a:r>
                <a:rPr lang="en-US" altLang="x-none" sz="2400" i="0" baseline="30000"/>
                <a:t>n</a:t>
              </a:r>
              <a:r>
                <a:rPr lang="en-US" altLang="x-none" sz="2400" i="0"/>
                <a:t>/</a:t>
              </a:r>
              <a:r>
                <a:rPr lang="en-US" altLang="x-none" sz="2400" i="0" baseline="-25000"/>
                <a:t>b</a:t>
              </a:r>
              <a:endParaRPr lang="en-CA" altLang="x-none" sz="2400" i="0"/>
            </a:p>
          </p:txBody>
        </p:sp>
      </p:grpSp>
      <p:grpSp>
        <p:nvGrpSpPr>
          <p:cNvPr id="621663" name="Group 95"/>
          <p:cNvGrpSpPr>
            <a:grpSpLocks/>
          </p:cNvGrpSpPr>
          <p:nvPr/>
        </p:nvGrpSpPr>
        <p:grpSpPr bwMode="auto">
          <a:xfrm>
            <a:off x="76200" y="1219200"/>
            <a:ext cx="2536825" cy="4521200"/>
            <a:chOff x="48" y="768"/>
            <a:chExt cx="1598" cy="2848"/>
          </a:xfrm>
        </p:grpSpPr>
        <p:sp>
          <p:nvSpPr>
            <p:cNvPr id="621664" name="Rectangle 96"/>
            <p:cNvSpPr>
              <a:spLocks noChangeArrowheads="1"/>
            </p:cNvSpPr>
            <p:nvPr/>
          </p:nvSpPr>
          <p:spPr bwMode="auto">
            <a:xfrm>
              <a:off x="816" y="3329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65" name="Rectangle 97"/>
            <p:cNvSpPr>
              <a:spLocks noChangeArrowheads="1"/>
            </p:cNvSpPr>
            <p:nvPr/>
          </p:nvSpPr>
          <p:spPr bwMode="auto">
            <a:xfrm>
              <a:off x="816" y="3042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66" name="Rectangle 98"/>
            <p:cNvSpPr>
              <a:spLocks noChangeArrowheads="1"/>
            </p:cNvSpPr>
            <p:nvPr/>
          </p:nvSpPr>
          <p:spPr bwMode="auto">
            <a:xfrm>
              <a:off x="48" y="3042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67" name="Rectangle 99"/>
            <p:cNvSpPr>
              <a:spLocks noChangeArrowheads="1"/>
            </p:cNvSpPr>
            <p:nvPr/>
          </p:nvSpPr>
          <p:spPr bwMode="auto">
            <a:xfrm>
              <a:off x="816" y="2755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68" name="Rectangle 100"/>
            <p:cNvSpPr>
              <a:spLocks noChangeArrowheads="1"/>
            </p:cNvSpPr>
            <p:nvPr/>
          </p:nvSpPr>
          <p:spPr bwMode="auto">
            <a:xfrm>
              <a:off x="48" y="2755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i</a:t>
              </a:r>
              <a:endParaRPr lang="en-CA" altLang="x-none" sz="2400" i="0"/>
            </a:p>
          </p:txBody>
        </p:sp>
        <p:sp>
          <p:nvSpPr>
            <p:cNvPr id="621669" name="Rectangle 101"/>
            <p:cNvSpPr>
              <a:spLocks noChangeArrowheads="1"/>
            </p:cNvSpPr>
            <p:nvPr/>
          </p:nvSpPr>
          <p:spPr bwMode="auto">
            <a:xfrm>
              <a:off x="816" y="2468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70" name="Rectangle 102"/>
            <p:cNvSpPr>
              <a:spLocks noChangeArrowheads="1"/>
            </p:cNvSpPr>
            <p:nvPr/>
          </p:nvSpPr>
          <p:spPr bwMode="auto">
            <a:xfrm>
              <a:off x="48" y="2468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71" name="Rectangle 103"/>
            <p:cNvSpPr>
              <a:spLocks noChangeArrowheads="1"/>
            </p:cNvSpPr>
            <p:nvPr/>
          </p:nvSpPr>
          <p:spPr bwMode="auto">
            <a:xfrm>
              <a:off x="816" y="2181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72" name="Rectangle 104"/>
            <p:cNvSpPr>
              <a:spLocks noChangeArrowheads="1"/>
            </p:cNvSpPr>
            <p:nvPr/>
          </p:nvSpPr>
          <p:spPr bwMode="auto">
            <a:xfrm>
              <a:off x="48" y="2181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2</a:t>
              </a:r>
              <a:endParaRPr lang="en-CA" altLang="x-none" sz="2400" i="0"/>
            </a:p>
          </p:txBody>
        </p:sp>
        <p:sp>
          <p:nvSpPr>
            <p:cNvPr id="621673" name="Rectangle 105"/>
            <p:cNvSpPr>
              <a:spLocks noChangeArrowheads="1"/>
            </p:cNvSpPr>
            <p:nvPr/>
          </p:nvSpPr>
          <p:spPr bwMode="auto">
            <a:xfrm>
              <a:off x="816" y="1894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74" name="Rectangle 106"/>
            <p:cNvSpPr>
              <a:spLocks noChangeArrowheads="1"/>
            </p:cNvSpPr>
            <p:nvPr/>
          </p:nvSpPr>
          <p:spPr bwMode="auto">
            <a:xfrm>
              <a:off x="48" y="1894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1</a:t>
              </a:r>
              <a:endParaRPr lang="en-CA" altLang="x-none" sz="2400" i="0"/>
            </a:p>
          </p:txBody>
        </p:sp>
        <p:sp>
          <p:nvSpPr>
            <p:cNvPr id="621675" name="Rectangle 107"/>
            <p:cNvSpPr>
              <a:spLocks noChangeArrowheads="1"/>
            </p:cNvSpPr>
            <p:nvPr/>
          </p:nvSpPr>
          <p:spPr bwMode="auto">
            <a:xfrm>
              <a:off x="816" y="1607"/>
              <a:ext cx="830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76" name="Rectangle 108"/>
            <p:cNvSpPr>
              <a:spLocks noChangeArrowheads="1"/>
            </p:cNvSpPr>
            <p:nvPr/>
          </p:nvSpPr>
          <p:spPr bwMode="auto">
            <a:xfrm>
              <a:off x="48" y="1607"/>
              <a:ext cx="768" cy="2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0</a:t>
              </a:r>
              <a:endParaRPr lang="en-CA" altLang="x-none" sz="2400" i="0"/>
            </a:p>
          </p:txBody>
        </p:sp>
        <p:sp>
          <p:nvSpPr>
            <p:cNvPr id="621677" name="Rectangle 109"/>
            <p:cNvSpPr>
              <a:spLocks noChangeArrowheads="1"/>
            </p:cNvSpPr>
            <p:nvPr/>
          </p:nvSpPr>
          <p:spPr bwMode="auto">
            <a:xfrm>
              <a:off x="816" y="768"/>
              <a:ext cx="830" cy="8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endParaRPr lang="x-none" altLang="x-none" sz="2400" i="0"/>
            </a:p>
          </p:txBody>
        </p:sp>
        <p:sp>
          <p:nvSpPr>
            <p:cNvPr id="621678" name="Rectangle 110"/>
            <p:cNvSpPr>
              <a:spLocks noChangeArrowheads="1"/>
            </p:cNvSpPr>
            <p:nvPr/>
          </p:nvSpPr>
          <p:spPr bwMode="auto">
            <a:xfrm>
              <a:off x="48" y="768"/>
              <a:ext cx="768" cy="8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anchor="ctr" anchorCtr="1"/>
            <a:lstStyle>
              <a:lvl1pPr algn="l">
                <a:spcBef>
                  <a:spcPct val="20000"/>
                </a:spcBef>
                <a:buChar char="•"/>
                <a:defRPr sz="2800">
                  <a:solidFill>
                    <a:schemeClr val="tx1"/>
                  </a:solidFill>
                  <a:latin typeface="Times New Roman" charset="0"/>
                </a:defRPr>
              </a:lvl1pPr>
              <a:lvl2pPr algn="l">
                <a:buChar char="–"/>
                <a:defRPr sz="2400">
                  <a:solidFill>
                    <a:schemeClr val="tx1"/>
                  </a:solidFill>
                  <a:latin typeface="Times New Roman" charset="0"/>
                </a:defRPr>
              </a:lvl2pPr>
              <a:lvl3pPr algn="l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Times New Roman" charset="0"/>
                </a:defRPr>
              </a:lvl3pPr>
              <a:lvl4pPr algn="l">
                <a:spcBef>
                  <a:spcPct val="20000"/>
                </a:spcBef>
                <a:buChar char="–"/>
                <a:defRPr>
                  <a:solidFill>
                    <a:schemeClr val="tx1"/>
                  </a:solidFill>
                  <a:latin typeface="Times New Roman" charset="0"/>
                </a:defRPr>
              </a:lvl4pPr>
              <a:lvl5pPr algn="l">
                <a:spcBef>
                  <a:spcPct val="20000"/>
                </a:spcBef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5pPr>
              <a:lvl6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6pPr>
              <a:lvl7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7pPr>
              <a:lvl8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8pPr>
              <a:lvl9pPr fontAlgn="base">
                <a:spcBef>
                  <a:spcPct val="20000"/>
                </a:spcBef>
                <a:spcAft>
                  <a:spcPct val="0"/>
                </a:spcAft>
                <a:buChar char="»"/>
                <a:defRPr>
                  <a:solidFill>
                    <a:schemeClr val="tx1"/>
                  </a:solidFill>
                  <a:latin typeface="Times New Roman" charset="0"/>
                </a:defRPr>
              </a:lvl9pPr>
            </a:lstStyle>
            <a:p>
              <a:pPr>
                <a:buFontTx/>
                <a:buNone/>
              </a:pPr>
              <a:r>
                <a:rPr lang="en-US" altLang="x-none" sz="2400" i="0"/>
                <a:t>Level</a:t>
              </a:r>
              <a:endParaRPr lang="en-CA" altLang="x-none" sz="2400" i="0"/>
            </a:p>
          </p:txBody>
        </p:sp>
        <p:grpSp>
          <p:nvGrpSpPr>
            <p:cNvPr id="621679" name="Group 111"/>
            <p:cNvGrpSpPr>
              <a:grpSpLocks/>
            </p:cNvGrpSpPr>
            <p:nvPr/>
          </p:nvGrpSpPr>
          <p:grpSpPr bwMode="auto">
            <a:xfrm>
              <a:off x="894" y="1983"/>
              <a:ext cx="650" cy="106"/>
              <a:chOff x="260" y="1787"/>
              <a:chExt cx="942" cy="147"/>
            </a:xfrm>
          </p:grpSpPr>
          <p:sp>
            <p:nvSpPr>
              <p:cNvPr id="621680" name="Oval 112"/>
              <p:cNvSpPr>
                <a:spLocks noChangeArrowheads="1"/>
              </p:cNvSpPr>
              <p:nvPr/>
            </p:nvSpPr>
            <p:spPr bwMode="auto">
              <a:xfrm>
                <a:off x="805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81" name="Oval 113"/>
              <p:cNvSpPr>
                <a:spLocks noChangeArrowheads="1"/>
              </p:cNvSpPr>
              <p:nvPr/>
            </p:nvSpPr>
            <p:spPr bwMode="auto">
              <a:xfrm>
                <a:off x="533" y="1792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CA" altLang="x-none" sz="2400" i="0"/>
              </a:p>
            </p:txBody>
          </p:sp>
          <p:sp>
            <p:nvSpPr>
              <p:cNvPr id="621682" name="Oval 114"/>
              <p:cNvSpPr>
                <a:spLocks noChangeArrowheads="1"/>
              </p:cNvSpPr>
              <p:nvPr/>
            </p:nvSpPr>
            <p:spPr bwMode="auto">
              <a:xfrm>
                <a:off x="1100" y="1787"/>
                <a:ext cx="102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83" name="Oval 115"/>
              <p:cNvSpPr>
                <a:spLocks noChangeArrowheads="1"/>
              </p:cNvSpPr>
              <p:nvPr/>
            </p:nvSpPr>
            <p:spPr bwMode="auto">
              <a:xfrm>
                <a:off x="260" y="1787"/>
                <a:ext cx="103" cy="14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US" altLang="x-none" sz="2400" i="0"/>
              </a:p>
              <a:p>
                <a:pPr algn="l"/>
                <a:endParaRPr lang="en-CA" altLang="x-none" sz="2400" i="0"/>
              </a:p>
            </p:txBody>
          </p:sp>
        </p:grpSp>
        <p:sp>
          <p:nvSpPr>
            <p:cNvPr id="621684" name="Oval 116"/>
            <p:cNvSpPr>
              <a:spLocks noChangeArrowheads="1"/>
            </p:cNvSpPr>
            <p:nvPr/>
          </p:nvSpPr>
          <p:spPr bwMode="auto">
            <a:xfrm>
              <a:off x="1177" y="1727"/>
              <a:ext cx="71" cy="10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x-none" altLang="x-none" sz="3200" i="0"/>
            </a:p>
          </p:txBody>
        </p:sp>
        <p:grpSp>
          <p:nvGrpSpPr>
            <p:cNvPr id="621685" name="Group 117"/>
            <p:cNvGrpSpPr>
              <a:grpSpLocks/>
            </p:cNvGrpSpPr>
            <p:nvPr/>
          </p:nvGrpSpPr>
          <p:grpSpPr bwMode="auto">
            <a:xfrm>
              <a:off x="829" y="2887"/>
              <a:ext cx="778" cy="57"/>
              <a:chOff x="530" y="1115"/>
              <a:chExt cx="3575" cy="182"/>
            </a:xfrm>
          </p:grpSpPr>
          <p:sp>
            <p:nvSpPr>
              <p:cNvPr id="621686" name="Oval 118"/>
              <p:cNvSpPr>
                <a:spLocks noChangeArrowheads="1"/>
              </p:cNvSpPr>
              <p:nvPr/>
            </p:nvSpPr>
            <p:spPr bwMode="auto">
              <a:xfrm>
                <a:off x="232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87" name="Oval 119"/>
              <p:cNvSpPr>
                <a:spLocks noChangeArrowheads="1"/>
              </p:cNvSpPr>
              <p:nvPr/>
            </p:nvSpPr>
            <p:spPr bwMode="auto">
              <a:xfrm>
                <a:off x="3925" y="1115"/>
                <a:ext cx="180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88" name="Oval 120"/>
              <p:cNvSpPr>
                <a:spLocks noChangeArrowheads="1"/>
              </p:cNvSpPr>
              <p:nvPr/>
            </p:nvSpPr>
            <p:spPr bwMode="auto">
              <a:xfrm>
                <a:off x="53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89" name="Oval 121"/>
              <p:cNvSpPr>
                <a:spLocks noChangeArrowheads="1"/>
              </p:cNvSpPr>
              <p:nvPr/>
            </p:nvSpPr>
            <p:spPr bwMode="auto">
              <a:xfrm>
                <a:off x="746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0" name="Oval 122"/>
              <p:cNvSpPr>
                <a:spLocks noChangeArrowheads="1"/>
              </p:cNvSpPr>
              <p:nvPr/>
            </p:nvSpPr>
            <p:spPr bwMode="auto">
              <a:xfrm>
                <a:off x="9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1" name="Oval 123"/>
              <p:cNvSpPr>
                <a:spLocks noChangeArrowheads="1"/>
              </p:cNvSpPr>
              <p:nvPr/>
            </p:nvSpPr>
            <p:spPr bwMode="auto">
              <a:xfrm>
                <a:off x="1199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2" name="Oval 124"/>
              <p:cNvSpPr>
                <a:spLocks noChangeArrowheads="1"/>
              </p:cNvSpPr>
              <p:nvPr/>
            </p:nvSpPr>
            <p:spPr bwMode="auto">
              <a:xfrm>
                <a:off x="1429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3" name="Oval 125"/>
              <p:cNvSpPr>
                <a:spLocks noChangeArrowheads="1"/>
              </p:cNvSpPr>
              <p:nvPr/>
            </p:nvSpPr>
            <p:spPr bwMode="auto">
              <a:xfrm>
                <a:off x="166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4" name="Oval 126"/>
              <p:cNvSpPr>
                <a:spLocks noChangeArrowheads="1"/>
              </p:cNvSpPr>
              <p:nvPr/>
            </p:nvSpPr>
            <p:spPr bwMode="auto">
              <a:xfrm>
                <a:off x="1877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5" name="Oval 127"/>
              <p:cNvSpPr>
                <a:spLocks noChangeArrowheads="1"/>
              </p:cNvSpPr>
              <p:nvPr/>
            </p:nvSpPr>
            <p:spPr bwMode="auto">
              <a:xfrm>
                <a:off x="2093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6" name="Oval 128"/>
              <p:cNvSpPr>
                <a:spLocks noChangeArrowheads="1"/>
              </p:cNvSpPr>
              <p:nvPr/>
            </p:nvSpPr>
            <p:spPr bwMode="auto">
              <a:xfrm>
                <a:off x="2550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7" name="Oval 129"/>
              <p:cNvSpPr>
                <a:spLocks noChangeArrowheads="1"/>
              </p:cNvSpPr>
              <p:nvPr/>
            </p:nvSpPr>
            <p:spPr bwMode="auto">
              <a:xfrm>
                <a:off x="27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8" name="Oval 130"/>
              <p:cNvSpPr>
                <a:spLocks noChangeArrowheads="1"/>
              </p:cNvSpPr>
              <p:nvPr/>
            </p:nvSpPr>
            <p:spPr bwMode="auto">
              <a:xfrm>
                <a:off x="3008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99" name="Oval 131"/>
              <p:cNvSpPr>
                <a:spLocks noChangeArrowheads="1"/>
              </p:cNvSpPr>
              <p:nvPr/>
            </p:nvSpPr>
            <p:spPr bwMode="auto">
              <a:xfrm>
                <a:off x="3240" y="1115"/>
                <a:ext cx="181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700" name="Oval 132"/>
              <p:cNvSpPr>
                <a:spLocks noChangeArrowheads="1"/>
              </p:cNvSpPr>
              <p:nvPr/>
            </p:nvSpPr>
            <p:spPr bwMode="auto">
              <a:xfrm>
                <a:off x="3456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701" name="Oval 133"/>
              <p:cNvSpPr>
                <a:spLocks noChangeArrowheads="1"/>
              </p:cNvSpPr>
              <p:nvPr/>
            </p:nvSpPr>
            <p:spPr bwMode="auto">
              <a:xfrm>
                <a:off x="3671" y="1115"/>
                <a:ext cx="182" cy="182"/>
              </a:xfrm>
              <a:prstGeom prst="ellipse">
                <a:avLst/>
              </a:prstGeom>
              <a:solidFill>
                <a:srgbClr val="CC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702" name="Rectangle 134"/>
              <p:cNvSpPr>
                <a:spLocks noChangeArrowheads="1"/>
              </p:cNvSpPr>
              <p:nvPr/>
            </p:nvSpPr>
            <p:spPr bwMode="auto">
              <a:xfrm>
                <a:off x="2130" y="1141"/>
                <a:ext cx="350" cy="1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1703" name="Line 135"/>
            <p:cNvSpPr>
              <a:spLocks noChangeShapeType="1"/>
            </p:cNvSpPr>
            <p:nvPr/>
          </p:nvSpPr>
          <p:spPr bwMode="auto">
            <a:xfrm>
              <a:off x="48" y="3328"/>
              <a:ext cx="81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1704" name="Oval 136"/>
          <p:cNvSpPr>
            <a:spLocks noChangeArrowheads="1"/>
          </p:cNvSpPr>
          <p:nvPr/>
        </p:nvSpPr>
        <p:spPr bwMode="auto">
          <a:xfrm>
            <a:off x="5105400" y="609600"/>
            <a:ext cx="914400" cy="6096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>
              <a:solidFill>
                <a:schemeClr val="hlink"/>
              </a:solidFill>
            </a:endParaRPr>
          </a:p>
        </p:txBody>
      </p:sp>
      <p:sp>
        <p:nvSpPr>
          <p:cNvPr id="621705" name="Text Box 137"/>
          <p:cNvSpPr txBox="1">
            <a:spLocks noChangeArrowheads="1"/>
          </p:cNvSpPr>
          <p:nvPr/>
        </p:nvSpPr>
        <p:spPr bwMode="auto">
          <a:xfrm>
            <a:off x="2193925" y="6042025"/>
            <a:ext cx="4000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400" i="0"/>
              <a:t>Total Work  T(n) = </a:t>
            </a:r>
            <a:r>
              <a:rPr lang="en-CA" altLang="x-none" sz="2400" i="0">
                <a:ea typeface="Times New Roman" charset="0"/>
                <a:cs typeface="Times New Roman" charset="0"/>
              </a:rPr>
              <a:t>∑</a:t>
            </a:r>
            <a:r>
              <a:rPr lang="en-US" altLang="x-none" sz="2400" i="0" baseline="-25000">
                <a:ea typeface="Times New Roman" charset="0"/>
                <a:cs typeface="Times New Roman" charset="0"/>
              </a:rPr>
              <a:t>i=0..h</a:t>
            </a:r>
            <a:r>
              <a:rPr lang="en-US" altLang="x-none" sz="24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400" i="0"/>
              <a:t>f(b</a:t>
            </a:r>
            <a:r>
              <a:rPr lang="en-CA" altLang="x-none" sz="2400" i="0"/>
              <a:t>·</a:t>
            </a:r>
            <a:r>
              <a:rPr lang="en-US" altLang="x-none" sz="2400" i="0"/>
              <a:t>i)</a:t>
            </a:r>
            <a:endParaRPr lang="en-CA" altLang="x-none" sz="2400" i="0"/>
          </a:p>
        </p:txBody>
      </p:sp>
      <p:sp>
        <p:nvSpPr>
          <p:cNvPr id="621706" name="Text Box 138"/>
          <p:cNvSpPr txBox="1">
            <a:spLocks noChangeArrowheads="1"/>
          </p:cNvSpPr>
          <p:nvPr/>
        </p:nvSpPr>
        <p:spPr bwMode="auto">
          <a:xfrm>
            <a:off x="6172200" y="6019800"/>
            <a:ext cx="2819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400" i="0"/>
              <a:t>= </a:t>
            </a:r>
            <a:r>
              <a:rPr lang="en-CA" altLang="x-none" sz="2400" i="0"/>
              <a:t>θ</a:t>
            </a:r>
            <a:r>
              <a:rPr lang="en-US" altLang="x-none" sz="2400" i="0"/>
              <a:t>(f(n))   or </a:t>
            </a:r>
            <a:r>
              <a:rPr lang="en-CA" altLang="x-none" sz="2400" i="0"/>
              <a:t>θ</a:t>
            </a:r>
            <a:r>
              <a:rPr lang="en-US" altLang="x-none" sz="2400" i="0"/>
              <a:t>(n</a:t>
            </a:r>
            <a:r>
              <a:rPr lang="en-CA" altLang="x-none" sz="2000" i="0"/>
              <a:t>·</a:t>
            </a:r>
            <a:r>
              <a:rPr lang="en-US" altLang="x-none" sz="2400" i="0"/>
              <a:t>f(n))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1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1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21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16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16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1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1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1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1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1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1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1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1704" grpId="0" animBg="1" autoUpdateAnimBg="0"/>
      <p:bldP spid="621705" grpId="0" autoUpdateAnimBg="0"/>
      <p:bldP spid="621706" grpId="0" autoUpdateAnimBg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CA" altLang="x-none"/>
              <a:t>Evaluating</a:t>
            </a:r>
            <a:r>
              <a:rPr lang="en-US" altLang="x-none"/>
              <a:t>: </a:t>
            </a:r>
            <a:r>
              <a:rPr lang="en-CA" altLang="x-none" sz="3600" i="1"/>
              <a:t>T</a:t>
            </a:r>
            <a:r>
              <a:rPr lang="en-CA" altLang="x-none" sz="3600"/>
              <a:t>(</a:t>
            </a:r>
            <a:r>
              <a:rPr lang="en-CA" altLang="x-none" sz="3600" i="1"/>
              <a:t>n</a:t>
            </a:r>
            <a:r>
              <a:rPr lang="en-CA" altLang="x-none" sz="3600"/>
              <a:t>) =</a:t>
            </a:r>
            <a:r>
              <a:rPr lang="en-US" altLang="x-none" sz="3600"/>
              <a:t> </a:t>
            </a:r>
            <a:r>
              <a:rPr lang="en-CA" altLang="x-none" sz="3600" i="1"/>
              <a:t>aT</a:t>
            </a:r>
            <a:r>
              <a:rPr lang="en-CA" altLang="x-none" sz="3600"/>
              <a:t>(</a:t>
            </a:r>
            <a:r>
              <a:rPr lang="en-CA" altLang="x-none" sz="3600" i="1"/>
              <a:t>n</a:t>
            </a:r>
            <a:r>
              <a:rPr lang="en-CA" altLang="x-none" sz="3600"/>
              <a:t>/</a:t>
            </a:r>
            <a:r>
              <a:rPr lang="en-CA" altLang="x-none" sz="3600" i="1"/>
              <a:t>b</a:t>
            </a:r>
            <a:r>
              <a:rPr lang="en-CA" altLang="x-none" sz="3600"/>
              <a:t>)+</a:t>
            </a:r>
            <a:r>
              <a:rPr lang="en-CA" altLang="x-none" sz="3600" i="1"/>
              <a:t>f</a:t>
            </a:r>
            <a:r>
              <a:rPr lang="en-CA" altLang="x-none" sz="3600"/>
              <a:t>(</a:t>
            </a:r>
            <a:r>
              <a:rPr lang="en-CA" altLang="x-none" sz="3600" i="1"/>
              <a:t>n</a:t>
            </a:r>
            <a:r>
              <a:rPr lang="en-CA" altLang="x-none" sz="3600"/>
              <a:t>)</a:t>
            </a:r>
          </a:p>
        </p:txBody>
      </p:sp>
      <p:pic>
        <p:nvPicPr>
          <p:cNvPr id="622595" name="Picture 3" descr="capture3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1913" y="1976438"/>
            <a:ext cx="9067800" cy="381476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808080">
                      <a:alpha val="74998"/>
                    </a:srgbClr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7082" name="Picture 26" descr="02-1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70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r>
              <a:rPr lang="en-US" altLang="x-none" sz="3600"/>
              <a:t>Check Lists for Recursive Programs</a:t>
            </a:r>
          </a:p>
        </p:txBody>
      </p:sp>
      <p:sp>
        <p:nvSpPr>
          <p:cNvPr id="557061" name="Text Box 5"/>
          <p:cNvSpPr txBox="1">
            <a:spLocks noChangeArrowheads="1"/>
          </p:cNvSpPr>
          <p:nvPr/>
        </p:nvSpPr>
        <p:spPr bwMode="auto">
          <a:xfrm>
            <a:off x="1189038" y="4191000"/>
            <a:ext cx="6816725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This is the format of </a:t>
            </a:r>
            <a:r>
              <a:rPr lang="en-US" altLang="x-none" b="1" i="0" u="sng"/>
              <a:t>“all”</a:t>
            </a:r>
            <a:r>
              <a:rPr lang="en-US" altLang="x-none" i="0"/>
              <a:t> recursive programs.</a:t>
            </a:r>
          </a:p>
          <a:p>
            <a:r>
              <a:rPr lang="en-US" altLang="x-none" i="0"/>
              <a:t>Don’t deviate from this.</a:t>
            </a:r>
          </a:p>
          <a:p>
            <a:r>
              <a:rPr lang="en-US" altLang="x-none" i="0"/>
              <a:t>Or else!</a:t>
            </a:r>
          </a:p>
        </p:txBody>
      </p:sp>
      <p:grpSp>
        <p:nvGrpSpPr>
          <p:cNvPr id="557062" name="Group 6"/>
          <p:cNvGrpSpPr>
            <a:grpSpLocks/>
          </p:cNvGrpSpPr>
          <p:nvPr/>
        </p:nvGrpSpPr>
        <p:grpSpPr bwMode="auto">
          <a:xfrm>
            <a:off x="5105400" y="5181600"/>
            <a:ext cx="990600" cy="1371600"/>
            <a:chOff x="2065" y="1551"/>
            <a:chExt cx="1628" cy="1988"/>
          </a:xfrm>
        </p:grpSpPr>
        <p:sp>
          <p:nvSpPr>
            <p:cNvPr id="557063" name="Freeform 7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64" name="Freeform 8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65" name="Freeform 9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66" name="Freeform 10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67" name="Freeform 11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68" name="Freeform 12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69" name="Freeform 13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0" name="Freeform 14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1" name="Freeform 15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2" name="Freeform 16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3" name="Freeform 17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4" name="Freeform 18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5" name="Freeform 19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6" name="Freeform 20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7" name="Freeform 21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8" name="Freeform 22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9" name="Freeform 23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7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7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7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7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7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7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57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57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8107" name="Picture 27" descr="02-1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80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r>
              <a:rPr lang="en-US" altLang="x-none" sz="3600"/>
              <a:t>Check Lists for Recursive Programs</a:t>
            </a:r>
          </a:p>
        </p:txBody>
      </p:sp>
      <p:sp>
        <p:nvSpPr>
          <p:cNvPr id="558084" name="Text Box 4"/>
          <p:cNvSpPr txBox="1">
            <a:spLocks noChangeArrowheads="1"/>
          </p:cNvSpPr>
          <p:nvPr/>
        </p:nvSpPr>
        <p:spPr bwMode="auto">
          <a:xfrm>
            <a:off x="1506538" y="4191000"/>
            <a:ext cx="6053137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This is input instance is your mission.</a:t>
            </a:r>
          </a:p>
          <a:p>
            <a:r>
              <a:rPr lang="en-US" altLang="x-none" i="0"/>
              <a:t>You must return this output.</a:t>
            </a:r>
          </a:p>
          <a:p>
            <a:r>
              <a:rPr lang="en-US" altLang="x-none" i="0"/>
              <a:t>(An </a:t>
            </a:r>
            <a:r>
              <a:rPr lang="en-US" altLang="x-none"/>
              <a:t>x</a:t>
            </a:r>
            <a:r>
              <a:rPr lang="en-US" altLang="x-none" i="0"/>
              <a:t>, </a:t>
            </a:r>
            <a:r>
              <a:rPr lang="en-US" altLang="x-none"/>
              <a:t>y</a:t>
            </a:r>
            <a:r>
              <a:rPr lang="en-US" altLang="x-none" i="0"/>
              <a:t>, &amp; </a:t>
            </a:r>
            <a:r>
              <a:rPr lang="en-US" altLang="x-none"/>
              <a:t>z</a:t>
            </a:r>
            <a:r>
              <a:rPr lang="en-US" altLang="x-none" i="0"/>
              <a:t> in </a:t>
            </a:r>
            <a:r>
              <a:rPr lang="en-US" altLang="x-none" b="1" i="0" u="sng"/>
              <a:t>every</a:t>
            </a:r>
            <a:r>
              <a:rPr lang="en-US" altLang="x-none" i="0"/>
              <a:t> computation path.)</a:t>
            </a:r>
          </a:p>
          <a:p>
            <a:r>
              <a:rPr lang="en-US" altLang="x-none" i="0"/>
              <a:t>Focus on your mission.</a:t>
            </a:r>
          </a:p>
        </p:txBody>
      </p:sp>
      <p:sp>
        <p:nvSpPr>
          <p:cNvPr id="558103" name="Oval 23"/>
          <p:cNvSpPr>
            <a:spLocks noChangeArrowheads="1"/>
          </p:cNvSpPr>
          <p:nvPr/>
        </p:nvSpPr>
        <p:spPr bwMode="auto">
          <a:xfrm>
            <a:off x="2667000" y="609600"/>
            <a:ext cx="685800" cy="304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58106" name="Oval 26"/>
          <p:cNvSpPr>
            <a:spLocks noChangeArrowheads="1"/>
          </p:cNvSpPr>
          <p:nvPr/>
        </p:nvSpPr>
        <p:spPr bwMode="auto">
          <a:xfrm>
            <a:off x="2438400" y="3481388"/>
            <a:ext cx="685800" cy="304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8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8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8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8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8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8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8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8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8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8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58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580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8103" grpId="0" animBg="1"/>
      <p:bldP spid="558106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4232" name="Picture 8" descr="02-1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4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r>
              <a:rPr lang="en-US" altLang="x-none" sz="3600"/>
              <a:t>Check Lists for Recursive Programs</a:t>
            </a:r>
          </a:p>
        </p:txBody>
      </p:sp>
      <p:sp>
        <p:nvSpPr>
          <p:cNvPr id="564228" name="Text Box 4"/>
          <p:cNvSpPr txBox="1">
            <a:spLocks noChangeArrowheads="1"/>
          </p:cNvSpPr>
          <p:nvPr/>
        </p:nvSpPr>
        <p:spPr bwMode="auto">
          <a:xfrm>
            <a:off x="1768475" y="4191000"/>
            <a:ext cx="5534025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The &lt;preCond&gt; &amp; &lt;postCond&gt; must </a:t>
            </a:r>
          </a:p>
          <a:p>
            <a:r>
              <a:rPr lang="en-US" altLang="x-none" i="0"/>
              <a:t>document these variables</a:t>
            </a:r>
          </a:p>
          <a:p>
            <a:r>
              <a:rPr lang="en-US" altLang="x-none" i="0"/>
              <a:t>and what you must do. </a:t>
            </a:r>
          </a:p>
        </p:txBody>
      </p:sp>
      <p:sp>
        <p:nvSpPr>
          <p:cNvPr id="564229" name="Oval 5"/>
          <p:cNvSpPr>
            <a:spLocks noChangeArrowheads="1"/>
          </p:cNvSpPr>
          <p:nvPr/>
        </p:nvSpPr>
        <p:spPr bwMode="auto">
          <a:xfrm>
            <a:off x="2667000" y="609600"/>
            <a:ext cx="685800" cy="304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64230" name="Rectangle 6"/>
          <p:cNvSpPr>
            <a:spLocks noChangeArrowheads="1"/>
          </p:cNvSpPr>
          <p:nvPr/>
        </p:nvSpPr>
        <p:spPr bwMode="auto">
          <a:xfrm>
            <a:off x="1143000" y="914400"/>
            <a:ext cx="6477000" cy="6096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64231" name="Oval 7"/>
          <p:cNvSpPr>
            <a:spLocks noChangeArrowheads="1"/>
          </p:cNvSpPr>
          <p:nvPr/>
        </p:nvSpPr>
        <p:spPr bwMode="auto">
          <a:xfrm>
            <a:off x="2438400" y="3481388"/>
            <a:ext cx="685800" cy="304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28">
                                            <p:txEl>
                                              <p:charRg st="0" end="3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4228">
                                            <p:txEl>
                                              <p:charRg st="0" end="3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4228">
                                            <p:txEl>
                                              <p:charRg st="0" end="3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4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4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28">
                                            <p:txEl>
                                              <p:charRg st="32" end="5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4228">
                                            <p:txEl>
                                              <p:charRg st="32" end="5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4228">
                                            <p:txEl>
                                              <p:charRg st="32" end="5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228">
                                            <p:txEl>
                                              <p:charRg st="57" end="8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4228">
                                            <p:txEl>
                                              <p:charRg st="57" end="8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64228">
                                            <p:txEl>
                                              <p:charRg st="57" end="8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4230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9117" name="Picture 13" descr="02-1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910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r>
              <a:rPr lang="en-US" altLang="x-none" sz="3600"/>
              <a:t>Check Lists for Recursive Programs</a:t>
            </a:r>
          </a:p>
        </p:txBody>
      </p:sp>
      <p:sp>
        <p:nvSpPr>
          <p:cNvPr id="559108" name="Text Box 4"/>
          <p:cNvSpPr txBox="1">
            <a:spLocks noChangeArrowheads="1"/>
          </p:cNvSpPr>
          <p:nvPr/>
        </p:nvSpPr>
        <p:spPr bwMode="auto">
          <a:xfrm>
            <a:off x="1565275" y="4191000"/>
            <a:ext cx="5964238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To get help,</a:t>
            </a:r>
          </a:p>
          <a:p>
            <a:r>
              <a:rPr lang="en-US" altLang="x-none" i="0"/>
              <a:t>you construct an instance for each friend</a:t>
            </a:r>
          </a:p>
          <a:p>
            <a:r>
              <a:rPr lang="en-US" altLang="x-none" i="0"/>
              <a:t>It must be </a:t>
            </a:r>
            <a:r>
              <a:rPr lang="en-US" altLang="x-none" b="1" i="0" u="sng"/>
              <a:t>valid</a:t>
            </a:r>
            <a:r>
              <a:rPr lang="en-US" altLang="x-none" i="0"/>
              <a:t> and </a:t>
            </a:r>
            <a:r>
              <a:rPr lang="en-US" altLang="x-none" b="1" i="0" u="sng"/>
              <a:t>smaller</a:t>
            </a:r>
            <a:r>
              <a:rPr lang="en-US" altLang="x-none" i="0"/>
              <a:t>.</a:t>
            </a:r>
          </a:p>
          <a:p>
            <a:r>
              <a:rPr lang="en-US" altLang="x-none" i="0"/>
              <a:t>And pass them to them.</a:t>
            </a:r>
          </a:p>
        </p:txBody>
      </p:sp>
      <p:sp>
        <p:nvSpPr>
          <p:cNvPr id="559109" name="Oval 5"/>
          <p:cNvSpPr>
            <a:spLocks noChangeArrowheads="1"/>
          </p:cNvSpPr>
          <p:nvPr/>
        </p:nvSpPr>
        <p:spPr bwMode="auto">
          <a:xfrm>
            <a:off x="1524000" y="2089150"/>
            <a:ext cx="1905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59114" name="Oval 10"/>
          <p:cNvSpPr>
            <a:spLocks noChangeArrowheads="1"/>
          </p:cNvSpPr>
          <p:nvPr/>
        </p:nvSpPr>
        <p:spPr bwMode="auto">
          <a:xfrm>
            <a:off x="1547813" y="2643188"/>
            <a:ext cx="1905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9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9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91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91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9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9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9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9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91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91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591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591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49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27088E-6 L 0.2625 0.04534 " pathEditMode="relative" rAng="0" ptsTypes="AA">
                                      <p:cBhvr>
                                        <p:cTn id="38" dur="1000" fill="hold"/>
                                        <p:tgtEl>
                                          <p:spTgt spid="559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25" y="2267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9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27088E-6 L 0.2625 0.04534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559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25" y="22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9109" grpId="0" animBg="1"/>
      <p:bldP spid="559109" grpId="1" animBg="1"/>
      <p:bldP spid="559114" grpId="0" animBg="1"/>
      <p:bldP spid="559114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2291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2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/>
                <a:t>X</a:t>
              </a:r>
              <a:r>
                <a:rPr lang="en-US" altLang="x-none" sz="1600" i="0"/>
                <a:t> = 2133</a:t>
              </a:r>
            </a:p>
            <a:p>
              <a:pPr algn="l"/>
              <a:r>
                <a:rPr lang="en-US" altLang="x-none" sz="1600"/>
                <a:t>Y</a:t>
              </a:r>
              <a:r>
                <a:rPr lang="en-US" altLang="x-none" sz="1600" i="0"/>
                <a:t> = 2312</a:t>
              </a:r>
            </a:p>
            <a:p>
              <a:pPr algn="l"/>
              <a:r>
                <a:rPr lang="en-US" altLang="x-none" sz="1600"/>
                <a:t>ac</a:t>
              </a:r>
              <a:r>
                <a:rPr lang="en-US" altLang="x-none" sz="1600" i="0"/>
                <a:t> = </a:t>
              </a:r>
              <a:r>
                <a:rPr lang="en-US" altLang="x-none" sz="2000" i="0"/>
                <a:t>?</a:t>
              </a:r>
            </a:p>
            <a:p>
              <a:pPr algn="l"/>
              <a:r>
                <a:rPr lang="en-US" altLang="x-none" sz="1600"/>
                <a:t>bd</a:t>
              </a:r>
              <a:r>
                <a:rPr lang="en-US" altLang="x-none" sz="1600" i="0"/>
                <a:t> = </a:t>
              </a:r>
            </a:p>
            <a:p>
              <a:pPr algn="l"/>
              <a:r>
                <a:rPr lang="en-US" altLang="x-none" sz="1600" i="0"/>
                <a:t>(</a:t>
              </a:r>
              <a:r>
                <a:rPr lang="en-US" altLang="x-none" sz="1600"/>
                <a:t>a</a:t>
              </a:r>
              <a:r>
                <a:rPr lang="en-US" altLang="x-none" sz="1600" i="0"/>
                <a:t>+</a:t>
              </a:r>
              <a:r>
                <a:rPr lang="en-US" altLang="x-none" sz="1600"/>
                <a:t>b</a:t>
              </a:r>
              <a:r>
                <a:rPr lang="en-US" altLang="x-none" sz="1600" i="0"/>
                <a:t>)(</a:t>
              </a:r>
              <a:r>
                <a:rPr lang="en-US" altLang="x-none" sz="1600"/>
                <a:t>c</a:t>
              </a:r>
              <a:r>
                <a:rPr lang="en-US" altLang="x-none" sz="1600" i="0"/>
                <a:t>+</a:t>
              </a:r>
              <a:r>
                <a:rPr lang="en-US" altLang="x-none" sz="1600"/>
                <a:t>d</a:t>
              </a:r>
              <a:r>
                <a:rPr lang="en-US" altLang="x-none" sz="1600" i="0"/>
                <a:t>) = </a:t>
              </a:r>
            </a:p>
            <a:p>
              <a:pPr algn="l"/>
              <a:r>
                <a:rPr lang="en-US" altLang="x-none" sz="1600"/>
                <a:t>XY</a:t>
              </a:r>
              <a:r>
                <a:rPr lang="en-US" altLang="x-none" sz="1600" i="0"/>
                <a:t> = </a:t>
              </a:r>
            </a:p>
          </p:txBody>
        </p:sp>
      </p:grpSp>
      <p:sp>
        <p:nvSpPr>
          <p:cNvPr id="12294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2295" name="Text Box 7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2185" name="Picture 9" descr="02-1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217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r>
              <a:rPr lang="en-US" altLang="x-none" sz="3600"/>
              <a:t>Check Lists for Recursive Programs</a:t>
            </a:r>
          </a:p>
        </p:txBody>
      </p:sp>
      <p:sp>
        <p:nvSpPr>
          <p:cNvPr id="562180" name="Text Box 4"/>
          <p:cNvSpPr txBox="1">
            <a:spLocks noChangeArrowheads="1"/>
          </p:cNvSpPr>
          <p:nvPr/>
        </p:nvSpPr>
        <p:spPr bwMode="auto">
          <a:xfrm>
            <a:off x="803275" y="4191000"/>
            <a:ext cx="7505700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Each friend returns a solution his sub-instance.</a:t>
            </a:r>
          </a:p>
          <a:p>
            <a:r>
              <a:rPr lang="en-US" altLang="x-none" i="0"/>
              <a:t>Trust him to do this.</a:t>
            </a:r>
          </a:p>
          <a:p>
            <a:r>
              <a:rPr lang="en-US" altLang="x-none" i="0"/>
              <a:t>But don’t expect him to do or know anything else.  </a:t>
            </a:r>
          </a:p>
        </p:txBody>
      </p:sp>
      <p:sp>
        <p:nvSpPr>
          <p:cNvPr id="562183" name="Oval 7"/>
          <p:cNvSpPr>
            <a:spLocks noChangeArrowheads="1"/>
          </p:cNvSpPr>
          <p:nvPr/>
        </p:nvSpPr>
        <p:spPr bwMode="auto">
          <a:xfrm>
            <a:off x="1571625" y="2362200"/>
            <a:ext cx="1905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62184" name="Oval 8"/>
          <p:cNvSpPr>
            <a:spLocks noChangeArrowheads="1"/>
          </p:cNvSpPr>
          <p:nvPr/>
        </p:nvSpPr>
        <p:spPr bwMode="auto">
          <a:xfrm>
            <a:off x="1560513" y="2895600"/>
            <a:ext cx="1905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80">
                                            <p:txEl>
                                              <p:charRg st="0" end="4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2180">
                                            <p:txEl>
                                              <p:charRg st="0" end="4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2180">
                                            <p:txEl>
                                              <p:charRg st="0" end="4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2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2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2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2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80">
                                            <p:txEl>
                                              <p:charRg st="48" end="7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62180">
                                            <p:txEl>
                                              <p:charRg st="48" end="7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2180">
                                            <p:txEl>
                                              <p:charRg st="48" end="7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180">
                                            <p:txEl>
                                              <p:charRg st="70" end="12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62180">
                                            <p:txEl>
                                              <p:charRg st="70" end="12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62180">
                                            <p:txEl>
                                              <p:charRg st="70" end="12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2183" grpId="0" animBg="1"/>
      <p:bldP spid="562184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2" name="Picture 12" descr="02-1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32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r>
              <a:rPr lang="en-US" altLang="x-none" sz="3600"/>
              <a:t>Check Lists for Recursive Programs</a:t>
            </a:r>
          </a:p>
        </p:txBody>
      </p:sp>
      <p:sp>
        <p:nvSpPr>
          <p:cNvPr id="563204" name="Text Box 4"/>
          <p:cNvSpPr txBox="1">
            <a:spLocks noChangeArrowheads="1"/>
          </p:cNvSpPr>
          <p:nvPr/>
        </p:nvSpPr>
        <p:spPr bwMode="auto">
          <a:xfrm>
            <a:off x="1665288" y="4191000"/>
            <a:ext cx="5776912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Combine their solutions</a:t>
            </a:r>
            <a:br>
              <a:rPr lang="en-US" altLang="x-none" i="0"/>
            </a:br>
            <a:r>
              <a:rPr lang="en-US" altLang="x-none" i="0"/>
              <a:t>to construct a solution to your instance.</a:t>
            </a:r>
          </a:p>
          <a:p>
            <a:r>
              <a:rPr lang="en-US" altLang="x-none" i="0"/>
              <a:t>Return your solution.</a:t>
            </a:r>
          </a:p>
        </p:txBody>
      </p:sp>
      <p:sp>
        <p:nvSpPr>
          <p:cNvPr id="563205" name="Oval 5"/>
          <p:cNvSpPr>
            <a:spLocks noChangeArrowheads="1"/>
          </p:cNvSpPr>
          <p:nvPr/>
        </p:nvSpPr>
        <p:spPr bwMode="auto">
          <a:xfrm>
            <a:off x="1571625" y="2362200"/>
            <a:ext cx="1905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63206" name="Oval 6"/>
          <p:cNvSpPr>
            <a:spLocks noChangeArrowheads="1"/>
          </p:cNvSpPr>
          <p:nvPr/>
        </p:nvSpPr>
        <p:spPr bwMode="auto">
          <a:xfrm>
            <a:off x="1560513" y="2895600"/>
            <a:ext cx="1905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63208" name="Oval 8"/>
          <p:cNvSpPr>
            <a:spLocks noChangeArrowheads="1"/>
          </p:cNvSpPr>
          <p:nvPr/>
        </p:nvSpPr>
        <p:spPr bwMode="auto">
          <a:xfrm>
            <a:off x="1524000" y="3200400"/>
            <a:ext cx="990600" cy="3048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563209" name="Freeform 9"/>
          <p:cNvSpPr>
            <a:spLocks/>
          </p:cNvSpPr>
          <p:nvPr/>
        </p:nvSpPr>
        <p:spPr bwMode="auto">
          <a:xfrm>
            <a:off x="1323975" y="2560638"/>
            <a:ext cx="225425" cy="792162"/>
          </a:xfrm>
          <a:custGeom>
            <a:avLst/>
            <a:gdLst>
              <a:gd name="T0" fmla="*/ 142 w 142"/>
              <a:gd name="T1" fmla="*/ 0 h 499"/>
              <a:gd name="T2" fmla="*/ 0 w 142"/>
              <a:gd name="T3" fmla="*/ 236 h 499"/>
              <a:gd name="T4" fmla="*/ 127 w 142"/>
              <a:gd name="T5" fmla="*/ 499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2" h="499">
                <a:moveTo>
                  <a:pt x="142" y="0"/>
                </a:moveTo>
                <a:cubicBezTo>
                  <a:pt x="119" y="39"/>
                  <a:pt x="2" y="153"/>
                  <a:pt x="0" y="236"/>
                </a:cubicBezTo>
                <a:cubicBezTo>
                  <a:pt x="0" y="324"/>
                  <a:pt x="101" y="444"/>
                  <a:pt x="127" y="499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10" name="Freeform 10"/>
          <p:cNvSpPr>
            <a:spLocks/>
          </p:cNvSpPr>
          <p:nvPr/>
        </p:nvSpPr>
        <p:spPr bwMode="auto">
          <a:xfrm>
            <a:off x="1516063" y="3082925"/>
            <a:ext cx="50800" cy="269875"/>
          </a:xfrm>
          <a:custGeom>
            <a:avLst/>
            <a:gdLst>
              <a:gd name="T0" fmla="*/ 32 w 32"/>
              <a:gd name="T1" fmla="*/ 0 h 170"/>
              <a:gd name="T2" fmla="*/ 0 w 32"/>
              <a:gd name="T3" fmla="*/ 33 h 170"/>
              <a:gd name="T4" fmla="*/ 3 w 32"/>
              <a:gd name="T5" fmla="*/ 17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170">
                <a:moveTo>
                  <a:pt x="32" y="0"/>
                </a:moveTo>
                <a:cubicBezTo>
                  <a:pt x="27" y="5"/>
                  <a:pt x="5" y="5"/>
                  <a:pt x="0" y="33"/>
                </a:cubicBezTo>
                <a:cubicBezTo>
                  <a:pt x="0" y="121"/>
                  <a:pt x="3" y="142"/>
                  <a:pt x="3" y="17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3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3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3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3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3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3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3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3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32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32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49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81679E-7 L 0.07917 0.04441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563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58" y="22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05" grpId="0" animBg="1"/>
      <p:bldP spid="563206" grpId="0" animBg="1"/>
      <p:bldP spid="563208" grpId="0" animBg="1"/>
      <p:bldP spid="563208" grpId="1" animBg="1"/>
      <p:bldP spid="563209" grpId="0" animBg="1"/>
      <p:bldP spid="563209" grpId="1" animBg="1"/>
      <p:bldP spid="563210" grpId="0" animBg="1"/>
      <p:bldP spid="563210" grpId="1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5259" name="Picture 11" descr="02-1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52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r>
              <a:rPr lang="en-US" altLang="x-none" sz="3600"/>
              <a:t>Check Lists for Recursive Programs</a:t>
            </a:r>
          </a:p>
        </p:txBody>
      </p:sp>
      <p:sp>
        <p:nvSpPr>
          <p:cNvPr id="565252" name="Text Box 4"/>
          <p:cNvSpPr txBox="1">
            <a:spLocks noChangeArrowheads="1"/>
          </p:cNvSpPr>
          <p:nvPr/>
        </p:nvSpPr>
        <p:spPr bwMode="auto">
          <a:xfrm>
            <a:off x="1604963" y="4191000"/>
            <a:ext cx="5911850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If your solution is too small </a:t>
            </a:r>
            <a:br>
              <a:rPr lang="en-US" altLang="x-none" i="0"/>
            </a:br>
            <a:r>
              <a:rPr lang="en-US" altLang="x-none" i="0"/>
              <a:t>to get solved by the general technique</a:t>
            </a:r>
            <a:br>
              <a:rPr lang="en-US" altLang="x-none" i="0"/>
            </a:br>
            <a:r>
              <a:rPr lang="en-US" altLang="x-none" i="0"/>
              <a:t>solve it yourself.</a:t>
            </a:r>
          </a:p>
          <a:p>
            <a:r>
              <a:rPr lang="en-US" altLang="x-none" i="0"/>
              <a:t>Be sure you handle every legal instance.</a:t>
            </a:r>
          </a:p>
        </p:txBody>
      </p:sp>
      <p:sp>
        <p:nvSpPr>
          <p:cNvPr id="565258" name="Rectangle 10"/>
          <p:cNvSpPr>
            <a:spLocks noChangeArrowheads="1"/>
          </p:cNvSpPr>
          <p:nvPr/>
        </p:nvSpPr>
        <p:spPr bwMode="auto">
          <a:xfrm>
            <a:off x="1555750" y="1868488"/>
            <a:ext cx="5715000" cy="3048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52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52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5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5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5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5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2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5258" grpId="0" animBg="1"/>
      <p:bldP spid="565258" grpId="1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0137" name="Picture 9" descr="02-1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01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r>
              <a:rPr lang="en-US" altLang="x-none" sz="3600"/>
              <a:t>Check Lists for Recursive Programs</a:t>
            </a:r>
          </a:p>
        </p:txBody>
      </p:sp>
      <p:sp>
        <p:nvSpPr>
          <p:cNvPr id="560132" name="Text Box 4"/>
          <p:cNvSpPr txBox="1">
            <a:spLocks noChangeArrowheads="1"/>
          </p:cNvSpPr>
          <p:nvPr/>
        </p:nvSpPr>
        <p:spPr bwMode="auto">
          <a:xfrm>
            <a:off x="588963" y="4191000"/>
            <a:ext cx="7885112" cy="2654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You rarely need to change the values of these variable</a:t>
            </a:r>
            <a:br>
              <a:rPr lang="en-US" altLang="x-none" i="0"/>
            </a:br>
            <a:r>
              <a:rPr lang="en-US" altLang="x-none" i="0"/>
              <a:t>beyond their initial setting </a:t>
            </a:r>
          </a:p>
          <a:p>
            <a:r>
              <a:rPr lang="en-US" altLang="x-none" i="0"/>
              <a:t>(this is not an iterative algorithm.)</a:t>
            </a:r>
          </a:p>
          <a:p>
            <a:r>
              <a:rPr lang="en-US" altLang="x-none" i="0"/>
              <a:t>Your rarely need additional </a:t>
            </a:r>
            <a:br>
              <a:rPr lang="en-US" altLang="x-none" i="0"/>
            </a:br>
            <a:r>
              <a:rPr lang="en-US" altLang="x-none" i="0"/>
              <a:t>input, output, or local variable.</a:t>
            </a:r>
          </a:p>
          <a:p>
            <a:r>
              <a:rPr lang="en-US" altLang="x-none" i="0"/>
              <a:t>But it you do </a:t>
            </a:r>
            <a:r>
              <a:rPr lang="en-US" altLang="x-none" b="1" i="0" u="sng"/>
              <a:t>document</a:t>
            </a:r>
            <a:r>
              <a:rPr lang="en-US" altLang="x-none" i="0"/>
              <a:t> them.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0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01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0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0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0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01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1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601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601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1157" name="Picture 5" descr="02-15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82613"/>
            <a:ext cx="6858000" cy="3486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11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04800"/>
            <a:ext cx="7772400" cy="1143000"/>
          </a:xfrm>
        </p:spPr>
        <p:txBody>
          <a:bodyPr/>
          <a:lstStyle/>
          <a:p>
            <a:r>
              <a:rPr lang="en-US" altLang="x-none" sz="3600"/>
              <a:t>Check Lists for Recursive Programs</a:t>
            </a:r>
          </a:p>
        </p:txBody>
      </p:sp>
      <p:sp>
        <p:nvSpPr>
          <p:cNvPr id="561156" name="Text Box 4"/>
          <p:cNvSpPr txBox="1">
            <a:spLocks noChangeArrowheads="1"/>
          </p:cNvSpPr>
          <p:nvPr/>
        </p:nvSpPr>
        <p:spPr bwMode="auto">
          <a:xfrm>
            <a:off x="993775" y="4191000"/>
            <a:ext cx="7102475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i="0"/>
              <a:t>Have </a:t>
            </a:r>
            <a:r>
              <a:rPr lang="en-US" altLang="x-none" b="1" i="0" u="sng"/>
              <a:t>NO</a:t>
            </a:r>
            <a:r>
              <a:rPr lang="en-US" altLang="x-none" i="0"/>
              <a:t> global variables.</a:t>
            </a:r>
          </a:p>
          <a:p>
            <a:r>
              <a:rPr lang="en-US" altLang="x-none" i="0"/>
              <a:t>If you change the value of a local variable </a:t>
            </a:r>
            <a:r>
              <a:rPr lang="en-US" altLang="x-none"/>
              <a:t>n</a:t>
            </a:r>
            <a:r>
              <a:rPr lang="en-US" altLang="x-none" i="0"/>
              <a:t>,</a:t>
            </a:r>
            <a:br>
              <a:rPr lang="en-US" altLang="x-none" i="0"/>
            </a:br>
            <a:r>
              <a:rPr lang="en-US" altLang="x-none" i="0"/>
              <a:t>neither your friends nor your boss get that value.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1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1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1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1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95" name="Text Box 11"/>
          <p:cNvSpPr txBox="1">
            <a:spLocks noChangeArrowheads="1"/>
          </p:cNvSpPr>
          <p:nvPr/>
        </p:nvSpPr>
        <p:spPr bwMode="auto">
          <a:xfrm>
            <a:off x="1422400" y="58738"/>
            <a:ext cx="69516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4400" i="0" u="sng">
                <a:solidFill>
                  <a:schemeClr val="tx2"/>
                </a:solidFill>
              </a:rPr>
              <a:t>Sorting Problem Specification</a:t>
            </a:r>
          </a:p>
        </p:txBody>
      </p:sp>
      <p:sp>
        <p:nvSpPr>
          <p:cNvPr id="118797" name="Rectangle 13"/>
          <p:cNvSpPr>
            <a:spLocks noChangeArrowheads="1"/>
          </p:cNvSpPr>
          <p:nvPr/>
        </p:nvSpPr>
        <p:spPr bwMode="auto">
          <a:xfrm>
            <a:off x="838200" y="838200"/>
            <a:ext cx="7543800" cy="2149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  <a:buFontTx/>
              <a:buChar char="•"/>
            </a:pPr>
            <a:r>
              <a:rPr lang="en-US" altLang="x-none" sz="3000" i="0"/>
              <a:t> &lt;preCond&gt;:  The input is a list of </a:t>
            </a:r>
            <a:r>
              <a:rPr lang="en-US" altLang="x-none" sz="3000"/>
              <a:t>n</a:t>
            </a:r>
            <a:r>
              <a:rPr lang="en-US" altLang="x-none" sz="3000" i="0"/>
              <a:t> values with the same value possibly repeated.</a:t>
            </a:r>
          </a:p>
          <a:p>
            <a:pPr algn="l">
              <a:spcBef>
                <a:spcPct val="50000"/>
              </a:spcBef>
              <a:buFontTx/>
              <a:buChar char="•"/>
            </a:pPr>
            <a:r>
              <a:rPr lang="en-US" altLang="x-none" sz="3000" i="0"/>
              <a:t> &lt;postCond&gt;: The output is a list consisting of the same </a:t>
            </a:r>
            <a:r>
              <a:rPr lang="en-US" altLang="x-none" sz="3000"/>
              <a:t>n</a:t>
            </a:r>
            <a:r>
              <a:rPr lang="en-US" altLang="x-none" sz="3000" i="0"/>
              <a:t> values in non-decreasing order.</a:t>
            </a:r>
          </a:p>
        </p:txBody>
      </p:sp>
      <p:grpSp>
        <p:nvGrpSpPr>
          <p:cNvPr id="118802" name="Group 18"/>
          <p:cNvGrpSpPr>
            <a:grpSpLocks/>
          </p:cNvGrpSpPr>
          <p:nvPr/>
        </p:nvGrpSpPr>
        <p:grpSpPr bwMode="auto">
          <a:xfrm>
            <a:off x="187325" y="3429000"/>
            <a:ext cx="2946400" cy="2151063"/>
            <a:chOff x="118" y="2928"/>
            <a:chExt cx="1856" cy="1355"/>
          </a:xfrm>
        </p:grpSpPr>
        <p:sp>
          <p:nvSpPr>
            <p:cNvPr id="118803" name="Freeform 19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4" name="Text Box 20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18805" name="Text Box 21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18806" name="Text Box 22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18807" name="Text Box 23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18808" name="Text Box 24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18809" name="Text Box 25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18810" name="Text Box 26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18811" name="Text Box 27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18812" name="Text Box 28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18813" name="Rectangle 29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18814" name="Group 30"/>
          <p:cNvGrpSpPr>
            <a:grpSpLocks/>
          </p:cNvGrpSpPr>
          <p:nvPr/>
        </p:nvGrpSpPr>
        <p:grpSpPr bwMode="auto">
          <a:xfrm>
            <a:off x="5257800" y="4191000"/>
            <a:ext cx="3733800" cy="533400"/>
            <a:chOff x="3072" y="3360"/>
            <a:chExt cx="2352" cy="336"/>
          </a:xfrm>
        </p:grpSpPr>
        <p:sp>
          <p:nvSpPr>
            <p:cNvPr id="118815" name="Text Box 31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14,23,25,30,31,52,62,79,88,98</a:t>
              </a:r>
              <a:endParaRPr lang="en-CA" altLang="x-none" sz="2000" i="0"/>
            </a:p>
          </p:txBody>
        </p:sp>
        <p:sp>
          <p:nvSpPr>
            <p:cNvPr id="118816" name="Rectangle 3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457200"/>
            <a:ext cx="7772400" cy="1143000"/>
          </a:xfrm>
        </p:spPr>
        <p:txBody>
          <a:bodyPr/>
          <a:lstStyle/>
          <a:p>
            <a:r>
              <a:rPr lang="en-US" altLang="x-none"/>
              <a:t>Recursive Sorts</a:t>
            </a:r>
          </a:p>
        </p:txBody>
      </p:sp>
      <p:sp>
        <p:nvSpPr>
          <p:cNvPr id="23245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-152400" y="1676400"/>
            <a:ext cx="9296400" cy="4114800"/>
          </a:xfrm>
        </p:spPr>
        <p:txBody>
          <a:bodyPr/>
          <a:lstStyle/>
          <a:p>
            <a:r>
              <a:rPr lang="en-US" altLang="x-none" sz="2800"/>
              <a:t>Given list of objects to be sorted </a:t>
            </a:r>
          </a:p>
          <a:p>
            <a:endParaRPr lang="en-US" altLang="x-none" sz="2800"/>
          </a:p>
          <a:p>
            <a:r>
              <a:rPr lang="en-US" altLang="x-none" sz="2800"/>
              <a:t>Split the list into two sub-lists. </a:t>
            </a:r>
          </a:p>
          <a:p>
            <a:pPr>
              <a:buFontTx/>
              <a:buNone/>
            </a:pPr>
            <a:endParaRPr lang="en-US" altLang="x-none" sz="2800"/>
          </a:p>
          <a:p>
            <a:r>
              <a:rPr lang="en-US" altLang="x-none" sz="2800"/>
              <a:t>Recursively have a friend sort the two sub-lists. </a:t>
            </a:r>
          </a:p>
          <a:p>
            <a:endParaRPr lang="en-US" altLang="x-none" sz="2800"/>
          </a:p>
          <a:p>
            <a:r>
              <a:rPr lang="en-US" altLang="x-none" sz="2800"/>
              <a:t>Combine the two sorted sub-lists into one entirely sorted list. </a:t>
            </a:r>
          </a:p>
        </p:txBody>
      </p:sp>
      <p:sp>
        <p:nvSpPr>
          <p:cNvPr id="232452" name="Rectangle 4"/>
          <p:cNvSpPr>
            <a:spLocks noChangeArrowheads="1"/>
          </p:cNvSpPr>
          <p:nvPr/>
        </p:nvSpPr>
        <p:spPr bwMode="auto">
          <a:xfrm>
            <a:off x="2286000" y="2209800"/>
            <a:ext cx="37338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32453" name="Rectangle 5"/>
          <p:cNvSpPr>
            <a:spLocks noChangeArrowheads="1"/>
          </p:cNvSpPr>
          <p:nvPr/>
        </p:nvSpPr>
        <p:spPr bwMode="auto">
          <a:xfrm>
            <a:off x="2057400" y="3200400"/>
            <a:ext cx="19050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32454" name="Rectangle 6"/>
          <p:cNvSpPr>
            <a:spLocks noChangeArrowheads="1"/>
          </p:cNvSpPr>
          <p:nvPr/>
        </p:nvSpPr>
        <p:spPr bwMode="auto">
          <a:xfrm>
            <a:off x="4495800" y="3200400"/>
            <a:ext cx="1905000" cy="5334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32455" name="Rectangle 7"/>
          <p:cNvSpPr>
            <a:spLocks noChangeArrowheads="1"/>
          </p:cNvSpPr>
          <p:nvPr/>
        </p:nvSpPr>
        <p:spPr bwMode="auto">
          <a:xfrm>
            <a:off x="2057400" y="4267200"/>
            <a:ext cx="1905000" cy="5334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32456" name="Rectangle 8"/>
          <p:cNvSpPr>
            <a:spLocks noChangeArrowheads="1"/>
          </p:cNvSpPr>
          <p:nvPr/>
        </p:nvSpPr>
        <p:spPr bwMode="auto">
          <a:xfrm>
            <a:off x="4495800" y="4267200"/>
            <a:ext cx="1905000" cy="5334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232457" name="Rectangle 9"/>
          <p:cNvSpPr>
            <a:spLocks noChangeArrowheads="1"/>
          </p:cNvSpPr>
          <p:nvPr/>
        </p:nvSpPr>
        <p:spPr bwMode="auto">
          <a:xfrm>
            <a:off x="2133600" y="5486400"/>
            <a:ext cx="3733800" cy="5334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grpSp>
        <p:nvGrpSpPr>
          <p:cNvPr id="232458" name="Group 10"/>
          <p:cNvGrpSpPr>
            <a:grpSpLocks noChangeAspect="1"/>
          </p:cNvGrpSpPr>
          <p:nvPr/>
        </p:nvGrpSpPr>
        <p:grpSpPr bwMode="auto">
          <a:xfrm>
            <a:off x="1584325" y="4191000"/>
            <a:ext cx="320675" cy="639763"/>
            <a:chOff x="2432" y="1328"/>
            <a:chExt cx="906" cy="2075"/>
          </a:xfrm>
        </p:grpSpPr>
        <p:sp>
          <p:nvSpPr>
            <p:cNvPr id="232459" name="Freeform 11"/>
            <p:cNvSpPr>
              <a:spLocks noChangeAspect="1"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0" name="Freeform 12"/>
            <p:cNvSpPr>
              <a:spLocks noChangeAspect="1"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1" name="Freeform 13"/>
            <p:cNvSpPr>
              <a:spLocks noChangeAspect="1"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2" name="Freeform 14"/>
            <p:cNvSpPr>
              <a:spLocks noChangeAspect="1"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3" name="Freeform 15"/>
            <p:cNvSpPr>
              <a:spLocks noChangeAspect="1"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4" name="Freeform 16"/>
            <p:cNvSpPr>
              <a:spLocks noChangeAspect="1"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2465" name="Group 17"/>
          <p:cNvGrpSpPr>
            <a:grpSpLocks noChangeAspect="1"/>
          </p:cNvGrpSpPr>
          <p:nvPr/>
        </p:nvGrpSpPr>
        <p:grpSpPr bwMode="auto">
          <a:xfrm>
            <a:off x="6537325" y="4191000"/>
            <a:ext cx="320675" cy="639763"/>
            <a:chOff x="2432" y="1328"/>
            <a:chExt cx="906" cy="2075"/>
          </a:xfrm>
        </p:grpSpPr>
        <p:sp>
          <p:nvSpPr>
            <p:cNvPr id="232466" name="Freeform 18"/>
            <p:cNvSpPr>
              <a:spLocks noChangeAspect="1"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7" name="Freeform 19"/>
            <p:cNvSpPr>
              <a:spLocks noChangeAspect="1"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8" name="Freeform 20"/>
            <p:cNvSpPr>
              <a:spLocks noChangeAspect="1"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69" name="Freeform 21"/>
            <p:cNvSpPr>
              <a:spLocks noChangeAspect="1"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0" name="Freeform 22"/>
            <p:cNvSpPr>
              <a:spLocks noChangeAspect="1"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471" name="Freeform 23"/>
            <p:cNvSpPr>
              <a:spLocks noChangeAspect="1"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"/>
          <p:cNvSpPr>
            <a:spLocks noChangeArrowheads="1"/>
          </p:cNvSpPr>
          <p:nvPr/>
        </p:nvSpPr>
        <p:spPr bwMode="auto">
          <a:xfrm>
            <a:off x="152400" y="3200400"/>
            <a:ext cx="3886200" cy="2282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altLang="x-none" sz="2400" i="0"/>
              <a:t>Minimal effort splitting </a:t>
            </a:r>
            <a:br>
              <a:rPr lang="en-US" altLang="x-none" sz="2400" i="0"/>
            </a:br>
            <a:r>
              <a:rPr lang="en-US" altLang="x-none" sz="2400" i="0"/>
              <a:t>Lots of effort recombining </a:t>
            </a:r>
          </a:p>
          <a:p>
            <a:pPr algn="l">
              <a:spcBef>
                <a:spcPct val="50000"/>
              </a:spcBef>
            </a:pPr>
            <a:endParaRPr lang="en-US" altLang="x-none" sz="2400" i="0"/>
          </a:p>
          <a:p>
            <a:pPr algn="l">
              <a:spcBef>
                <a:spcPct val="50000"/>
              </a:spcBef>
            </a:pPr>
            <a:r>
              <a:rPr lang="en-US" altLang="x-none" sz="2400" i="0"/>
              <a:t>Lots of effort splitting</a:t>
            </a:r>
            <a:br>
              <a:rPr lang="en-US" altLang="x-none" sz="2400" i="0"/>
            </a:br>
            <a:r>
              <a:rPr lang="en-US" altLang="x-none" sz="2400" i="0"/>
              <a:t>Minimal effort recombining</a:t>
            </a:r>
          </a:p>
        </p:txBody>
      </p:sp>
      <p:sp>
        <p:nvSpPr>
          <p:cNvPr id="233475" name="Rectangle 3"/>
          <p:cNvSpPr>
            <a:spLocks noChangeArrowheads="1"/>
          </p:cNvSpPr>
          <p:nvPr/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Four Recursive Sorts</a:t>
            </a:r>
          </a:p>
        </p:txBody>
      </p:sp>
      <p:graphicFrame>
        <p:nvGraphicFramePr>
          <p:cNvPr id="233476" name="Group 4"/>
          <p:cNvGraphicFramePr>
            <a:graphicFrameLocks noGrp="1"/>
          </p:cNvGraphicFramePr>
          <p:nvPr/>
        </p:nvGraphicFramePr>
        <p:xfrm>
          <a:off x="3810000" y="2794000"/>
          <a:ext cx="5181600" cy="3073400"/>
        </p:xfrm>
        <a:graphic>
          <a:graphicData uri="http://schemas.openxmlformats.org/drawingml/2006/table">
            <a:tbl>
              <a:tblPr/>
              <a:tblGrid>
                <a:gridCol w="2590800"/>
                <a:gridCol w="2590800"/>
              </a:tblGrid>
              <a:tr h="15367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Merge Sort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Insertion Sort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367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Quick Sort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Selection Sort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33487" name="Rectangle 15"/>
          <p:cNvSpPr>
            <a:spLocks noChangeArrowheads="1"/>
          </p:cNvSpPr>
          <p:nvPr/>
        </p:nvSpPr>
        <p:spPr bwMode="auto">
          <a:xfrm>
            <a:off x="4895850" y="1447800"/>
            <a:ext cx="31813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600" i="0"/>
              <a:t>Size of Sub-lists</a:t>
            </a:r>
          </a:p>
        </p:txBody>
      </p:sp>
      <p:sp>
        <p:nvSpPr>
          <p:cNvPr id="233488" name="Text Box 16"/>
          <p:cNvSpPr txBox="1">
            <a:spLocks noChangeArrowheads="1"/>
          </p:cNvSpPr>
          <p:nvPr/>
        </p:nvSpPr>
        <p:spPr bwMode="auto">
          <a:xfrm>
            <a:off x="4403725" y="2200275"/>
            <a:ext cx="11811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/>
              <a:t>n</a:t>
            </a:r>
            <a:r>
              <a:rPr lang="en-US" altLang="x-none" i="0"/>
              <a:t>/2,</a:t>
            </a:r>
            <a:r>
              <a:rPr lang="en-US" altLang="x-none"/>
              <a:t>n</a:t>
            </a:r>
            <a:r>
              <a:rPr lang="en-US" altLang="x-none" i="0"/>
              <a:t>/2</a:t>
            </a:r>
          </a:p>
        </p:txBody>
      </p:sp>
      <p:sp>
        <p:nvSpPr>
          <p:cNvPr id="233489" name="Text Box 17"/>
          <p:cNvSpPr txBox="1">
            <a:spLocks noChangeArrowheads="1"/>
          </p:cNvSpPr>
          <p:nvPr/>
        </p:nvSpPr>
        <p:spPr bwMode="auto">
          <a:xfrm>
            <a:off x="7258050" y="2111375"/>
            <a:ext cx="10302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/>
              <a:t>n</a:t>
            </a:r>
            <a:r>
              <a:rPr lang="en-US" altLang="x-none" sz="3200" i="0"/>
              <a:t>-1,1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Merge Sort</a:t>
            </a:r>
          </a:p>
        </p:txBody>
      </p:sp>
      <p:grpSp>
        <p:nvGrpSpPr>
          <p:cNvPr id="119811" name="Group 3"/>
          <p:cNvGrpSpPr>
            <a:grpSpLocks/>
          </p:cNvGrpSpPr>
          <p:nvPr/>
        </p:nvGrpSpPr>
        <p:grpSpPr bwMode="auto">
          <a:xfrm>
            <a:off x="2997200" y="1125538"/>
            <a:ext cx="2946400" cy="2151062"/>
            <a:chOff x="118" y="2928"/>
            <a:chExt cx="1856" cy="1355"/>
          </a:xfrm>
        </p:grpSpPr>
        <p:sp>
          <p:nvSpPr>
            <p:cNvPr id="119812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3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19814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19815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19816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19817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19818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19819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19820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19821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19822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sp>
        <p:nvSpPr>
          <p:cNvPr id="119826" name="Text Box 18"/>
          <p:cNvSpPr txBox="1">
            <a:spLocks noChangeArrowheads="1"/>
          </p:cNvSpPr>
          <p:nvPr/>
        </p:nvSpPr>
        <p:spPr bwMode="auto">
          <a:xfrm>
            <a:off x="2362200" y="3549650"/>
            <a:ext cx="5181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sz="3600" i="0"/>
              <a:t>Divide and Conquer </a:t>
            </a:r>
            <a:endParaRPr lang="en-CA" altLang="x-none" i="0"/>
          </a:p>
        </p:txBody>
      </p:sp>
      <p:grpSp>
        <p:nvGrpSpPr>
          <p:cNvPr id="119906" name="Group 98"/>
          <p:cNvGrpSpPr>
            <a:grpSpLocks/>
          </p:cNvGrpSpPr>
          <p:nvPr/>
        </p:nvGrpSpPr>
        <p:grpSpPr bwMode="auto">
          <a:xfrm>
            <a:off x="2590800" y="1600200"/>
            <a:ext cx="457200" cy="914400"/>
            <a:chOff x="2432" y="1328"/>
            <a:chExt cx="906" cy="2075"/>
          </a:xfrm>
        </p:grpSpPr>
        <p:sp>
          <p:nvSpPr>
            <p:cNvPr id="119907" name="Freeform 9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08" name="Freeform 10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09" name="Freeform 10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10" name="Freeform 10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11" name="Freeform 10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12" name="Freeform 10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Merge Sort</a:t>
            </a:r>
          </a:p>
        </p:txBody>
      </p:sp>
      <p:grpSp>
        <p:nvGrpSpPr>
          <p:cNvPr id="120835" name="Group 3"/>
          <p:cNvGrpSpPr>
            <a:grpSpLocks/>
          </p:cNvGrpSpPr>
          <p:nvPr/>
        </p:nvGrpSpPr>
        <p:grpSpPr bwMode="auto">
          <a:xfrm>
            <a:off x="2997200" y="1125538"/>
            <a:ext cx="2946400" cy="2151062"/>
            <a:chOff x="118" y="2928"/>
            <a:chExt cx="1856" cy="1355"/>
          </a:xfrm>
        </p:grpSpPr>
        <p:sp>
          <p:nvSpPr>
            <p:cNvPr id="120836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37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20838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20839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20840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20841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20842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20843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20844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20845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20846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20927" name="Group 95"/>
          <p:cNvGrpSpPr>
            <a:grpSpLocks/>
          </p:cNvGrpSpPr>
          <p:nvPr/>
        </p:nvGrpSpPr>
        <p:grpSpPr bwMode="auto">
          <a:xfrm>
            <a:off x="2590800" y="1600200"/>
            <a:ext cx="457200" cy="914400"/>
            <a:chOff x="2432" y="1328"/>
            <a:chExt cx="906" cy="2075"/>
          </a:xfrm>
        </p:grpSpPr>
        <p:sp>
          <p:nvSpPr>
            <p:cNvPr id="120928" name="Freeform 9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9" name="Freeform 9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30" name="Freeform 9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31" name="Freeform 9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32" name="Freeform 10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33" name="Freeform 10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935" name="Text Box 103"/>
          <p:cNvSpPr txBox="1">
            <a:spLocks noChangeArrowheads="1"/>
          </p:cNvSpPr>
          <p:nvPr/>
        </p:nvSpPr>
        <p:spPr bwMode="auto">
          <a:xfrm>
            <a:off x="5867400" y="1543050"/>
            <a:ext cx="3151188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Split Set into Two</a:t>
            </a:r>
          </a:p>
        </p:txBody>
      </p:sp>
      <p:grpSp>
        <p:nvGrpSpPr>
          <p:cNvPr id="120938" name="Group 106"/>
          <p:cNvGrpSpPr>
            <a:grpSpLocks/>
          </p:cNvGrpSpPr>
          <p:nvPr/>
        </p:nvGrpSpPr>
        <p:grpSpPr bwMode="auto">
          <a:xfrm>
            <a:off x="3962400" y="1354138"/>
            <a:ext cx="4800600" cy="1770062"/>
            <a:chOff x="2496" y="853"/>
            <a:chExt cx="3024" cy="1115"/>
          </a:xfrm>
        </p:grpSpPr>
        <p:sp>
          <p:nvSpPr>
            <p:cNvPr id="120936" name="Freeform 104"/>
            <p:cNvSpPr>
              <a:spLocks/>
            </p:cNvSpPr>
            <p:nvPr/>
          </p:nvSpPr>
          <p:spPr bwMode="auto">
            <a:xfrm>
              <a:off x="2496" y="853"/>
              <a:ext cx="616" cy="1115"/>
            </a:xfrm>
            <a:custGeom>
              <a:avLst/>
              <a:gdLst>
                <a:gd name="T0" fmla="*/ 0 w 616"/>
                <a:gd name="T1" fmla="*/ 1115 h 1115"/>
                <a:gd name="T2" fmla="*/ 192 w 616"/>
                <a:gd name="T3" fmla="*/ 731 h 1115"/>
                <a:gd name="T4" fmla="*/ 480 w 616"/>
                <a:gd name="T5" fmla="*/ 539 h 1115"/>
                <a:gd name="T6" fmla="*/ 616 w 616"/>
                <a:gd name="T7" fmla="*/ 0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6" h="1115">
                  <a:moveTo>
                    <a:pt x="0" y="1115"/>
                  </a:moveTo>
                  <a:cubicBezTo>
                    <a:pt x="56" y="971"/>
                    <a:pt x="112" y="827"/>
                    <a:pt x="192" y="731"/>
                  </a:cubicBezTo>
                  <a:cubicBezTo>
                    <a:pt x="272" y="635"/>
                    <a:pt x="409" y="661"/>
                    <a:pt x="480" y="539"/>
                  </a:cubicBezTo>
                  <a:cubicBezTo>
                    <a:pt x="551" y="417"/>
                    <a:pt x="588" y="112"/>
                    <a:pt x="616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37" name="Rectangle 105"/>
            <p:cNvSpPr>
              <a:spLocks noChangeArrowheads="1"/>
            </p:cNvSpPr>
            <p:nvPr/>
          </p:nvSpPr>
          <p:spPr bwMode="auto">
            <a:xfrm>
              <a:off x="3876" y="1248"/>
              <a:ext cx="1644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 (no real work)</a:t>
              </a:r>
            </a:p>
          </p:txBody>
        </p:sp>
      </p:grpSp>
      <p:grpSp>
        <p:nvGrpSpPr>
          <p:cNvPr id="120966" name="Group 134"/>
          <p:cNvGrpSpPr>
            <a:grpSpLocks/>
          </p:cNvGrpSpPr>
          <p:nvPr/>
        </p:nvGrpSpPr>
        <p:grpSpPr bwMode="auto">
          <a:xfrm>
            <a:off x="441325" y="3067050"/>
            <a:ext cx="3084513" cy="2343150"/>
            <a:chOff x="278" y="1932"/>
            <a:chExt cx="1943" cy="1476"/>
          </a:xfrm>
        </p:grpSpPr>
        <p:grpSp>
          <p:nvGrpSpPr>
            <p:cNvPr id="120881" name="Group 49"/>
            <p:cNvGrpSpPr>
              <a:grpSpLocks/>
            </p:cNvGrpSpPr>
            <p:nvPr/>
          </p:nvGrpSpPr>
          <p:grpSpPr bwMode="auto">
            <a:xfrm flipH="1">
              <a:off x="432" y="2782"/>
              <a:ext cx="240" cy="626"/>
              <a:chOff x="2308" y="1513"/>
              <a:chExt cx="1162" cy="2570"/>
            </a:xfrm>
          </p:grpSpPr>
          <p:grpSp>
            <p:nvGrpSpPr>
              <p:cNvPr id="120882" name="Group 50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20883" name="Freeform 51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84" name="Freeform 52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85" name="Freeform 53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86" name="Freeform 54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87" name="Freeform 55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888" name="Freeform 56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0889" name="Freeform 57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90" name="Freeform 58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91" name="Oval 59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92" name="Oval 60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93" name="Oval 61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94" name="Oval 62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95" name="Oval 63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grpSp>
          <p:nvGrpSpPr>
            <p:cNvPr id="120939" name="Group 107"/>
            <p:cNvGrpSpPr>
              <a:grpSpLocks/>
            </p:cNvGrpSpPr>
            <p:nvPr/>
          </p:nvGrpSpPr>
          <p:grpSpPr bwMode="auto">
            <a:xfrm>
              <a:off x="816" y="2880"/>
              <a:ext cx="1200" cy="336"/>
              <a:chOff x="3072" y="3360"/>
              <a:chExt cx="2352" cy="336"/>
            </a:xfrm>
          </p:grpSpPr>
          <p:sp>
            <p:nvSpPr>
              <p:cNvPr id="120940" name="Text Box 108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25,31,52,88,98</a:t>
                </a:r>
                <a:endParaRPr lang="en-CA" altLang="x-none" sz="2000" i="0"/>
              </a:p>
            </p:txBody>
          </p:sp>
          <p:sp>
            <p:nvSpPr>
              <p:cNvPr id="120941" name="Rectangle 109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0945" name="Text Box 113"/>
            <p:cNvSpPr txBox="1">
              <a:spLocks noChangeArrowheads="1"/>
            </p:cNvSpPr>
            <p:nvPr/>
          </p:nvSpPr>
          <p:spPr bwMode="auto">
            <a:xfrm>
              <a:off x="278" y="1932"/>
              <a:ext cx="1943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one friend to </a:t>
              </a:r>
              <a:br>
                <a:rPr lang="en-US" altLang="x-none" sz="3200" i="0"/>
              </a:br>
              <a:r>
                <a:rPr lang="en-US" altLang="x-none" sz="3200" i="0"/>
                <a:t>sort the first half. </a:t>
              </a:r>
            </a:p>
          </p:txBody>
        </p:sp>
      </p:grpSp>
      <p:grpSp>
        <p:nvGrpSpPr>
          <p:cNvPr id="120967" name="Group 135"/>
          <p:cNvGrpSpPr>
            <a:grpSpLocks/>
          </p:cNvGrpSpPr>
          <p:nvPr/>
        </p:nvGrpSpPr>
        <p:grpSpPr bwMode="auto">
          <a:xfrm>
            <a:off x="5754688" y="3070225"/>
            <a:ext cx="3560762" cy="2343150"/>
            <a:chOff x="3625" y="1934"/>
            <a:chExt cx="2356" cy="1476"/>
          </a:xfrm>
        </p:grpSpPr>
        <p:grpSp>
          <p:nvGrpSpPr>
            <p:cNvPr id="120942" name="Group 110"/>
            <p:cNvGrpSpPr>
              <a:grpSpLocks/>
            </p:cNvGrpSpPr>
            <p:nvPr/>
          </p:nvGrpSpPr>
          <p:grpSpPr bwMode="auto">
            <a:xfrm>
              <a:off x="4176" y="2880"/>
              <a:ext cx="1200" cy="336"/>
              <a:chOff x="3072" y="3360"/>
              <a:chExt cx="2352" cy="336"/>
            </a:xfrm>
          </p:grpSpPr>
          <p:sp>
            <p:nvSpPr>
              <p:cNvPr id="120943" name="Text Box 111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215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14,23,30,62,79</a:t>
                </a:r>
                <a:endParaRPr lang="en-CA" altLang="x-none" sz="2000" i="0"/>
              </a:p>
            </p:txBody>
          </p:sp>
          <p:sp>
            <p:nvSpPr>
              <p:cNvPr id="120944" name="Rectangle 112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20946" name="Group 114"/>
            <p:cNvGrpSpPr>
              <a:grpSpLocks/>
            </p:cNvGrpSpPr>
            <p:nvPr/>
          </p:nvGrpSpPr>
          <p:grpSpPr bwMode="auto">
            <a:xfrm flipH="1">
              <a:off x="3779" y="2784"/>
              <a:ext cx="240" cy="626"/>
              <a:chOff x="2308" y="1513"/>
              <a:chExt cx="1162" cy="2570"/>
            </a:xfrm>
          </p:grpSpPr>
          <p:grpSp>
            <p:nvGrpSpPr>
              <p:cNvPr id="120947" name="Group 11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20948" name="Freeform 11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49" name="Freeform 11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0" name="Freeform 11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1" name="Freeform 11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2" name="Freeform 12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53" name="Freeform 12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0954" name="Freeform 12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5" name="Freeform 12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6" name="Oval 12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957" name="Oval 12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958" name="Oval 12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959" name="Oval 12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960" name="Oval 12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20964" name="Text Box 132"/>
            <p:cNvSpPr txBox="1">
              <a:spLocks noChangeArrowheads="1"/>
            </p:cNvSpPr>
            <p:nvPr/>
          </p:nvSpPr>
          <p:spPr bwMode="auto">
            <a:xfrm>
              <a:off x="3625" y="1934"/>
              <a:ext cx="2356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one friend to </a:t>
              </a:r>
              <a:br>
                <a:rPr lang="en-US" altLang="x-none" sz="3200" i="0"/>
              </a:br>
              <a:r>
                <a:rPr lang="en-US" altLang="x-none" sz="3200" i="0"/>
                <a:t>sort the second half.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0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0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oup 2"/>
          <p:cNvGrpSpPr>
            <a:grpSpLocks/>
          </p:cNvGrpSpPr>
          <p:nvPr/>
        </p:nvGrpSpPr>
        <p:grpSpPr bwMode="auto">
          <a:xfrm>
            <a:off x="3657600" y="990600"/>
            <a:ext cx="1676400" cy="1676400"/>
            <a:chOff x="2352" y="624"/>
            <a:chExt cx="1056" cy="1056"/>
          </a:xfrm>
        </p:grpSpPr>
        <p:sp>
          <p:nvSpPr>
            <p:cNvPr id="10243" name="Rectangle 3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" name="Text Box 4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1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 dirty="0"/>
                <a:t>X </a:t>
              </a:r>
              <a:r>
                <a:rPr lang="en-US" altLang="x-none" sz="1600" i="0" dirty="0"/>
                <a:t>= 2133</a:t>
              </a:r>
            </a:p>
            <a:p>
              <a:pPr algn="l"/>
              <a:r>
                <a:rPr lang="en-US" altLang="x-none" sz="1600" dirty="0"/>
                <a:t>Y</a:t>
              </a:r>
              <a:r>
                <a:rPr lang="en-US" altLang="x-none" sz="1600" i="0" dirty="0"/>
                <a:t> = 2312</a:t>
              </a:r>
            </a:p>
            <a:p>
              <a:pPr algn="l"/>
              <a:r>
                <a:rPr lang="en-US" altLang="x-none" sz="1600" dirty="0"/>
                <a:t>ac</a:t>
              </a:r>
              <a:r>
                <a:rPr lang="en-US" altLang="x-none" sz="1600" i="0" dirty="0"/>
                <a:t> = </a:t>
              </a:r>
              <a:r>
                <a:rPr lang="en-US" altLang="x-none" sz="2000" i="0" dirty="0"/>
                <a:t>?</a:t>
              </a:r>
            </a:p>
            <a:p>
              <a:pPr algn="l"/>
              <a:r>
                <a:rPr lang="en-US" altLang="x-none" sz="1600" dirty="0" err="1"/>
                <a:t>bd</a:t>
              </a:r>
              <a:r>
                <a:rPr lang="en-US" altLang="x-none" sz="1600" i="0" dirty="0"/>
                <a:t> = </a:t>
              </a:r>
            </a:p>
            <a:p>
              <a:pPr algn="l"/>
              <a:r>
                <a:rPr lang="en-US" altLang="x-none" sz="1600" i="0" dirty="0"/>
                <a:t>(</a:t>
              </a:r>
              <a:r>
                <a:rPr lang="en-US" altLang="x-none" sz="1600" dirty="0" err="1"/>
                <a:t>a</a:t>
              </a:r>
              <a:r>
                <a:rPr lang="en-US" altLang="x-none" sz="1600" i="0" dirty="0" err="1"/>
                <a:t>+</a:t>
              </a:r>
              <a:r>
                <a:rPr lang="en-US" altLang="x-none" sz="1600" dirty="0" err="1"/>
                <a:t>b</a:t>
              </a:r>
              <a:r>
                <a:rPr lang="en-US" altLang="x-none" sz="1600" i="0" dirty="0"/>
                <a:t>)(</a:t>
              </a:r>
              <a:r>
                <a:rPr lang="en-US" altLang="x-none" sz="1600" dirty="0" err="1"/>
                <a:t>c</a:t>
              </a:r>
              <a:r>
                <a:rPr lang="en-US" altLang="x-none" sz="1600" i="0" dirty="0" err="1"/>
                <a:t>+</a:t>
              </a:r>
              <a:r>
                <a:rPr lang="en-US" altLang="x-none" sz="1600" dirty="0" err="1"/>
                <a:t>d</a:t>
              </a:r>
              <a:r>
                <a:rPr lang="en-US" altLang="x-none" sz="1600" i="0" dirty="0"/>
                <a:t>) = </a:t>
              </a:r>
            </a:p>
            <a:p>
              <a:pPr algn="l"/>
              <a:r>
                <a:rPr lang="en-US" altLang="x-none" sz="1600" dirty="0"/>
                <a:t>XY</a:t>
              </a:r>
              <a:r>
                <a:rPr lang="en-US" altLang="x-none" sz="1600" i="0" dirty="0"/>
                <a:t> = </a:t>
              </a:r>
            </a:p>
          </p:txBody>
        </p:sp>
      </p:grpSp>
      <p:grpSp>
        <p:nvGrpSpPr>
          <p:cNvPr id="10245" name="Group 5"/>
          <p:cNvGrpSpPr>
            <a:grpSpLocks/>
          </p:cNvGrpSpPr>
          <p:nvPr/>
        </p:nvGrpSpPr>
        <p:grpSpPr bwMode="auto">
          <a:xfrm>
            <a:off x="3657600" y="2667000"/>
            <a:ext cx="1676400" cy="1676400"/>
            <a:chOff x="2352" y="624"/>
            <a:chExt cx="1056" cy="1056"/>
          </a:xfrm>
        </p:grpSpPr>
        <p:sp>
          <p:nvSpPr>
            <p:cNvPr id="10246" name="Rectangle 6"/>
            <p:cNvSpPr>
              <a:spLocks noChangeArrowheads="1"/>
            </p:cNvSpPr>
            <p:nvPr/>
          </p:nvSpPr>
          <p:spPr bwMode="auto">
            <a:xfrm>
              <a:off x="2352" y="624"/>
              <a:ext cx="1056" cy="1056"/>
            </a:xfrm>
            <a:prstGeom prst="rect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" name="Text Box 7"/>
            <p:cNvSpPr txBox="1">
              <a:spLocks noChangeArrowheads="1"/>
            </p:cNvSpPr>
            <p:nvPr/>
          </p:nvSpPr>
          <p:spPr bwMode="auto">
            <a:xfrm>
              <a:off x="2400" y="624"/>
              <a:ext cx="817" cy="9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1600" dirty="0"/>
                <a:t>X</a:t>
              </a:r>
              <a:r>
                <a:rPr lang="en-US" altLang="x-none" sz="1600" i="0" dirty="0"/>
                <a:t> = 21</a:t>
              </a:r>
            </a:p>
            <a:p>
              <a:pPr algn="l"/>
              <a:r>
                <a:rPr lang="en-US" altLang="x-none" sz="1600" dirty="0"/>
                <a:t>Y</a:t>
              </a:r>
              <a:r>
                <a:rPr lang="en-US" altLang="x-none" sz="1600" i="0" dirty="0"/>
                <a:t> = 23</a:t>
              </a:r>
            </a:p>
            <a:p>
              <a:pPr algn="l"/>
              <a:r>
                <a:rPr lang="en-US" altLang="x-none" sz="1600" dirty="0"/>
                <a:t>ac </a:t>
              </a:r>
              <a:r>
                <a:rPr lang="en-US" altLang="x-none" sz="1600" i="0" dirty="0"/>
                <a:t>= </a:t>
              </a:r>
            </a:p>
            <a:p>
              <a:pPr algn="l"/>
              <a:r>
                <a:rPr lang="en-US" altLang="x-none" sz="1600" dirty="0" err="1"/>
                <a:t>bd</a:t>
              </a:r>
              <a:r>
                <a:rPr lang="en-US" altLang="x-none" sz="1600" dirty="0"/>
                <a:t> </a:t>
              </a:r>
              <a:r>
                <a:rPr lang="en-US" altLang="x-none" sz="1600" i="0" dirty="0"/>
                <a:t>= </a:t>
              </a:r>
            </a:p>
            <a:p>
              <a:pPr algn="l"/>
              <a:r>
                <a:rPr lang="en-US" altLang="x-none" sz="1600" i="0" dirty="0"/>
                <a:t>(</a:t>
              </a:r>
              <a:r>
                <a:rPr lang="en-US" altLang="x-none" sz="1600" dirty="0" err="1"/>
                <a:t>a</a:t>
              </a:r>
              <a:r>
                <a:rPr lang="en-US" altLang="x-none" sz="1600" i="0" dirty="0" err="1"/>
                <a:t>+</a:t>
              </a:r>
              <a:r>
                <a:rPr lang="en-US" altLang="x-none" sz="1600" dirty="0" err="1"/>
                <a:t>b</a:t>
              </a:r>
              <a:r>
                <a:rPr lang="en-US" altLang="x-none" sz="1600" i="0" dirty="0"/>
                <a:t>)(</a:t>
              </a:r>
              <a:r>
                <a:rPr lang="en-US" altLang="x-none" sz="1600" dirty="0" err="1"/>
                <a:t>c</a:t>
              </a:r>
              <a:r>
                <a:rPr lang="en-US" altLang="x-none" sz="1600" i="0" dirty="0" err="1"/>
                <a:t>+</a:t>
              </a:r>
              <a:r>
                <a:rPr lang="en-US" altLang="x-none" sz="1600" dirty="0" err="1"/>
                <a:t>d</a:t>
              </a:r>
              <a:r>
                <a:rPr lang="en-US" altLang="x-none" sz="1600" i="0" dirty="0"/>
                <a:t>) = </a:t>
              </a:r>
            </a:p>
            <a:p>
              <a:pPr algn="l"/>
              <a:r>
                <a:rPr lang="en-US" altLang="x-none" sz="1600" dirty="0"/>
                <a:t>XY</a:t>
              </a:r>
              <a:r>
                <a:rPr lang="en-US" altLang="x-none" sz="1600" i="0" dirty="0"/>
                <a:t> = </a:t>
              </a:r>
            </a:p>
          </p:txBody>
        </p:sp>
      </p:grpSp>
      <p:sp>
        <p:nvSpPr>
          <p:cNvPr id="10252" name="Rectangle 1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r>
              <a:rPr lang="en-US" altLang="x-none"/>
              <a:t>Stack of Stack Frames</a:t>
            </a:r>
          </a:p>
        </p:txBody>
      </p:sp>
      <p:sp>
        <p:nvSpPr>
          <p:cNvPr id="10256" name="Text Box 16"/>
          <p:cNvSpPr txBox="1">
            <a:spLocks noChangeArrowheads="1"/>
          </p:cNvSpPr>
          <p:nvPr/>
        </p:nvSpPr>
        <p:spPr bwMode="auto">
          <a:xfrm>
            <a:off x="0" y="457200"/>
            <a:ext cx="3886200" cy="1900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MULT(</a:t>
            </a:r>
            <a:r>
              <a:rPr lang="en-US" altLang="x-none" sz="1400"/>
              <a:t>X</a:t>
            </a:r>
            <a:r>
              <a:rPr lang="en-US" altLang="x-none" sz="1400" i="0"/>
              <a:t>,</a:t>
            </a:r>
            <a:r>
              <a:rPr lang="en-US" altLang="x-none" sz="1400"/>
              <a:t>Y</a:t>
            </a:r>
            <a:r>
              <a:rPr lang="en-US" altLang="x-none" sz="1400" i="0"/>
              <a:t>):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If |</a:t>
            </a:r>
            <a:r>
              <a:rPr lang="en-US" altLang="x-none" sz="1400"/>
              <a:t>X</a:t>
            </a:r>
            <a:r>
              <a:rPr lang="en-US" altLang="x-none" sz="1400" i="0"/>
              <a:t>| = |</a:t>
            </a:r>
            <a:r>
              <a:rPr lang="en-US" altLang="x-none" sz="1400"/>
              <a:t>Y</a:t>
            </a:r>
            <a:r>
              <a:rPr lang="en-US" altLang="x-none" sz="1400" i="0"/>
              <a:t>| = 1 then RETURN </a:t>
            </a:r>
            <a:r>
              <a:rPr lang="en-US" altLang="x-none" sz="1400"/>
              <a:t>XY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Break </a:t>
            </a:r>
            <a:r>
              <a:rPr lang="en-US" altLang="x-none" sz="1400"/>
              <a:t>X</a:t>
            </a:r>
            <a:r>
              <a:rPr lang="en-US" altLang="x-none" sz="1400" i="0"/>
              <a:t> into 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b</a:t>
            </a:r>
            <a:r>
              <a:rPr lang="en-US" altLang="x-none" sz="1400" i="0"/>
              <a:t> and </a:t>
            </a:r>
            <a:r>
              <a:rPr lang="en-US" altLang="x-none" sz="1400"/>
              <a:t>Y</a:t>
            </a:r>
            <a:r>
              <a:rPr lang="en-US" altLang="x-none" sz="1400" i="0"/>
              <a:t> into </a:t>
            </a:r>
            <a:r>
              <a:rPr lang="en-US" altLang="x-none" sz="1400"/>
              <a:t>c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/>
              <a:t> e</a:t>
            </a:r>
            <a:r>
              <a:rPr lang="en-US" altLang="x-none" sz="1400" i="0"/>
              <a:t> = MULT(</a:t>
            </a:r>
            <a:r>
              <a:rPr lang="en-US" altLang="x-none" sz="1400"/>
              <a:t>a</a:t>
            </a:r>
            <a:r>
              <a:rPr lang="en-US" altLang="x-none" sz="1400" i="0"/>
              <a:t>,</a:t>
            </a:r>
            <a:r>
              <a:rPr lang="en-US" altLang="x-none" sz="1400"/>
              <a:t>c</a:t>
            </a:r>
            <a:r>
              <a:rPr lang="en-US" altLang="x-none" sz="1400" i="0"/>
              <a:t>) and </a:t>
            </a:r>
            <a:r>
              <a:rPr lang="en-US" altLang="x-none" sz="1400"/>
              <a:t>f</a:t>
            </a:r>
            <a:r>
              <a:rPr lang="en-US" altLang="x-none" sz="1400" i="0"/>
              <a:t> =MULT(</a:t>
            </a:r>
            <a:r>
              <a:rPr lang="en-US" altLang="x-none" sz="1400"/>
              <a:t>b</a:t>
            </a:r>
            <a:r>
              <a:rPr lang="en-US" altLang="x-none" sz="1400" i="0"/>
              <a:t>,</a:t>
            </a:r>
            <a:r>
              <a:rPr lang="en-US" altLang="x-none" sz="1400"/>
              <a:t>d</a:t>
            </a:r>
            <a:r>
              <a:rPr lang="en-US" altLang="x-none" sz="1400" i="0"/>
              <a:t>)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RETURN  </a:t>
            </a:r>
          </a:p>
          <a:p>
            <a:pPr algn="l" eaLnBrk="0" hangingPunct="0">
              <a:spcBef>
                <a:spcPct val="50000"/>
              </a:spcBef>
            </a:pPr>
            <a:r>
              <a:rPr lang="en-US" altLang="x-none" sz="1400" i="0"/>
              <a:t> </a:t>
            </a:r>
            <a:r>
              <a:rPr lang="en-US" altLang="x-none" sz="1400"/>
              <a:t>e</a:t>
            </a:r>
            <a:r>
              <a:rPr lang="en-US" altLang="x-none" sz="1400" i="0"/>
              <a:t> 10</a:t>
            </a:r>
            <a:r>
              <a:rPr lang="en-US" altLang="x-none" sz="1400" baseline="30000"/>
              <a:t>n</a:t>
            </a:r>
            <a:r>
              <a:rPr lang="en-US" altLang="x-none" sz="1400" i="0"/>
              <a:t> + (MULT(</a:t>
            </a:r>
            <a:r>
              <a:rPr lang="en-US" altLang="x-none" sz="1400"/>
              <a:t>a</a:t>
            </a:r>
            <a:r>
              <a:rPr lang="en-US" altLang="x-none" sz="1400" i="0"/>
              <a:t>+</a:t>
            </a:r>
            <a:r>
              <a:rPr lang="en-US" altLang="x-none" sz="1400"/>
              <a:t>b</a:t>
            </a:r>
            <a:r>
              <a:rPr lang="en-US" altLang="x-none" sz="1400" i="0"/>
              <a:t>, </a:t>
            </a:r>
            <a:r>
              <a:rPr lang="en-US" altLang="x-none" sz="1400"/>
              <a:t>c</a:t>
            </a:r>
            <a:r>
              <a:rPr lang="en-US" altLang="x-none" sz="1400" i="0"/>
              <a:t>+</a:t>
            </a:r>
            <a:r>
              <a:rPr lang="en-US" altLang="x-none" sz="1400"/>
              <a:t>d</a:t>
            </a:r>
            <a:r>
              <a:rPr lang="en-US" altLang="x-none" sz="1400" i="0"/>
              <a:t>) – </a:t>
            </a:r>
            <a:r>
              <a:rPr lang="en-US" altLang="x-none" sz="1400"/>
              <a:t>e</a:t>
            </a:r>
            <a:r>
              <a:rPr lang="en-US" altLang="x-none" sz="1400" i="0"/>
              <a:t> - </a:t>
            </a:r>
            <a:r>
              <a:rPr lang="en-US" altLang="x-none" sz="1400"/>
              <a:t>f</a:t>
            </a:r>
            <a:r>
              <a:rPr lang="en-US" altLang="x-none" sz="1400" i="0"/>
              <a:t>) 10</a:t>
            </a:r>
            <a:r>
              <a:rPr lang="en-US" altLang="x-none" sz="1400" baseline="30000"/>
              <a:t>n</a:t>
            </a:r>
            <a:r>
              <a:rPr lang="en-US" altLang="x-none" sz="1400" i="0" baseline="30000"/>
              <a:t>/2</a:t>
            </a:r>
            <a:r>
              <a:rPr lang="en-US" altLang="x-none" sz="1400" i="0"/>
              <a:t> + </a:t>
            </a:r>
            <a:r>
              <a:rPr lang="en-US" altLang="x-none" sz="1400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Merge Sort</a:t>
            </a:r>
          </a:p>
        </p:txBody>
      </p:sp>
      <p:grpSp>
        <p:nvGrpSpPr>
          <p:cNvPr id="124931" name="Group 3"/>
          <p:cNvGrpSpPr>
            <a:grpSpLocks/>
          </p:cNvGrpSpPr>
          <p:nvPr/>
        </p:nvGrpSpPr>
        <p:grpSpPr bwMode="auto">
          <a:xfrm>
            <a:off x="304800" y="3048000"/>
            <a:ext cx="457200" cy="914400"/>
            <a:chOff x="2432" y="1328"/>
            <a:chExt cx="906" cy="2075"/>
          </a:xfrm>
        </p:grpSpPr>
        <p:sp>
          <p:nvSpPr>
            <p:cNvPr id="124932" name="Freeform 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3" name="Freeform 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4" name="Freeform 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5" name="Freeform 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6" name="Freeform 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7" name="Freeform 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38" name="Text Box 10"/>
          <p:cNvSpPr txBox="1">
            <a:spLocks noChangeArrowheads="1"/>
          </p:cNvSpPr>
          <p:nvPr/>
        </p:nvSpPr>
        <p:spPr bwMode="auto">
          <a:xfrm>
            <a:off x="1981200" y="1524000"/>
            <a:ext cx="53340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Merge two sorted lists into one </a:t>
            </a:r>
          </a:p>
        </p:txBody>
      </p:sp>
      <p:grpSp>
        <p:nvGrpSpPr>
          <p:cNvPr id="124940" name="Group 12"/>
          <p:cNvGrpSpPr>
            <a:grpSpLocks/>
          </p:cNvGrpSpPr>
          <p:nvPr/>
        </p:nvGrpSpPr>
        <p:grpSpPr bwMode="auto">
          <a:xfrm>
            <a:off x="1268413" y="2689225"/>
            <a:ext cx="1905000" cy="533400"/>
            <a:chOff x="3072" y="3360"/>
            <a:chExt cx="2352" cy="336"/>
          </a:xfrm>
        </p:grpSpPr>
        <p:sp>
          <p:nvSpPr>
            <p:cNvPr id="124941" name="Text Box 13"/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25,31,52,88,98</a:t>
              </a:r>
              <a:endParaRPr lang="en-CA" altLang="x-none" sz="2000" i="0"/>
            </a:p>
          </p:txBody>
        </p:sp>
        <p:sp>
          <p:nvSpPr>
            <p:cNvPr id="124942" name="Rectangle 14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43" name="Group 15"/>
          <p:cNvGrpSpPr>
            <a:grpSpLocks/>
          </p:cNvGrpSpPr>
          <p:nvPr/>
        </p:nvGrpSpPr>
        <p:grpSpPr bwMode="auto">
          <a:xfrm>
            <a:off x="1268413" y="3657600"/>
            <a:ext cx="1905000" cy="533400"/>
            <a:chOff x="3072" y="3360"/>
            <a:chExt cx="2352" cy="336"/>
          </a:xfrm>
        </p:grpSpPr>
        <p:sp>
          <p:nvSpPr>
            <p:cNvPr id="124944" name="Text Box 16"/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14,23,30,62,79</a:t>
              </a:r>
              <a:endParaRPr lang="en-CA" altLang="x-none" sz="2000" i="0"/>
            </a:p>
          </p:txBody>
        </p:sp>
        <p:sp>
          <p:nvSpPr>
            <p:cNvPr id="124945" name="Rectangle 17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46" name="Group 18"/>
          <p:cNvGrpSpPr>
            <a:grpSpLocks/>
          </p:cNvGrpSpPr>
          <p:nvPr/>
        </p:nvGrpSpPr>
        <p:grpSpPr bwMode="auto">
          <a:xfrm>
            <a:off x="5105400" y="3200400"/>
            <a:ext cx="3733800" cy="533400"/>
            <a:chOff x="3072" y="3360"/>
            <a:chExt cx="2352" cy="336"/>
          </a:xfrm>
        </p:grpSpPr>
        <p:sp>
          <p:nvSpPr>
            <p:cNvPr id="124947" name="Text Box 19"/>
            <p:cNvSpPr txBox="1">
              <a:spLocks noChangeArrowheads="1"/>
            </p:cNvSpPr>
            <p:nvPr/>
          </p:nvSpPr>
          <p:spPr bwMode="auto">
            <a:xfrm>
              <a:off x="3106" y="3413"/>
              <a:ext cx="20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14,23,25,30,31,52,62,79,88,98</a:t>
              </a:r>
              <a:endParaRPr lang="en-CA" altLang="x-none" sz="2000" i="0"/>
            </a:p>
          </p:txBody>
        </p:sp>
        <p:sp>
          <p:nvSpPr>
            <p:cNvPr id="124948" name="Rectangle 20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4956" name="Group 28"/>
          <p:cNvGrpSpPr>
            <a:grpSpLocks/>
          </p:cNvGrpSpPr>
          <p:nvPr/>
        </p:nvGrpSpPr>
        <p:grpSpPr bwMode="auto">
          <a:xfrm>
            <a:off x="990600" y="2514600"/>
            <a:ext cx="8001000" cy="1906588"/>
            <a:chOff x="672" y="2016"/>
            <a:chExt cx="5040" cy="1201"/>
          </a:xfrm>
        </p:grpSpPr>
        <p:sp>
          <p:nvSpPr>
            <p:cNvPr id="124950" name="Freeform 22"/>
            <p:cNvSpPr>
              <a:spLocks/>
            </p:cNvSpPr>
            <p:nvPr/>
          </p:nvSpPr>
          <p:spPr bwMode="auto">
            <a:xfrm>
              <a:off x="720" y="2832"/>
              <a:ext cx="4992" cy="385"/>
            </a:xfrm>
            <a:custGeom>
              <a:avLst/>
              <a:gdLst>
                <a:gd name="T0" fmla="*/ 0 w 4992"/>
                <a:gd name="T1" fmla="*/ 384 h 385"/>
                <a:gd name="T2" fmla="*/ 1517 w 4992"/>
                <a:gd name="T3" fmla="*/ 385 h 385"/>
                <a:gd name="T4" fmla="*/ 2016 w 4992"/>
                <a:gd name="T5" fmla="*/ 144 h 385"/>
                <a:gd name="T6" fmla="*/ 2544 w 4992"/>
                <a:gd name="T7" fmla="*/ 48 h 385"/>
                <a:gd name="T8" fmla="*/ 4992 w 4992"/>
                <a:gd name="T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92" h="385">
                  <a:moveTo>
                    <a:pt x="0" y="384"/>
                  </a:moveTo>
                  <a:cubicBezTo>
                    <a:pt x="253" y="384"/>
                    <a:pt x="1179" y="384"/>
                    <a:pt x="1517" y="385"/>
                  </a:cubicBezTo>
                  <a:cubicBezTo>
                    <a:pt x="1852" y="378"/>
                    <a:pt x="1845" y="200"/>
                    <a:pt x="2016" y="144"/>
                  </a:cubicBezTo>
                  <a:cubicBezTo>
                    <a:pt x="2187" y="88"/>
                    <a:pt x="2048" y="72"/>
                    <a:pt x="2544" y="48"/>
                  </a:cubicBezTo>
                  <a:cubicBezTo>
                    <a:pt x="3040" y="24"/>
                    <a:pt x="4016" y="12"/>
                    <a:pt x="4992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1" name="Freeform 23"/>
            <p:cNvSpPr>
              <a:spLocks/>
            </p:cNvSpPr>
            <p:nvPr/>
          </p:nvSpPr>
          <p:spPr bwMode="auto">
            <a:xfrm flipV="1">
              <a:off x="672" y="2016"/>
              <a:ext cx="4992" cy="385"/>
            </a:xfrm>
            <a:custGeom>
              <a:avLst/>
              <a:gdLst>
                <a:gd name="T0" fmla="*/ 0 w 4992"/>
                <a:gd name="T1" fmla="*/ 384 h 385"/>
                <a:gd name="T2" fmla="*/ 1517 w 4992"/>
                <a:gd name="T3" fmla="*/ 385 h 385"/>
                <a:gd name="T4" fmla="*/ 2016 w 4992"/>
                <a:gd name="T5" fmla="*/ 144 h 385"/>
                <a:gd name="T6" fmla="*/ 2544 w 4992"/>
                <a:gd name="T7" fmla="*/ 48 h 385"/>
                <a:gd name="T8" fmla="*/ 4992 w 4992"/>
                <a:gd name="T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92" h="385">
                  <a:moveTo>
                    <a:pt x="0" y="384"/>
                  </a:moveTo>
                  <a:cubicBezTo>
                    <a:pt x="253" y="384"/>
                    <a:pt x="1179" y="384"/>
                    <a:pt x="1517" y="385"/>
                  </a:cubicBezTo>
                  <a:cubicBezTo>
                    <a:pt x="1852" y="378"/>
                    <a:pt x="1845" y="200"/>
                    <a:pt x="2016" y="144"/>
                  </a:cubicBezTo>
                  <a:cubicBezTo>
                    <a:pt x="2187" y="88"/>
                    <a:pt x="2048" y="72"/>
                    <a:pt x="2544" y="48"/>
                  </a:cubicBezTo>
                  <a:cubicBezTo>
                    <a:pt x="3040" y="24"/>
                    <a:pt x="4016" y="12"/>
                    <a:pt x="4992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2" name="Freeform 24"/>
            <p:cNvSpPr>
              <a:spLocks/>
            </p:cNvSpPr>
            <p:nvPr/>
          </p:nvSpPr>
          <p:spPr bwMode="auto">
            <a:xfrm>
              <a:off x="672" y="2535"/>
              <a:ext cx="2120" cy="112"/>
            </a:xfrm>
            <a:custGeom>
              <a:avLst/>
              <a:gdLst>
                <a:gd name="T0" fmla="*/ 0 w 2120"/>
                <a:gd name="T1" fmla="*/ 9 h 112"/>
                <a:gd name="T2" fmla="*/ 1776 w 2120"/>
                <a:gd name="T3" fmla="*/ 9 h 112"/>
                <a:gd name="T4" fmla="*/ 2066 w 2120"/>
                <a:gd name="T5" fmla="*/ 61 h 112"/>
                <a:gd name="T6" fmla="*/ 1776 w 2120"/>
                <a:gd name="T7" fmla="*/ 105 h 112"/>
                <a:gd name="T8" fmla="*/ 0 w 2120"/>
                <a:gd name="T9" fmla="*/ 10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0" h="112">
                  <a:moveTo>
                    <a:pt x="0" y="9"/>
                  </a:moveTo>
                  <a:cubicBezTo>
                    <a:pt x="296" y="9"/>
                    <a:pt x="1432" y="0"/>
                    <a:pt x="1776" y="9"/>
                  </a:cubicBezTo>
                  <a:cubicBezTo>
                    <a:pt x="2120" y="18"/>
                    <a:pt x="2066" y="45"/>
                    <a:pt x="2066" y="61"/>
                  </a:cubicBezTo>
                  <a:cubicBezTo>
                    <a:pt x="2066" y="77"/>
                    <a:pt x="2120" y="98"/>
                    <a:pt x="1776" y="105"/>
                  </a:cubicBezTo>
                  <a:cubicBezTo>
                    <a:pt x="1432" y="112"/>
                    <a:pt x="712" y="109"/>
                    <a:pt x="0" y="105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3" name="Picture 3" descr="02-16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4638"/>
            <a:ext cx="9144000" cy="6430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81" name="Picture 13" descr="02-16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62200"/>
            <a:ext cx="5791200" cy="4168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5170" name="Rectangle 2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 sz="2400">
                <a:solidFill>
                  <a:schemeClr val="tx1"/>
                </a:solidFill>
                <a:latin typeface="Times New Roman" charset="0"/>
              </a:defRPr>
            </a:lvl1pPr>
            <a:lvl2pPr algn="l">
              <a:defRPr sz="2400">
                <a:solidFill>
                  <a:schemeClr val="tx1"/>
                </a:solidFill>
                <a:latin typeface="Times New Roman" charset="0"/>
              </a:defRPr>
            </a:lvl2pPr>
            <a:lvl3pPr algn="l">
              <a:defRPr sz="2400">
                <a:solidFill>
                  <a:schemeClr val="tx1"/>
                </a:solidFill>
                <a:latin typeface="Times New Roman" charset="0"/>
              </a:defRPr>
            </a:lvl3pPr>
            <a:lvl4pPr algn="l">
              <a:defRPr sz="2400">
                <a:solidFill>
                  <a:schemeClr val="tx1"/>
                </a:solidFill>
                <a:latin typeface="Times New Roman" charset="0"/>
              </a:defRPr>
            </a:lvl4pPr>
            <a:lvl5pPr algn="l">
              <a:defRPr sz="2400">
                <a:solidFill>
                  <a:schemeClr val="tx1"/>
                </a:solidFill>
                <a:latin typeface="Times New Roman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</a:defRPr>
            </a:lvl9pPr>
          </a:lstStyle>
          <a:p>
            <a:pPr algn="ctr"/>
            <a:r>
              <a:rPr lang="en-US" altLang="x-none" sz="4400" i="0">
                <a:solidFill>
                  <a:schemeClr val="tx2"/>
                </a:solidFill>
              </a:rPr>
              <a:t>Merge Sort Sort</a:t>
            </a:r>
          </a:p>
        </p:txBody>
      </p:sp>
      <p:sp>
        <p:nvSpPr>
          <p:cNvPr id="135171" name="Text Box 3"/>
          <p:cNvSpPr txBox="1">
            <a:spLocks noChangeArrowheads="1"/>
          </p:cNvSpPr>
          <p:nvPr/>
        </p:nvSpPr>
        <p:spPr bwMode="auto">
          <a:xfrm>
            <a:off x="2003425" y="990600"/>
            <a:ext cx="22844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Time: 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 =</a:t>
            </a:r>
          </a:p>
        </p:txBody>
      </p:sp>
      <p:sp>
        <p:nvSpPr>
          <p:cNvPr id="135172" name="Rectangle 4"/>
          <p:cNvSpPr>
            <a:spLocks noChangeArrowheads="1"/>
          </p:cNvSpPr>
          <p:nvPr/>
        </p:nvSpPr>
        <p:spPr bwMode="auto">
          <a:xfrm>
            <a:off x="3763963" y="1439863"/>
            <a:ext cx="2484437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 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 log(</a:t>
            </a:r>
            <a:r>
              <a:rPr lang="en-US" altLang="x-none" sz="3200"/>
              <a:t>n</a:t>
            </a:r>
            <a:r>
              <a:rPr lang="en-US" altLang="x-none" sz="3200" i="0"/>
              <a:t>))</a:t>
            </a:r>
          </a:p>
        </p:txBody>
      </p:sp>
      <p:sp>
        <p:nvSpPr>
          <p:cNvPr id="135173" name="Rectangle 5"/>
          <p:cNvSpPr>
            <a:spLocks noChangeArrowheads="1"/>
          </p:cNvSpPr>
          <p:nvPr/>
        </p:nvSpPr>
        <p:spPr bwMode="auto">
          <a:xfrm>
            <a:off x="4191000" y="1001713"/>
            <a:ext cx="2608263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2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135176" name="Rectangle 8"/>
          <p:cNvSpPr>
            <a:spLocks noChangeArrowheads="1"/>
          </p:cNvSpPr>
          <p:nvPr/>
        </p:nvSpPr>
        <p:spPr bwMode="auto">
          <a:xfrm>
            <a:off x="6705600" y="3627438"/>
            <a:ext cx="2181225" cy="15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 Total work </a:t>
            </a:r>
            <a:br>
              <a:rPr lang="en-US" altLang="x-none" sz="3200" i="0"/>
            </a:br>
            <a:r>
              <a:rPr lang="en-US" altLang="x-none" sz="3200" i="0"/>
              <a:t>at any level </a:t>
            </a:r>
            <a:br>
              <a:rPr lang="en-US" altLang="x-none" sz="3200" i="0"/>
            </a:br>
            <a:r>
              <a:rPr lang="en-US" altLang="x-none" sz="3200" i="0"/>
              <a:t>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135178" name="Rectangle 10"/>
          <p:cNvSpPr>
            <a:spLocks noChangeArrowheads="1"/>
          </p:cNvSpPr>
          <p:nvPr/>
        </p:nvSpPr>
        <p:spPr bwMode="auto">
          <a:xfrm>
            <a:off x="6837363" y="5334000"/>
            <a:ext cx="2078037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x-none" sz="3200" i="0"/>
              <a:t> # levels </a:t>
            </a:r>
            <a:br>
              <a:rPr lang="en-US" altLang="x-none" sz="3200" i="0"/>
            </a:br>
            <a:r>
              <a:rPr lang="en-US" altLang="x-none" sz="3200" i="0"/>
              <a:t>=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(log(</a:t>
            </a:r>
            <a:r>
              <a:rPr lang="en-US" altLang="x-none" sz="3200"/>
              <a:t>n</a:t>
            </a:r>
            <a:r>
              <a:rPr lang="en-US" altLang="x-none" sz="3200" i="0"/>
              <a:t>))</a:t>
            </a:r>
          </a:p>
        </p:txBody>
      </p:sp>
      <p:sp>
        <p:nvSpPr>
          <p:cNvPr id="135179" name="Oval 11"/>
          <p:cNvSpPr>
            <a:spLocks noChangeArrowheads="1"/>
          </p:cNvSpPr>
          <p:nvPr/>
        </p:nvSpPr>
        <p:spPr bwMode="auto">
          <a:xfrm>
            <a:off x="76200" y="3810000"/>
            <a:ext cx="6477000" cy="1143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i="0"/>
          </a:p>
        </p:txBody>
      </p:sp>
      <p:sp>
        <p:nvSpPr>
          <p:cNvPr id="135180" name="Line 12"/>
          <p:cNvSpPr>
            <a:spLocks noChangeShapeType="1"/>
          </p:cNvSpPr>
          <p:nvPr/>
        </p:nvSpPr>
        <p:spPr bwMode="auto">
          <a:xfrm flipV="1">
            <a:off x="5867400" y="2362200"/>
            <a:ext cx="0" cy="4038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5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5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5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5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5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5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5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5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5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5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5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5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 autoUpdateAnimBg="0"/>
      <p:bldP spid="135173" grpId="0" autoUpdateAnimBg="0"/>
      <p:bldP spid="135176" grpId="0" autoUpdateAnimBg="0"/>
      <p:bldP spid="135178" grpId="1"/>
      <p:bldP spid="135179" grpId="0" animBg="1"/>
      <p:bldP spid="135179" grpId="1" animBg="1"/>
      <p:bldP spid="135180" grpId="0" animBg="1"/>
      <p:bldP spid="135180" grpId="1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CA" altLang="x-none"/>
              <a:t>Evaluating</a:t>
            </a:r>
            <a:r>
              <a:rPr lang="en-US" altLang="x-none"/>
              <a:t>:</a:t>
            </a:r>
            <a:r>
              <a:rPr lang="en-US" altLang="x-none">
                <a:solidFill>
                  <a:schemeClr val="tx1"/>
                </a:solidFill>
              </a:rPr>
              <a:t> </a:t>
            </a:r>
            <a:r>
              <a:rPr lang="en-CA" altLang="x-none" sz="3600" i="1">
                <a:solidFill>
                  <a:schemeClr val="tx1"/>
                </a:solidFill>
              </a:rPr>
              <a:t>T</a:t>
            </a:r>
            <a:r>
              <a:rPr lang="en-CA" altLang="x-none" sz="3600">
                <a:solidFill>
                  <a:schemeClr val="tx1"/>
                </a:solidFill>
              </a:rPr>
              <a:t>(</a:t>
            </a:r>
            <a:r>
              <a:rPr lang="en-CA" altLang="x-none" sz="3600" i="1">
                <a:solidFill>
                  <a:schemeClr val="tx1"/>
                </a:solidFill>
              </a:rPr>
              <a:t>n</a:t>
            </a:r>
            <a:r>
              <a:rPr lang="en-CA" altLang="x-none" sz="3600">
                <a:solidFill>
                  <a:schemeClr val="tx1"/>
                </a:solidFill>
              </a:rPr>
              <a:t>) =</a:t>
            </a:r>
            <a:r>
              <a:rPr lang="en-US" altLang="x-none" sz="3600">
                <a:solidFill>
                  <a:schemeClr val="tx1"/>
                </a:solidFill>
              </a:rPr>
              <a:t> </a:t>
            </a:r>
            <a:r>
              <a:rPr lang="en-CA" altLang="x-none" sz="3600" i="1">
                <a:solidFill>
                  <a:schemeClr val="tx1"/>
                </a:solidFill>
              </a:rPr>
              <a:t>aT</a:t>
            </a:r>
            <a:r>
              <a:rPr lang="en-CA" altLang="x-none" sz="3600">
                <a:solidFill>
                  <a:schemeClr val="tx1"/>
                </a:solidFill>
              </a:rPr>
              <a:t>(</a:t>
            </a:r>
            <a:r>
              <a:rPr lang="en-CA" altLang="x-none" sz="3600" i="1">
                <a:solidFill>
                  <a:schemeClr val="tx1"/>
                </a:solidFill>
              </a:rPr>
              <a:t>n</a:t>
            </a:r>
            <a:r>
              <a:rPr lang="en-CA" altLang="x-none" sz="3600">
                <a:solidFill>
                  <a:schemeClr val="tx1"/>
                </a:solidFill>
              </a:rPr>
              <a:t>/</a:t>
            </a:r>
            <a:r>
              <a:rPr lang="en-CA" altLang="x-none" sz="3600" i="1">
                <a:solidFill>
                  <a:schemeClr val="tx1"/>
                </a:solidFill>
              </a:rPr>
              <a:t>b</a:t>
            </a:r>
            <a:r>
              <a:rPr lang="en-CA" altLang="x-none" sz="3600">
                <a:solidFill>
                  <a:schemeClr val="tx1"/>
                </a:solidFill>
              </a:rPr>
              <a:t>)+</a:t>
            </a:r>
            <a:r>
              <a:rPr lang="en-CA" altLang="x-none" sz="3600" i="1">
                <a:solidFill>
                  <a:schemeClr val="tx1"/>
                </a:solidFill>
              </a:rPr>
              <a:t>f</a:t>
            </a:r>
            <a:r>
              <a:rPr lang="en-CA" altLang="x-none" sz="3600">
                <a:solidFill>
                  <a:schemeClr val="tx1"/>
                </a:solidFill>
              </a:rPr>
              <a:t>(</a:t>
            </a:r>
            <a:r>
              <a:rPr lang="en-CA" altLang="x-none" sz="3600" i="1">
                <a:solidFill>
                  <a:schemeClr val="tx1"/>
                </a:solidFill>
              </a:rPr>
              <a:t>n</a:t>
            </a:r>
            <a:r>
              <a:rPr lang="en-CA" altLang="x-none" sz="3600">
                <a:solidFill>
                  <a:schemeClr val="tx1"/>
                </a:solidFill>
              </a:rPr>
              <a:t>)</a:t>
            </a:r>
          </a:p>
        </p:txBody>
      </p:sp>
      <p:graphicFrame>
        <p:nvGraphicFramePr>
          <p:cNvPr id="566275" name="Group 3"/>
          <p:cNvGraphicFramePr>
            <a:graphicFrameLocks noGrp="1"/>
          </p:cNvGraphicFramePr>
          <p:nvPr/>
        </p:nvGraphicFramePr>
        <p:xfrm>
          <a:off x="76200" y="1219200"/>
          <a:ext cx="8991600" cy="4521200"/>
        </p:xfrm>
        <a:graphic>
          <a:graphicData uri="http://schemas.openxmlformats.org/drawingml/2006/table">
            <a:tbl>
              <a:tblPr/>
              <a:tblGrid>
                <a:gridCol w="1219200"/>
                <a:gridCol w="1317625"/>
                <a:gridCol w="1527175"/>
                <a:gridCol w="1701800"/>
                <a:gridCol w="1411288"/>
                <a:gridCol w="1814512"/>
              </a:tblGrid>
              <a:tr h="508000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Level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Instance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size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Work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in stack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frame 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# stack frames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Work in Level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43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0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endParaRPr kumimoji="0" lang="en-CA" altLang="x-none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(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)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 </a:t>
                      </a:r>
                      <a:r>
                        <a:rPr kumimoji="0" lang="en-CA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·</a:t>
                      </a:r>
                      <a:r>
                        <a:rPr kumimoji="0" lang="en-CA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 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(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)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43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1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endParaRPr kumimoji="0" lang="en-CA" altLang="x-none" sz="20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(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)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a</a:t>
                      </a:r>
                      <a:endParaRPr kumimoji="0" lang="en-CA" altLang="x-none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a </a:t>
                      </a:r>
                      <a:r>
                        <a:rPr kumimoji="0" lang="en-CA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·</a:t>
                      </a:r>
                      <a:r>
                        <a:rPr kumimoji="0" lang="en-CA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 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(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)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43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r>
                        <a:rPr kumimoji="0" lang="en-US" altLang="x-none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</a:t>
                      </a:r>
                      <a:endParaRPr kumimoji="0" lang="en-CA" altLang="x-none" sz="2000" b="0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(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r>
                        <a:rPr kumimoji="0" lang="en-US" altLang="x-none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)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a</a:t>
                      </a:r>
                      <a:r>
                        <a:rPr kumimoji="0" lang="en-US" altLang="x-none" sz="24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</a:t>
                      </a:r>
                      <a:endParaRPr kumimoji="0" lang="en-CA" altLang="x-none" sz="2400" b="0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a</a:t>
                      </a:r>
                      <a:r>
                        <a:rPr kumimoji="0" lang="en-US" altLang="x-none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  </a:t>
                      </a:r>
                      <a:r>
                        <a:rPr kumimoji="0" lang="en-CA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·</a:t>
                      </a:r>
                      <a:r>
                        <a:rPr kumimoji="0" lang="en-CA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 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(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r>
                        <a:rPr kumimoji="0" lang="en-US" altLang="x-none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2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)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43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</a:t>
                      </a:r>
                      <a:endParaRPr kumimoji="0" lang="en-CA" altLang="x-none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r>
                        <a:rPr kumimoji="0" lang="en-US" altLang="x-none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</a:t>
                      </a:r>
                      <a:endParaRPr kumimoji="0" lang="en-CA" altLang="x-none" sz="20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(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r>
                        <a:rPr kumimoji="0" lang="en-US" altLang="x-none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)</a:t>
                      </a:r>
                      <a:endParaRPr kumimoji="0" lang="en-CA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a</a:t>
                      </a:r>
                      <a:r>
                        <a:rPr kumimoji="0" lang="en-US" altLang="x-none" sz="24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</a:t>
                      </a:r>
                      <a:endParaRPr kumimoji="0" lang="en-CA" altLang="x-none" sz="24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a</a:t>
                      </a:r>
                      <a:r>
                        <a:rPr kumimoji="0" lang="en-US" altLang="x-none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</a:t>
                      </a:r>
                      <a:r>
                        <a:rPr kumimoji="0" lang="en-US" altLang="x-none" sz="20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  </a:t>
                      </a:r>
                      <a:r>
                        <a:rPr kumimoji="0" lang="en-CA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·</a:t>
                      </a:r>
                      <a:r>
                        <a:rPr kumimoji="0" lang="en-CA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charset="0"/>
                        </a:rPr>
                        <a:t> 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f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(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r>
                        <a:rPr kumimoji="0" lang="en-US" altLang="x-none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i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)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4338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213"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16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h</a:t>
                      </a:r>
                      <a:r>
                        <a:rPr kumimoji="0" lang="en-US" altLang="x-none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 = </a:t>
                      </a:r>
                      <a:r>
                        <a:rPr kumimoji="0" lang="en-US" altLang="x-none" sz="1600" b="0" i="0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log </a:t>
                      </a:r>
                      <a:r>
                        <a:rPr kumimoji="0" lang="en-US" altLang="x-none" sz="16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16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log </a:t>
                      </a:r>
                      <a:r>
                        <a:rPr kumimoji="0" lang="en-US" altLang="x-none" sz="16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endParaRPr kumimoji="0" lang="en-CA" altLang="x-none" sz="24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n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/</a:t>
                      </a: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b</a:t>
                      </a:r>
                      <a:r>
                        <a:rPr kumimoji="0" lang="en-US" altLang="x-none" sz="2000" b="0" i="1" u="none" strike="noStrike" cap="none" normalizeH="0" baseline="30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h</a:t>
                      </a:r>
                      <a:endParaRPr kumimoji="0" lang="en-CA" altLang="x-none" sz="2000" b="0" i="1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0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T</a:t>
                      </a:r>
                      <a:r>
                        <a:rPr kumimoji="0" lang="en-US" altLang="x-none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(1)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x-none" altLang="x-none" sz="2400" b="0" i="0" u="none" strike="noStrike" cap="none" normalizeH="0" baseline="30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1pPr>
                      <a:lvl2pPr algn="l"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2pPr>
                      <a:lvl3pPr algn="l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</a:defRPr>
                      </a:lvl3pPr>
                      <a:lvl4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4pPr>
                      <a:lvl5pPr algn="l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x-none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</a:rPr>
                        <a:t>      </a:t>
                      </a:r>
                      <a:endParaRPr kumimoji="0" lang="en-CA" altLang="x-none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566340" name="Group 68"/>
          <p:cNvGrpSpPr>
            <a:grpSpLocks/>
          </p:cNvGrpSpPr>
          <p:nvPr/>
        </p:nvGrpSpPr>
        <p:grpSpPr bwMode="auto">
          <a:xfrm>
            <a:off x="1419225" y="3148013"/>
            <a:ext cx="1031875" cy="168275"/>
            <a:chOff x="260" y="1787"/>
            <a:chExt cx="942" cy="147"/>
          </a:xfrm>
        </p:grpSpPr>
        <p:sp>
          <p:nvSpPr>
            <p:cNvPr id="566341" name="Oval 69"/>
            <p:cNvSpPr>
              <a:spLocks noChangeArrowheads="1"/>
            </p:cNvSpPr>
            <p:nvPr/>
          </p:nvSpPr>
          <p:spPr bwMode="auto">
            <a:xfrm>
              <a:off x="805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42" name="Oval 70"/>
            <p:cNvSpPr>
              <a:spLocks noChangeArrowheads="1"/>
            </p:cNvSpPr>
            <p:nvPr/>
          </p:nvSpPr>
          <p:spPr bwMode="auto">
            <a:xfrm>
              <a:off x="533" y="1792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CA" altLang="x-none" sz="2400" i="0"/>
            </a:p>
          </p:txBody>
        </p:sp>
        <p:sp>
          <p:nvSpPr>
            <p:cNvPr id="566343" name="Oval 71"/>
            <p:cNvSpPr>
              <a:spLocks noChangeArrowheads="1"/>
            </p:cNvSpPr>
            <p:nvPr/>
          </p:nvSpPr>
          <p:spPr bwMode="auto">
            <a:xfrm>
              <a:off x="1100" y="1787"/>
              <a:ext cx="102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44" name="Oval 72"/>
            <p:cNvSpPr>
              <a:spLocks noChangeArrowheads="1"/>
            </p:cNvSpPr>
            <p:nvPr/>
          </p:nvSpPr>
          <p:spPr bwMode="auto">
            <a:xfrm>
              <a:off x="260" y="1787"/>
              <a:ext cx="103" cy="14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US" altLang="x-none" sz="2400" i="0"/>
            </a:p>
            <a:p>
              <a:pPr algn="l"/>
              <a:endParaRPr lang="en-CA" altLang="x-none" sz="2400" i="0"/>
            </a:p>
          </p:txBody>
        </p:sp>
      </p:grpSp>
      <p:sp>
        <p:nvSpPr>
          <p:cNvPr id="566345" name="Oval 73"/>
          <p:cNvSpPr>
            <a:spLocks noChangeArrowheads="1"/>
          </p:cNvSpPr>
          <p:nvPr/>
        </p:nvSpPr>
        <p:spPr bwMode="auto">
          <a:xfrm>
            <a:off x="1868488" y="2741613"/>
            <a:ext cx="112712" cy="161925"/>
          </a:xfrm>
          <a:prstGeom prst="ellipse">
            <a:avLst/>
          </a:prstGeom>
          <a:solidFill>
            <a:srgbClr val="CC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algn="l"/>
            <a:endParaRPr lang="x-none" altLang="x-none" sz="3200" i="0"/>
          </a:p>
        </p:txBody>
      </p:sp>
      <p:grpSp>
        <p:nvGrpSpPr>
          <p:cNvPr id="566346" name="Group 74"/>
          <p:cNvGrpSpPr>
            <a:grpSpLocks/>
          </p:cNvGrpSpPr>
          <p:nvPr/>
        </p:nvGrpSpPr>
        <p:grpSpPr bwMode="auto">
          <a:xfrm>
            <a:off x="1316038" y="4583113"/>
            <a:ext cx="1235075" cy="90487"/>
            <a:chOff x="530" y="1115"/>
            <a:chExt cx="3575" cy="182"/>
          </a:xfrm>
        </p:grpSpPr>
        <p:sp>
          <p:nvSpPr>
            <p:cNvPr id="566347" name="Oval 75"/>
            <p:cNvSpPr>
              <a:spLocks noChangeArrowheads="1"/>
            </p:cNvSpPr>
            <p:nvPr/>
          </p:nvSpPr>
          <p:spPr bwMode="auto">
            <a:xfrm>
              <a:off x="232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48" name="Oval 76"/>
            <p:cNvSpPr>
              <a:spLocks noChangeArrowheads="1"/>
            </p:cNvSpPr>
            <p:nvPr/>
          </p:nvSpPr>
          <p:spPr bwMode="auto">
            <a:xfrm>
              <a:off x="3925" y="1115"/>
              <a:ext cx="180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49" name="Oval 77"/>
            <p:cNvSpPr>
              <a:spLocks noChangeArrowheads="1"/>
            </p:cNvSpPr>
            <p:nvPr/>
          </p:nvSpPr>
          <p:spPr bwMode="auto">
            <a:xfrm>
              <a:off x="53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0" name="Oval 78"/>
            <p:cNvSpPr>
              <a:spLocks noChangeArrowheads="1"/>
            </p:cNvSpPr>
            <p:nvPr/>
          </p:nvSpPr>
          <p:spPr bwMode="auto">
            <a:xfrm>
              <a:off x="746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1" name="Oval 79"/>
            <p:cNvSpPr>
              <a:spLocks noChangeArrowheads="1"/>
            </p:cNvSpPr>
            <p:nvPr/>
          </p:nvSpPr>
          <p:spPr bwMode="auto">
            <a:xfrm>
              <a:off x="9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2" name="Oval 80"/>
            <p:cNvSpPr>
              <a:spLocks noChangeArrowheads="1"/>
            </p:cNvSpPr>
            <p:nvPr/>
          </p:nvSpPr>
          <p:spPr bwMode="auto">
            <a:xfrm>
              <a:off x="1199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3" name="Oval 81"/>
            <p:cNvSpPr>
              <a:spLocks noChangeArrowheads="1"/>
            </p:cNvSpPr>
            <p:nvPr/>
          </p:nvSpPr>
          <p:spPr bwMode="auto">
            <a:xfrm>
              <a:off x="1429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4" name="Oval 82"/>
            <p:cNvSpPr>
              <a:spLocks noChangeArrowheads="1"/>
            </p:cNvSpPr>
            <p:nvPr/>
          </p:nvSpPr>
          <p:spPr bwMode="auto">
            <a:xfrm>
              <a:off x="166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5" name="Oval 83"/>
            <p:cNvSpPr>
              <a:spLocks noChangeArrowheads="1"/>
            </p:cNvSpPr>
            <p:nvPr/>
          </p:nvSpPr>
          <p:spPr bwMode="auto">
            <a:xfrm>
              <a:off x="1877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6" name="Oval 84"/>
            <p:cNvSpPr>
              <a:spLocks noChangeArrowheads="1"/>
            </p:cNvSpPr>
            <p:nvPr/>
          </p:nvSpPr>
          <p:spPr bwMode="auto">
            <a:xfrm>
              <a:off x="2093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7" name="Oval 85"/>
            <p:cNvSpPr>
              <a:spLocks noChangeArrowheads="1"/>
            </p:cNvSpPr>
            <p:nvPr/>
          </p:nvSpPr>
          <p:spPr bwMode="auto">
            <a:xfrm>
              <a:off x="2550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8" name="Oval 86"/>
            <p:cNvSpPr>
              <a:spLocks noChangeArrowheads="1"/>
            </p:cNvSpPr>
            <p:nvPr/>
          </p:nvSpPr>
          <p:spPr bwMode="auto">
            <a:xfrm>
              <a:off x="27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59" name="Oval 87"/>
            <p:cNvSpPr>
              <a:spLocks noChangeArrowheads="1"/>
            </p:cNvSpPr>
            <p:nvPr/>
          </p:nvSpPr>
          <p:spPr bwMode="auto">
            <a:xfrm>
              <a:off x="3008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0" name="Oval 88"/>
            <p:cNvSpPr>
              <a:spLocks noChangeArrowheads="1"/>
            </p:cNvSpPr>
            <p:nvPr/>
          </p:nvSpPr>
          <p:spPr bwMode="auto">
            <a:xfrm>
              <a:off x="3240" y="1115"/>
              <a:ext cx="181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1" name="Oval 89"/>
            <p:cNvSpPr>
              <a:spLocks noChangeArrowheads="1"/>
            </p:cNvSpPr>
            <p:nvPr/>
          </p:nvSpPr>
          <p:spPr bwMode="auto">
            <a:xfrm>
              <a:off x="3456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2" name="Oval 90"/>
            <p:cNvSpPr>
              <a:spLocks noChangeArrowheads="1"/>
            </p:cNvSpPr>
            <p:nvPr/>
          </p:nvSpPr>
          <p:spPr bwMode="auto">
            <a:xfrm>
              <a:off x="3671" y="1115"/>
              <a:ext cx="182" cy="182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3" name="Rectangle 91"/>
            <p:cNvSpPr>
              <a:spLocks noChangeArrowheads="1"/>
            </p:cNvSpPr>
            <p:nvPr/>
          </p:nvSpPr>
          <p:spPr bwMode="auto">
            <a:xfrm>
              <a:off x="2130" y="1141"/>
              <a:ext cx="350" cy="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6364" name="Group 92"/>
          <p:cNvGrpSpPr>
            <a:grpSpLocks/>
          </p:cNvGrpSpPr>
          <p:nvPr/>
        </p:nvGrpSpPr>
        <p:grpSpPr bwMode="auto">
          <a:xfrm>
            <a:off x="1282700" y="5532438"/>
            <a:ext cx="1308100" cy="30162"/>
            <a:chOff x="626" y="3456"/>
            <a:chExt cx="3790" cy="58"/>
          </a:xfrm>
        </p:grpSpPr>
        <p:sp>
          <p:nvSpPr>
            <p:cNvPr id="566365" name="Oval 93"/>
            <p:cNvSpPr>
              <a:spLocks noChangeArrowheads="1"/>
            </p:cNvSpPr>
            <p:nvPr/>
          </p:nvSpPr>
          <p:spPr bwMode="auto">
            <a:xfrm flipV="1">
              <a:off x="156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6" name="Oval 94"/>
            <p:cNvSpPr>
              <a:spLocks noChangeArrowheads="1"/>
            </p:cNvSpPr>
            <p:nvPr/>
          </p:nvSpPr>
          <p:spPr bwMode="auto">
            <a:xfrm flipV="1">
              <a:off x="240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7" name="Oval 95"/>
            <p:cNvSpPr>
              <a:spLocks noChangeArrowheads="1"/>
            </p:cNvSpPr>
            <p:nvPr/>
          </p:nvSpPr>
          <p:spPr bwMode="auto">
            <a:xfrm flipV="1">
              <a:off x="62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8" name="Oval 96"/>
            <p:cNvSpPr>
              <a:spLocks noChangeArrowheads="1"/>
            </p:cNvSpPr>
            <p:nvPr/>
          </p:nvSpPr>
          <p:spPr bwMode="auto">
            <a:xfrm flipV="1">
              <a:off x="73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69" name="Oval 97"/>
            <p:cNvSpPr>
              <a:spLocks noChangeArrowheads="1"/>
            </p:cNvSpPr>
            <p:nvPr/>
          </p:nvSpPr>
          <p:spPr bwMode="auto">
            <a:xfrm flipV="1">
              <a:off x="8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0" name="Oval 98"/>
            <p:cNvSpPr>
              <a:spLocks noChangeArrowheads="1"/>
            </p:cNvSpPr>
            <p:nvPr/>
          </p:nvSpPr>
          <p:spPr bwMode="auto">
            <a:xfrm flipV="1">
              <a:off x="97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1" name="Oval 99"/>
            <p:cNvSpPr>
              <a:spLocks noChangeArrowheads="1"/>
            </p:cNvSpPr>
            <p:nvPr/>
          </p:nvSpPr>
          <p:spPr bwMode="auto">
            <a:xfrm flipV="1">
              <a:off x="10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2" name="Oval 100"/>
            <p:cNvSpPr>
              <a:spLocks noChangeArrowheads="1"/>
            </p:cNvSpPr>
            <p:nvPr/>
          </p:nvSpPr>
          <p:spPr bwMode="auto">
            <a:xfrm flipV="1">
              <a:off x="12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3" name="Oval 101"/>
            <p:cNvSpPr>
              <a:spLocks noChangeArrowheads="1"/>
            </p:cNvSpPr>
            <p:nvPr/>
          </p:nvSpPr>
          <p:spPr bwMode="auto">
            <a:xfrm flipV="1">
              <a:off x="133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4" name="Oval 102"/>
            <p:cNvSpPr>
              <a:spLocks noChangeArrowheads="1"/>
            </p:cNvSpPr>
            <p:nvPr/>
          </p:nvSpPr>
          <p:spPr bwMode="auto">
            <a:xfrm flipV="1">
              <a:off x="14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5" name="Oval 103"/>
            <p:cNvSpPr>
              <a:spLocks noChangeArrowheads="1"/>
            </p:cNvSpPr>
            <p:nvPr/>
          </p:nvSpPr>
          <p:spPr bwMode="auto">
            <a:xfrm flipV="1">
              <a:off x="168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6" name="Oval 104"/>
            <p:cNvSpPr>
              <a:spLocks noChangeArrowheads="1"/>
            </p:cNvSpPr>
            <p:nvPr/>
          </p:nvSpPr>
          <p:spPr bwMode="auto">
            <a:xfrm flipV="1">
              <a:off x="179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7" name="Oval 105"/>
            <p:cNvSpPr>
              <a:spLocks noChangeArrowheads="1"/>
            </p:cNvSpPr>
            <p:nvPr/>
          </p:nvSpPr>
          <p:spPr bwMode="auto">
            <a:xfrm flipV="1">
              <a:off x="192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8" name="Oval 106"/>
            <p:cNvSpPr>
              <a:spLocks noChangeArrowheads="1"/>
            </p:cNvSpPr>
            <p:nvPr/>
          </p:nvSpPr>
          <p:spPr bwMode="auto">
            <a:xfrm flipV="1">
              <a:off x="204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79" name="Oval 107"/>
            <p:cNvSpPr>
              <a:spLocks noChangeArrowheads="1"/>
            </p:cNvSpPr>
            <p:nvPr/>
          </p:nvSpPr>
          <p:spPr bwMode="auto">
            <a:xfrm flipV="1">
              <a:off x="215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0" name="Oval 108"/>
            <p:cNvSpPr>
              <a:spLocks noChangeArrowheads="1"/>
            </p:cNvSpPr>
            <p:nvPr/>
          </p:nvSpPr>
          <p:spPr bwMode="auto">
            <a:xfrm flipV="1">
              <a:off x="226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1" name="Rectangle 109"/>
            <p:cNvSpPr>
              <a:spLocks noChangeArrowheads="1"/>
            </p:cNvSpPr>
            <p:nvPr/>
          </p:nvSpPr>
          <p:spPr bwMode="auto">
            <a:xfrm flipV="1">
              <a:off x="146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2" name="Oval 110"/>
            <p:cNvSpPr>
              <a:spLocks noChangeArrowheads="1"/>
            </p:cNvSpPr>
            <p:nvPr/>
          </p:nvSpPr>
          <p:spPr bwMode="auto">
            <a:xfrm flipV="1">
              <a:off x="3485" y="3456"/>
              <a:ext cx="96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3" name="Oval 111"/>
            <p:cNvSpPr>
              <a:spLocks noChangeArrowheads="1"/>
            </p:cNvSpPr>
            <p:nvPr/>
          </p:nvSpPr>
          <p:spPr bwMode="auto">
            <a:xfrm flipV="1">
              <a:off x="4322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4" name="Oval 112"/>
            <p:cNvSpPr>
              <a:spLocks noChangeArrowheads="1"/>
            </p:cNvSpPr>
            <p:nvPr/>
          </p:nvSpPr>
          <p:spPr bwMode="auto">
            <a:xfrm flipV="1">
              <a:off x="254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5" name="Oval 113"/>
            <p:cNvSpPr>
              <a:spLocks noChangeArrowheads="1"/>
            </p:cNvSpPr>
            <p:nvPr/>
          </p:nvSpPr>
          <p:spPr bwMode="auto">
            <a:xfrm flipV="1">
              <a:off x="265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6" name="Oval 114"/>
            <p:cNvSpPr>
              <a:spLocks noChangeArrowheads="1"/>
            </p:cNvSpPr>
            <p:nvPr/>
          </p:nvSpPr>
          <p:spPr bwMode="auto">
            <a:xfrm flipV="1">
              <a:off x="27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7" name="Oval 115"/>
            <p:cNvSpPr>
              <a:spLocks noChangeArrowheads="1"/>
            </p:cNvSpPr>
            <p:nvPr/>
          </p:nvSpPr>
          <p:spPr bwMode="auto">
            <a:xfrm flipV="1">
              <a:off x="289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8" name="Oval 116"/>
            <p:cNvSpPr>
              <a:spLocks noChangeArrowheads="1"/>
            </p:cNvSpPr>
            <p:nvPr/>
          </p:nvSpPr>
          <p:spPr bwMode="auto">
            <a:xfrm flipV="1">
              <a:off x="3016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89" name="Oval 117"/>
            <p:cNvSpPr>
              <a:spLocks noChangeArrowheads="1"/>
            </p:cNvSpPr>
            <p:nvPr/>
          </p:nvSpPr>
          <p:spPr bwMode="auto">
            <a:xfrm flipV="1">
              <a:off x="313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90" name="Oval 118"/>
            <p:cNvSpPr>
              <a:spLocks noChangeArrowheads="1"/>
            </p:cNvSpPr>
            <p:nvPr/>
          </p:nvSpPr>
          <p:spPr bwMode="auto">
            <a:xfrm flipV="1">
              <a:off x="3251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91" name="Oval 119"/>
            <p:cNvSpPr>
              <a:spLocks noChangeArrowheads="1"/>
            </p:cNvSpPr>
            <p:nvPr/>
          </p:nvSpPr>
          <p:spPr bwMode="auto">
            <a:xfrm flipV="1">
              <a:off x="33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92" name="Oval 120"/>
            <p:cNvSpPr>
              <a:spLocks noChangeArrowheads="1"/>
            </p:cNvSpPr>
            <p:nvPr/>
          </p:nvSpPr>
          <p:spPr bwMode="auto">
            <a:xfrm flipV="1">
              <a:off x="3603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93" name="Oval 121"/>
            <p:cNvSpPr>
              <a:spLocks noChangeArrowheads="1"/>
            </p:cNvSpPr>
            <p:nvPr/>
          </p:nvSpPr>
          <p:spPr bwMode="auto">
            <a:xfrm flipV="1">
              <a:off x="3718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94" name="Oval 122"/>
            <p:cNvSpPr>
              <a:spLocks noChangeArrowheads="1"/>
            </p:cNvSpPr>
            <p:nvPr/>
          </p:nvSpPr>
          <p:spPr bwMode="auto">
            <a:xfrm flipV="1">
              <a:off x="3842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95" name="Oval 123"/>
            <p:cNvSpPr>
              <a:spLocks noChangeArrowheads="1"/>
            </p:cNvSpPr>
            <p:nvPr/>
          </p:nvSpPr>
          <p:spPr bwMode="auto">
            <a:xfrm flipV="1">
              <a:off x="3964" y="3456"/>
              <a:ext cx="94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96" name="Oval 124"/>
            <p:cNvSpPr>
              <a:spLocks noChangeArrowheads="1"/>
            </p:cNvSpPr>
            <p:nvPr/>
          </p:nvSpPr>
          <p:spPr bwMode="auto">
            <a:xfrm flipV="1">
              <a:off x="4077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97" name="Oval 125"/>
            <p:cNvSpPr>
              <a:spLocks noChangeArrowheads="1"/>
            </p:cNvSpPr>
            <p:nvPr/>
          </p:nvSpPr>
          <p:spPr bwMode="auto">
            <a:xfrm flipV="1">
              <a:off x="4189" y="3456"/>
              <a:ext cx="95" cy="58"/>
            </a:xfrm>
            <a:prstGeom prst="ellipse">
              <a:avLst/>
            </a:prstGeom>
            <a:solidFill>
              <a:srgbClr val="CC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398" name="Rectangle 126"/>
            <p:cNvSpPr>
              <a:spLocks noChangeArrowheads="1"/>
            </p:cNvSpPr>
            <p:nvPr/>
          </p:nvSpPr>
          <p:spPr bwMode="auto">
            <a:xfrm flipV="1">
              <a:off x="3383" y="3459"/>
              <a:ext cx="183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6399" name="Group 127"/>
          <p:cNvGrpSpPr>
            <a:grpSpLocks/>
          </p:cNvGrpSpPr>
          <p:nvPr/>
        </p:nvGrpSpPr>
        <p:grpSpPr bwMode="auto">
          <a:xfrm>
            <a:off x="6064250" y="5257800"/>
            <a:ext cx="1031875" cy="549275"/>
            <a:chOff x="2860" y="3974"/>
            <a:chExt cx="650" cy="346"/>
          </a:xfrm>
        </p:grpSpPr>
        <p:sp>
          <p:nvSpPr>
            <p:cNvPr id="566400" name="Text Box 128"/>
            <p:cNvSpPr txBox="1">
              <a:spLocks noChangeArrowheads="1"/>
            </p:cNvSpPr>
            <p:nvPr/>
          </p:nvSpPr>
          <p:spPr bwMode="auto">
            <a:xfrm>
              <a:off x="2860" y="4032"/>
              <a:ext cx="21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FF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400"/>
                <a:t>n</a:t>
              </a:r>
              <a:endParaRPr lang="en-CA" altLang="x-none" sz="2400" baseline="-25000"/>
            </a:p>
          </p:txBody>
        </p:sp>
        <p:sp>
          <p:nvSpPr>
            <p:cNvPr id="566401" name="Text Box 129"/>
            <p:cNvSpPr txBox="1">
              <a:spLocks noChangeArrowheads="1"/>
            </p:cNvSpPr>
            <p:nvPr/>
          </p:nvSpPr>
          <p:spPr bwMode="auto">
            <a:xfrm>
              <a:off x="2928" y="3974"/>
              <a:ext cx="58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 baseline="30000"/>
                <a:t>log </a:t>
              </a:r>
              <a:r>
                <a:rPr lang="en-US" altLang="x-none" sz="2000" baseline="30000"/>
                <a:t>a</a:t>
              </a:r>
              <a:r>
                <a:rPr lang="en-US" altLang="x-none" sz="2000" i="0"/>
                <a:t>/</a:t>
              </a:r>
              <a:r>
                <a:rPr lang="en-US" altLang="x-none" sz="2000" i="0" baseline="-25000"/>
                <a:t>log</a:t>
              </a:r>
              <a:r>
                <a:rPr lang="en-US" altLang="x-none" sz="2000" baseline="-25000"/>
                <a:t> b</a:t>
              </a:r>
              <a:endParaRPr lang="en-CA" altLang="x-none" sz="2000"/>
            </a:p>
          </p:txBody>
        </p:sp>
      </p:grpSp>
      <p:grpSp>
        <p:nvGrpSpPr>
          <p:cNvPr id="566402" name="Group 130"/>
          <p:cNvGrpSpPr>
            <a:grpSpLocks/>
          </p:cNvGrpSpPr>
          <p:nvPr/>
        </p:nvGrpSpPr>
        <p:grpSpPr bwMode="auto">
          <a:xfrm>
            <a:off x="7440613" y="5257800"/>
            <a:ext cx="1703387" cy="549275"/>
            <a:chOff x="2860" y="3974"/>
            <a:chExt cx="1073" cy="346"/>
          </a:xfrm>
        </p:grpSpPr>
        <p:sp>
          <p:nvSpPr>
            <p:cNvPr id="566403" name="Text Box 131"/>
            <p:cNvSpPr txBox="1">
              <a:spLocks noChangeArrowheads="1"/>
            </p:cNvSpPr>
            <p:nvPr/>
          </p:nvSpPr>
          <p:spPr bwMode="auto">
            <a:xfrm>
              <a:off x="2860" y="4032"/>
              <a:ext cx="1073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FF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400"/>
                <a:t>n</a:t>
              </a:r>
              <a:r>
                <a:rPr lang="en-US" altLang="x-none" sz="2400" i="0"/>
                <a:t>          </a:t>
              </a:r>
              <a:r>
                <a:rPr lang="en-CA" altLang="x-none" sz="2000" i="0"/>
                <a:t>·</a:t>
              </a:r>
              <a:r>
                <a:rPr lang="en-US" altLang="x-none" sz="2400" i="0"/>
                <a:t> </a:t>
              </a:r>
              <a:r>
                <a:rPr lang="en-US" altLang="x-none" sz="2000">
                  <a:latin typeface="Arial Rounded MT Bold" charset="0"/>
                </a:rPr>
                <a:t>T</a:t>
              </a:r>
              <a:r>
                <a:rPr lang="en-US" altLang="x-none" sz="2000" i="0">
                  <a:latin typeface="Arial Rounded MT Bold" charset="0"/>
                </a:rPr>
                <a:t>(1)</a:t>
              </a:r>
              <a:endParaRPr lang="en-CA" altLang="x-none" sz="2000" i="0">
                <a:latin typeface="Arial Rounded MT Bold" charset="0"/>
              </a:endParaRPr>
            </a:p>
          </p:txBody>
        </p:sp>
        <p:sp>
          <p:nvSpPr>
            <p:cNvPr id="566404" name="Text Box 132"/>
            <p:cNvSpPr txBox="1">
              <a:spLocks noChangeArrowheads="1"/>
            </p:cNvSpPr>
            <p:nvPr/>
          </p:nvSpPr>
          <p:spPr bwMode="auto">
            <a:xfrm>
              <a:off x="2928" y="3974"/>
              <a:ext cx="60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 baseline="30000"/>
                <a:t>log </a:t>
              </a:r>
              <a:r>
                <a:rPr lang="en-US" altLang="x-none" sz="2000" baseline="30000"/>
                <a:t>a</a:t>
              </a:r>
              <a:r>
                <a:rPr lang="en-US" altLang="x-none" sz="2000" i="0"/>
                <a:t>/</a:t>
              </a:r>
              <a:r>
                <a:rPr lang="en-US" altLang="x-none" sz="2000" i="0" baseline="-25000"/>
                <a:t>log </a:t>
              </a:r>
              <a:r>
                <a:rPr lang="en-US" altLang="x-none" sz="2000" baseline="-25000"/>
                <a:t>b</a:t>
              </a:r>
              <a:r>
                <a:rPr lang="en-US" altLang="x-none" sz="2000" i="0" baseline="-25000"/>
                <a:t> </a:t>
              </a:r>
              <a:endParaRPr lang="en-CA" altLang="x-none" sz="2000" i="0"/>
            </a:p>
          </p:txBody>
        </p:sp>
      </p:grpSp>
      <p:sp>
        <p:nvSpPr>
          <p:cNvPr id="566405" name="Text Box 133"/>
          <p:cNvSpPr txBox="1">
            <a:spLocks noChangeArrowheads="1"/>
          </p:cNvSpPr>
          <p:nvPr/>
        </p:nvSpPr>
        <p:spPr bwMode="auto">
          <a:xfrm>
            <a:off x="2193925" y="6038850"/>
            <a:ext cx="453231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400" i="0"/>
              <a:t>Total Work  </a:t>
            </a:r>
            <a:r>
              <a:rPr lang="en-US" altLang="x-none" sz="2400"/>
              <a:t>T</a:t>
            </a:r>
            <a:r>
              <a:rPr lang="en-US" altLang="x-none" sz="2400" i="0"/>
              <a:t>(</a:t>
            </a:r>
            <a:r>
              <a:rPr lang="en-US" altLang="x-none" sz="2400"/>
              <a:t>n</a:t>
            </a:r>
            <a:r>
              <a:rPr lang="en-US" altLang="x-none" sz="2400" i="0"/>
              <a:t>) = </a:t>
            </a:r>
            <a:r>
              <a:rPr lang="en-CA" altLang="x-none" sz="3200" i="0">
                <a:ea typeface="Times New Roman" charset="0"/>
                <a:cs typeface="Times New Roman" charset="0"/>
              </a:rPr>
              <a:t>∑</a:t>
            </a:r>
            <a:r>
              <a:rPr lang="en-US" altLang="x-none" sz="3200" baseline="-25000">
                <a:ea typeface="Times New Roman" charset="0"/>
                <a:cs typeface="Times New Roman" charset="0"/>
              </a:rPr>
              <a:t>i</a:t>
            </a:r>
            <a:r>
              <a:rPr lang="en-US" altLang="x-none" sz="3200" i="0" baseline="-25000">
                <a:ea typeface="Times New Roman" charset="0"/>
                <a:cs typeface="Times New Roman" charset="0"/>
              </a:rPr>
              <a:t>=0..</a:t>
            </a:r>
            <a:r>
              <a:rPr lang="en-US" altLang="x-none" sz="3200" baseline="-25000">
                <a:ea typeface="Times New Roman" charset="0"/>
                <a:cs typeface="Times New Roman" charset="0"/>
              </a:rPr>
              <a:t>h</a:t>
            </a:r>
            <a:r>
              <a:rPr lang="en-US" altLang="x-none" sz="32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400">
                <a:latin typeface="Arial Rounded MT Bold" charset="0"/>
              </a:rPr>
              <a:t>a</a:t>
            </a:r>
            <a:r>
              <a:rPr lang="en-US" altLang="x-none" sz="2400" baseline="30000">
                <a:latin typeface="Arial Rounded MT Bold" charset="0"/>
              </a:rPr>
              <a:t>i</a:t>
            </a:r>
            <a:r>
              <a:rPr lang="en-US" altLang="x-none" sz="2400" i="0">
                <a:latin typeface="Symbol" charset="2"/>
              </a:rPr>
              <a:t>×</a:t>
            </a:r>
            <a:r>
              <a:rPr lang="en-US" altLang="x-none" sz="2000">
                <a:latin typeface="Arial Rounded MT Bold" charset="0"/>
              </a:rPr>
              <a:t>f</a:t>
            </a:r>
            <a:r>
              <a:rPr lang="en-US" altLang="x-none" sz="2000" i="0">
                <a:latin typeface="Arial Rounded MT Bold" charset="0"/>
              </a:rPr>
              <a:t>(</a:t>
            </a:r>
            <a:r>
              <a:rPr lang="en-US" altLang="x-none" sz="2000">
                <a:latin typeface="Arial Rounded MT Bold" charset="0"/>
              </a:rPr>
              <a:t>n</a:t>
            </a:r>
            <a:r>
              <a:rPr lang="en-US" altLang="x-none" sz="2000" i="0">
                <a:latin typeface="Arial Rounded MT Bold" charset="0"/>
              </a:rPr>
              <a:t>/</a:t>
            </a:r>
            <a:r>
              <a:rPr lang="en-US" altLang="x-none" sz="2000">
                <a:latin typeface="Arial Rounded MT Bold" charset="0"/>
              </a:rPr>
              <a:t>b</a:t>
            </a:r>
            <a:r>
              <a:rPr lang="en-US" altLang="x-none" sz="2000" baseline="30000">
                <a:latin typeface="Arial Rounded MT Bold" charset="0"/>
              </a:rPr>
              <a:t>i</a:t>
            </a:r>
            <a:r>
              <a:rPr lang="en-US" altLang="x-none" sz="2000" i="0">
                <a:latin typeface="Arial Rounded MT Bold" charset="0"/>
              </a:rPr>
              <a:t>)</a:t>
            </a:r>
            <a:endParaRPr lang="en-CA" altLang="x-none" sz="2000" i="0">
              <a:latin typeface="Arial Rounded MT Bold" charset="0"/>
            </a:endParaRPr>
          </a:p>
        </p:txBody>
      </p:sp>
      <p:sp>
        <p:nvSpPr>
          <p:cNvPr id="566406" name="Rectangle 134"/>
          <p:cNvSpPr>
            <a:spLocks noChangeArrowheads="1"/>
          </p:cNvSpPr>
          <p:nvPr/>
        </p:nvSpPr>
        <p:spPr bwMode="auto">
          <a:xfrm>
            <a:off x="5257800" y="76200"/>
            <a:ext cx="2608263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2</a:t>
            </a:r>
            <a:r>
              <a:rPr lang="en-US" altLang="x-none" sz="3200"/>
              <a:t>T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/2) + </a:t>
            </a:r>
            <a:r>
              <a:rPr lang="en-US" altLang="x-none" sz="3200" i="0">
                <a:latin typeface="Symbol" charset="2"/>
              </a:rPr>
              <a:t>Q</a:t>
            </a:r>
            <a:r>
              <a:rPr lang="en-US" altLang="x-none" sz="3200" i="0"/>
              <a:t>(</a:t>
            </a:r>
            <a:r>
              <a:rPr lang="en-US" altLang="x-none" sz="3200"/>
              <a:t>n</a:t>
            </a:r>
            <a:r>
              <a:rPr lang="en-US" altLang="x-none" sz="3200" i="0"/>
              <a:t>)</a:t>
            </a:r>
          </a:p>
        </p:txBody>
      </p:sp>
      <p:sp>
        <p:nvSpPr>
          <p:cNvPr id="566407" name="Rectangle 135"/>
          <p:cNvSpPr>
            <a:spLocks noChangeArrowheads="1"/>
          </p:cNvSpPr>
          <p:nvPr/>
        </p:nvSpPr>
        <p:spPr bwMode="auto">
          <a:xfrm>
            <a:off x="7242175" y="4876800"/>
            <a:ext cx="19018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2</a:t>
            </a:r>
            <a:r>
              <a:rPr lang="en-US" altLang="x-none" sz="2000" baseline="30000"/>
              <a:t>i</a:t>
            </a:r>
            <a:r>
              <a:rPr lang="en-CA" altLang="x-none" sz="2000" i="0"/>
              <a:t>·</a:t>
            </a:r>
            <a:r>
              <a:rPr lang="en-US" altLang="x-none" sz="2000" i="0">
                <a:latin typeface="Symbol" charset="2"/>
              </a:rPr>
              <a:t>Q</a:t>
            </a:r>
            <a:r>
              <a:rPr lang="en-US" altLang="x-none" sz="2000" i="0"/>
              <a:t>(</a:t>
            </a:r>
            <a:r>
              <a:rPr lang="en-US" altLang="x-none" sz="2000"/>
              <a:t>n</a:t>
            </a:r>
            <a:r>
              <a:rPr lang="en-US" altLang="x-none" sz="2000" i="0"/>
              <a:t>/2</a:t>
            </a:r>
            <a:r>
              <a:rPr lang="en-US" altLang="x-none" sz="2000" baseline="30000"/>
              <a:t>i</a:t>
            </a:r>
            <a:r>
              <a:rPr lang="en-US" altLang="x-none" sz="2000" i="0"/>
              <a:t>) = </a:t>
            </a:r>
            <a:r>
              <a:rPr lang="en-US" altLang="x-none" sz="2000" i="0">
                <a:latin typeface="Symbol" charset="2"/>
              </a:rPr>
              <a:t>Q</a:t>
            </a:r>
            <a:r>
              <a:rPr lang="en-US" altLang="x-none" sz="2000" i="0"/>
              <a:t>(</a:t>
            </a:r>
            <a:r>
              <a:rPr lang="en-US" altLang="x-none" sz="2000"/>
              <a:t>n</a:t>
            </a:r>
            <a:r>
              <a:rPr lang="en-US" altLang="x-none" sz="2000" i="0"/>
              <a:t>)</a:t>
            </a:r>
          </a:p>
        </p:txBody>
      </p:sp>
      <p:sp>
        <p:nvSpPr>
          <p:cNvPr id="566408" name="Rectangle 136"/>
          <p:cNvSpPr>
            <a:spLocks noChangeArrowheads="1"/>
          </p:cNvSpPr>
          <p:nvPr/>
        </p:nvSpPr>
        <p:spPr bwMode="auto">
          <a:xfrm>
            <a:off x="6789738" y="6119813"/>
            <a:ext cx="1985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400" i="0"/>
              <a:t>= </a:t>
            </a:r>
            <a:r>
              <a:rPr lang="en-US" altLang="x-none" sz="2400" i="0">
                <a:latin typeface="Symbol" charset="2"/>
              </a:rPr>
              <a:t>Q</a:t>
            </a:r>
            <a:r>
              <a:rPr lang="en-US" altLang="x-none" sz="2400" i="0"/>
              <a:t>(</a:t>
            </a:r>
            <a:r>
              <a:rPr lang="en-US" altLang="x-none" sz="2400"/>
              <a:t>n</a:t>
            </a:r>
            <a:r>
              <a:rPr lang="en-US" altLang="x-none" sz="2400" i="0"/>
              <a:t>) </a:t>
            </a:r>
            <a:r>
              <a:rPr lang="en-CA" altLang="x-none" sz="2400" i="0"/>
              <a:t>· log(</a:t>
            </a:r>
            <a:r>
              <a:rPr lang="en-CA" altLang="x-none" sz="2400"/>
              <a:t>n</a:t>
            </a:r>
            <a:r>
              <a:rPr lang="en-CA" altLang="x-none" sz="2400" i="0"/>
              <a:t>)</a:t>
            </a:r>
            <a:endParaRPr lang="en-US" altLang="x-none" sz="2400" i="0"/>
          </a:p>
        </p:txBody>
      </p:sp>
      <p:sp>
        <p:nvSpPr>
          <p:cNvPr id="566409" name="Text Box 137"/>
          <p:cNvSpPr txBox="1">
            <a:spLocks noChangeArrowheads="1"/>
          </p:cNvSpPr>
          <p:nvPr/>
        </p:nvSpPr>
        <p:spPr bwMode="auto">
          <a:xfrm>
            <a:off x="5921375" y="5715000"/>
            <a:ext cx="3146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All levels basically the same.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6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6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6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6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6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6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6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6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6406" grpId="0"/>
      <p:bldP spid="566407" grpId="0"/>
      <p:bldP spid="566408" grpId="0"/>
      <p:bldP spid="566409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Quick Sort</a:t>
            </a:r>
          </a:p>
        </p:txBody>
      </p:sp>
      <p:grpSp>
        <p:nvGrpSpPr>
          <p:cNvPr id="128003" name="Group 3"/>
          <p:cNvGrpSpPr>
            <a:grpSpLocks/>
          </p:cNvGrpSpPr>
          <p:nvPr/>
        </p:nvGrpSpPr>
        <p:grpSpPr bwMode="auto">
          <a:xfrm>
            <a:off x="2997200" y="1125538"/>
            <a:ext cx="2946400" cy="2151062"/>
            <a:chOff x="118" y="2928"/>
            <a:chExt cx="1856" cy="1355"/>
          </a:xfrm>
        </p:grpSpPr>
        <p:sp>
          <p:nvSpPr>
            <p:cNvPr id="128004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5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28006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28007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28008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28009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28010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28011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28012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28013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28014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sp>
        <p:nvSpPr>
          <p:cNvPr id="128016" name="Text Box 16"/>
          <p:cNvSpPr txBox="1">
            <a:spLocks noChangeArrowheads="1"/>
          </p:cNvSpPr>
          <p:nvPr/>
        </p:nvSpPr>
        <p:spPr bwMode="auto">
          <a:xfrm>
            <a:off x="2362200" y="3549650"/>
            <a:ext cx="5181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n-US" altLang="x-none" sz="3600" i="0"/>
              <a:t>Divide and Conquer </a:t>
            </a:r>
            <a:endParaRPr lang="en-CA" altLang="x-none" i="0"/>
          </a:p>
        </p:txBody>
      </p:sp>
      <p:grpSp>
        <p:nvGrpSpPr>
          <p:cNvPr id="128018" name="Group 18"/>
          <p:cNvGrpSpPr>
            <a:grpSpLocks/>
          </p:cNvGrpSpPr>
          <p:nvPr/>
        </p:nvGrpSpPr>
        <p:grpSpPr bwMode="auto">
          <a:xfrm>
            <a:off x="2590800" y="1600200"/>
            <a:ext cx="457200" cy="914400"/>
            <a:chOff x="2432" y="1328"/>
            <a:chExt cx="906" cy="2075"/>
          </a:xfrm>
        </p:grpSpPr>
        <p:sp>
          <p:nvSpPr>
            <p:cNvPr id="128019" name="Freeform 1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Freeform 2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1" name="Freeform 2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2" name="Freeform 2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3" name="Freeform 2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4" name="Freeform 2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Quick Sort</a:t>
            </a:r>
          </a:p>
        </p:txBody>
      </p:sp>
      <p:grpSp>
        <p:nvGrpSpPr>
          <p:cNvPr id="131075" name="Group 3"/>
          <p:cNvGrpSpPr>
            <a:grpSpLocks/>
          </p:cNvGrpSpPr>
          <p:nvPr/>
        </p:nvGrpSpPr>
        <p:grpSpPr bwMode="auto">
          <a:xfrm>
            <a:off x="2616200" y="2954338"/>
            <a:ext cx="2946400" cy="2151062"/>
            <a:chOff x="118" y="2928"/>
            <a:chExt cx="1856" cy="1355"/>
          </a:xfrm>
        </p:grpSpPr>
        <p:sp>
          <p:nvSpPr>
            <p:cNvPr id="131076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31078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31079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31080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31081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31082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31083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31084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31085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31086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31087" name="Group 15"/>
          <p:cNvGrpSpPr>
            <a:grpSpLocks/>
          </p:cNvGrpSpPr>
          <p:nvPr/>
        </p:nvGrpSpPr>
        <p:grpSpPr bwMode="auto">
          <a:xfrm>
            <a:off x="2209800" y="3429000"/>
            <a:ext cx="457200" cy="914400"/>
            <a:chOff x="2432" y="1328"/>
            <a:chExt cx="906" cy="2075"/>
          </a:xfrm>
        </p:grpSpPr>
        <p:sp>
          <p:nvSpPr>
            <p:cNvPr id="131088" name="Freeform 1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Freeform 1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Freeform 1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1" name="Freeform 1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Freeform 2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094" name="Text Box 22"/>
          <p:cNvSpPr txBox="1">
            <a:spLocks noChangeArrowheads="1"/>
          </p:cNvSpPr>
          <p:nvPr/>
        </p:nvSpPr>
        <p:spPr bwMode="auto">
          <a:xfrm>
            <a:off x="2286000" y="1600200"/>
            <a:ext cx="4665663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Partition set into two using </a:t>
            </a:r>
            <a:br>
              <a:rPr lang="en-US" altLang="x-none" sz="3200" i="0"/>
            </a:br>
            <a:r>
              <a:rPr lang="en-US" altLang="x-none" sz="3200" i="0"/>
              <a:t>randomly chosen pivot</a:t>
            </a:r>
          </a:p>
        </p:txBody>
      </p:sp>
      <p:grpSp>
        <p:nvGrpSpPr>
          <p:cNvPr id="131135" name="Group 63"/>
          <p:cNvGrpSpPr>
            <a:grpSpLocks/>
          </p:cNvGrpSpPr>
          <p:nvPr/>
        </p:nvGrpSpPr>
        <p:grpSpPr bwMode="auto">
          <a:xfrm>
            <a:off x="2379663" y="4997450"/>
            <a:ext cx="4308475" cy="1479550"/>
            <a:chOff x="3046" y="1901"/>
            <a:chExt cx="2714" cy="932"/>
          </a:xfrm>
        </p:grpSpPr>
        <p:grpSp>
          <p:nvGrpSpPr>
            <p:cNvPr id="131136" name="Group 64"/>
            <p:cNvGrpSpPr>
              <a:grpSpLocks/>
            </p:cNvGrpSpPr>
            <p:nvPr/>
          </p:nvGrpSpPr>
          <p:grpSpPr bwMode="auto">
            <a:xfrm>
              <a:off x="3046" y="1997"/>
              <a:ext cx="1073" cy="779"/>
              <a:chOff x="3124" y="3297"/>
              <a:chExt cx="1073" cy="779"/>
            </a:xfrm>
          </p:grpSpPr>
          <p:sp>
            <p:nvSpPr>
              <p:cNvPr id="131137" name="Freeform 65"/>
              <p:cNvSpPr>
                <a:spLocks/>
              </p:cNvSpPr>
              <p:nvPr/>
            </p:nvSpPr>
            <p:spPr bwMode="auto">
              <a:xfrm>
                <a:off x="3124" y="3297"/>
                <a:ext cx="1073" cy="779"/>
              </a:xfrm>
              <a:custGeom>
                <a:avLst/>
                <a:gdLst>
                  <a:gd name="T0" fmla="*/ 317 w 1073"/>
                  <a:gd name="T1" fmla="*/ 64 h 779"/>
                  <a:gd name="T2" fmla="*/ 48 w 1073"/>
                  <a:gd name="T3" fmla="*/ 246 h 779"/>
                  <a:gd name="T4" fmla="*/ 26 w 1073"/>
                  <a:gd name="T5" fmla="*/ 531 h 779"/>
                  <a:gd name="T6" fmla="*/ 150 w 1073"/>
                  <a:gd name="T7" fmla="*/ 669 h 779"/>
                  <a:gd name="T8" fmla="*/ 529 w 1073"/>
                  <a:gd name="T9" fmla="*/ 750 h 779"/>
                  <a:gd name="T10" fmla="*/ 1048 w 1073"/>
                  <a:gd name="T11" fmla="*/ 495 h 779"/>
                  <a:gd name="T12" fmla="*/ 682 w 1073"/>
                  <a:gd name="T13" fmla="*/ 72 h 779"/>
                  <a:gd name="T14" fmla="*/ 317 w 1073"/>
                  <a:gd name="T15" fmla="*/ 64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3" h="779">
                    <a:moveTo>
                      <a:pt x="317" y="64"/>
                    </a:moveTo>
                    <a:cubicBezTo>
                      <a:pt x="211" y="93"/>
                      <a:pt x="96" y="168"/>
                      <a:pt x="48" y="246"/>
                    </a:cubicBezTo>
                    <a:cubicBezTo>
                      <a:pt x="0" y="324"/>
                      <a:pt x="9" y="461"/>
                      <a:pt x="26" y="531"/>
                    </a:cubicBezTo>
                    <a:cubicBezTo>
                      <a:pt x="43" y="601"/>
                      <a:pt x="66" y="633"/>
                      <a:pt x="150" y="669"/>
                    </a:cubicBezTo>
                    <a:cubicBezTo>
                      <a:pt x="234" y="705"/>
                      <a:pt x="380" y="779"/>
                      <a:pt x="529" y="750"/>
                    </a:cubicBezTo>
                    <a:cubicBezTo>
                      <a:pt x="678" y="721"/>
                      <a:pt x="1023" y="608"/>
                      <a:pt x="1048" y="495"/>
                    </a:cubicBezTo>
                    <a:cubicBezTo>
                      <a:pt x="1073" y="382"/>
                      <a:pt x="804" y="144"/>
                      <a:pt x="682" y="72"/>
                    </a:cubicBezTo>
                    <a:cubicBezTo>
                      <a:pt x="560" y="0"/>
                      <a:pt x="423" y="35"/>
                      <a:pt x="317" y="64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38" name="Text Box 66"/>
              <p:cNvSpPr txBox="1">
                <a:spLocks noChangeArrowheads="1"/>
              </p:cNvSpPr>
              <p:nvPr/>
            </p:nvSpPr>
            <p:spPr bwMode="auto">
              <a:xfrm>
                <a:off x="3498" y="331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14</a:t>
                </a:r>
                <a:endParaRPr lang="en-CA" altLang="x-none" sz="2000" i="0"/>
              </a:p>
            </p:txBody>
          </p:sp>
          <p:sp>
            <p:nvSpPr>
              <p:cNvPr id="131139" name="Text Box 67"/>
              <p:cNvSpPr txBox="1">
                <a:spLocks noChangeArrowheads="1"/>
              </p:cNvSpPr>
              <p:nvPr/>
            </p:nvSpPr>
            <p:spPr bwMode="auto">
              <a:xfrm>
                <a:off x="3374" y="373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25</a:t>
                </a:r>
                <a:endParaRPr lang="en-CA" altLang="x-none" sz="2000" i="0"/>
              </a:p>
            </p:txBody>
          </p:sp>
          <p:sp>
            <p:nvSpPr>
              <p:cNvPr id="131140" name="Text Box 68"/>
              <p:cNvSpPr txBox="1">
                <a:spLocks noChangeArrowheads="1"/>
              </p:cNvSpPr>
              <p:nvPr/>
            </p:nvSpPr>
            <p:spPr bwMode="auto">
              <a:xfrm>
                <a:off x="3546" y="355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30</a:t>
                </a:r>
                <a:endParaRPr lang="en-CA" altLang="x-none" sz="2000" i="0"/>
              </a:p>
            </p:txBody>
          </p:sp>
          <p:sp>
            <p:nvSpPr>
              <p:cNvPr id="131141" name="Text Box 69"/>
              <p:cNvSpPr txBox="1">
                <a:spLocks noChangeArrowheads="1"/>
              </p:cNvSpPr>
              <p:nvPr/>
            </p:nvSpPr>
            <p:spPr bwMode="auto">
              <a:xfrm>
                <a:off x="3776" y="3696"/>
                <a:ext cx="29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x-none" sz="2000" i="0"/>
                  <a:t>23</a:t>
                </a:r>
                <a:endParaRPr lang="en-CA" altLang="x-none" sz="2000" i="0"/>
              </a:p>
            </p:txBody>
          </p:sp>
          <p:sp>
            <p:nvSpPr>
              <p:cNvPr id="131142" name="Rectangle 70"/>
              <p:cNvSpPr>
                <a:spLocks noChangeArrowheads="1"/>
              </p:cNvSpPr>
              <p:nvPr/>
            </p:nvSpPr>
            <p:spPr bwMode="auto">
              <a:xfrm>
                <a:off x="3168" y="3634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31</a:t>
                </a:r>
                <a:endParaRPr lang="en-CA" altLang="x-none" sz="2000" i="0"/>
              </a:p>
            </p:txBody>
          </p:sp>
        </p:grpSp>
        <p:grpSp>
          <p:nvGrpSpPr>
            <p:cNvPr id="131143" name="Group 71"/>
            <p:cNvGrpSpPr>
              <a:grpSpLocks/>
            </p:cNvGrpSpPr>
            <p:nvPr/>
          </p:nvGrpSpPr>
          <p:grpSpPr bwMode="auto">
            <a:xfrm>
              <a:off x="4743" y="1901"/>
              <a:ext cx="1017" cy="932"/>
              <a:chOff x="4503" y="3100"/>
              <a:chExt cx="1017" cy="932"/>
            </a:xfrm>
          </p:grpSpPr>
          <p:sp>
            <p:nvSpPr>
              <p:cNvPr id="131144" name="Freeform 72"/>
              <p:cNvSpPr>
                <a:spLocks/>
              </p:cNvSpPr>
              <p:nvPr/>
            </p:nvSpPr>
            <p:spPr bwMode="auto">
              <a:xfrm>
                <a:off x="4503" y="3100"/>
                <a:ext cx="1017" cy="932"/>
              </a:xfrm>
              <a:custGeom>
                <a:avLst/>
                <a:gdLst>
                  <a:gd name="T0" fmla="*/ 91 w 1017"/>
                  <a:gd name="T1" fmla="*/ 138 h 932"/>
                  <a:gd name="T2" fmla="*/ 18 w 1017"/>
                  <a:gd name="T3" fmla="*/ 443 h 932"/>
                  <a:gd name="T4" fmla="*/ 197 w 1017"/>
                  <a:gd name="T5" fmla="*/ 611 h 932"/>
                  <a:gd name="T6" fmla="*/ 416 w 1017"/>
                  <a:gd name="T7" fmla="*/ 841 h 932"/>
                  <a:gd name="T8" fmla="*/ 673 w 1017"/>
                  <a:gd name="T9" fmla="*/ 886 h 932"/>
                  <a:gd name="T10" fmla="*/ 985 w 1017"/>
                  <a:gd name="T11" fmla="*/ 567 h 932"/>
                  <a:gd name="T12" fmla="*/ 484 w 1017"/>
                  <a:gd name="T13" fmla="*/ 72 h 932"/>
                  <a:gd name="T14" fmla="*/ 91 w 1017"/>
                  <a:gd name="T15" fmla="*/ 138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7" h="932">
                    <a:moveTo>
                      <a:pt x="91" y="138"/>
                    </a:moveTo>
                    <a:cubicBezTo>
                      <a:pt x="14" y="213"/>
                      <a:pt x="0" y="364"/>
                      <a:pt x="18" y="443"/>
                    </a:cubicBezTo>
                    <a:cubicBezTo>
                      <a:pt x="36" y="522"/>
                      <a:pt x="131" y="545"/>
                      <a:pt x="197" y="611"/>
                    </a:cubicBezTo>
                    <a:cubicBezTo>
                      <a:pt x="263" y="677"/>
                      <a:pt x="337" y="795"/>
                      <a:pt x="416" y="841"/>
                    </a:cubicBezTo>
                    <a:cubicBezTo>
                      <a:pt x="496" y="887"/>
                      <a:pt x="578" y="932"/>
                      <a:pt x="673" y="886"/>
                    </a:cubicBezTo>
                    <a:cubicBezTo>
                      <a:pt x="767" y="840"/>
                      <a:pt x="1017" y="703"/>
                      <a:pt x="985" y="567"/>
                    </a:cubicBezTo>
                    <a:cubicBezTo>
                      <a:pt x="953" y="431"/>
                      <a:pt x="633" y="144"/>
                      <a:pt x="484" y="72"/>
                    </a:cubicBezTo>
                    <a:cubicBezTo>
                      <a:pt x="335" y="0"/>
                      <a:pt x="173" y="124"/>
                      <a:pt x="91" y="13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45" name="Text Box 73"/>
              <p:cNvSpPr txBox="1">
                <a:spLocks noChangeArrowheads="1"/>
              </p:cNvSpPr>
              <p:nvPr/>
            </p:nvSpPr>
            <p:spPr bwMode="auto">
              <a:xfrm>
                <a:off x="4544" y="3225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88</a:t>
                </a:r>
                <a:endParaRPr lang="en-CA" altLang="x-none" sz="2000" i="0"/>
              </a:p>
            </p:txBody>
          </p:sp>
          <p:sp>
            <p:nvSpPr>
              <p:cNvPr id="131146" name="Text Box 74"/>
              <p:cNvSpPr txBox="1">
                <a:spLocks noChangeArrowheads="1"/>
              </p:cNvSpPr>
              <p:nvPr/>
            </p:nvSpPr>
            <p:spPr bwMode="auto">
              <a:xfrm>
                <a:off x="5040" y="3312"/>
                <a:ext cx="33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x-none" sz="2000" i="0"/>
                  <a:t>98</a:t>
                </a:r>
                <a:endParaRPr lang="en-CA" altLang="x-none" sz="2000" i="0"/>
              </a:p>
            </p:txBody>
          </p:sp>
          <p:sp>
            <p:nvSpPr>
              <p:cNvPr id="131147" name="Text Box 75"/>
              <p:cNvSpPr txBox="1">
                <a:spLocks noChangeArrowheads="1"/>
              </p:cNvSpPr>
              <p:nvPr/>
            </p:nvSpPr>
            <p:spPr bwMode="auto">
              <a:xfrm>
                <a:off x="4656" y="3504"/>
                <a:ext cx="34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x-none" sz="2000" i="0"/>
                  <a:t>62</a:t>
                </a:r>
                <a:endParaRPr lang="en-CA" altLang="x-none" sz="2000" i="0"/>
              </a:p>
            </p:txBody>
          </p:sp>
          <p:sp>
            <p:nvSpPr>
              <p:cNvPr id="131148" name="Text Box 76"/>
              <p:cNvSpPr txBox="1">
                <a:spLocks noChangeArrowheads="1"/>
              </p:cNvSpPr>
              <p:nvPr/>
            </p:nvSpPr>
            <p:spPr bwMode="auto">
              <a:xfrm>
                <a:off x="5088" y="365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79</a:t>
                </a:r>
                <a:endParaRPr lang="en-CA" altLang="x-none" sz="2000" i="0"/>
              </a:p>
            </p:txBody>
          </p:sp>
        </p:grpSp>
        <p:sp>
          <p:nvSpPr>
            <p:cNvPr id="131149" name="Text Box 77"/>
            <p:cNvSpPr txBox="1">
              <a:spLocks noChangeArrowheads="1"/>
            </p:cNvSpPr>
            <p:nvPr/>
          </p:nvSpPr>
          <p:spPr bwMode="auto">
            <a:xfrm>
              <a:off x="4153" y="2290"/>
              <a:ext cx="53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CA" altLang="x-none" sz="2000" i="0">
                  <a:ea typeface="Times New Roman" charset="0"/>
                  <a:cs typeface="Times New Roman" charset="0"/>
                </a:rPr>
                <a:t>≤</a:t>
              </a:r>
              <a:r>
                <a:rPr lang="en-US" altLang="x-none" sz="2000" i="0">
                  <a:ea typeface="Times New Roman" charset="0"/>
                  <a:cs typeface="Times New Roman" charset="0"/>
                </a:rPr>
                <a:t> </a:t>
              </a:r>
              <a:r>
                <a:rPr lang="en-US" altLang="x-none" sz="2000" i="0"/>
                <a:t>52 </a:t>
              </a:r>
              <a:r>
                <a:rPr lang="en-CA" altLang="x-none" sz="2000" i="0">
                  <a:ea typeface="Times New Roman" charset="0"/>
                  <a:cs typeface="Times New Roman" charset="0"/>
                </a:rPr>
                <a:t>≤</a:t>
              </a:r>
            </a:p>
          </p:txBody>
        </p:sp>
      </p:grpSp>
      <p:sp>
        <p:nvSpPr>
          <p:cNvPr id="131150" name="Oval 78"/>
          <p:cNvSpPr>
            <a:spLocks noChangeArrowheads="1"/>
          </p:cNvSpPr>
          <p:nvPr/>
        </p:nvSpPr>
        <p:spPr bwMode="auto">
          <a:xfrm>
            <a:off x="3784600" y="3427413"/>
            <a:ext cx="457200" cy="382587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Quick Sort</a:t>
            </a:r>
          </a:p>
        </p:txBody>
      </p:sp>
      <p:grpSp>
        <p:nvGrpSpPr>
          <p:cNvPr id="132111" name="Group 15"/>
          <p:cNvGrpSpPr>
            <a:grpSpLocks/>
          </p:cNvGrpSpPr>
          <p:nvPr/>
        </p:nvGrpSpPr>
        <p:grpSpPr bwMode="auto">
          <a:xfrm>
            <a:off x="1846263" y="1600200"/>
            <a:ext cx="457200" cy="914400"/>
            <a:chOff x="2432" y="1328"/>
            <a:chExt cx="906" cy="2075"/>
          </a:xfrm>
        </p:grpSpPr>
        <p:sp>
          <p:nvSpPr>
            <p:cNvPr id="132112" name="Freeform 1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3" name="Freeform 1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4" name="Freeform 1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5" name="Freeform 1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6" name="Freeform 2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7" name="Freeform 2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2119" name="Group 23"/>
          <p:cNvGrpSpPr>
            <a:grpSpLocks/>
          </p:cNvGrpSpPr>
          <p:nvPr/>
        </p:nvGrpSpPr>
        <p:grpSpPr bwMode="auto">
          <a:xfrm>
            <a:off x="2625725" y="1263650"/>
            <a:ext cx="4308475" cy="1479550"/>
            <a:chOff x="3046" y="1901"/>
            <a:chExt cx="2714" cy="932"/>
          </a:xfrm>
        </p:grpSpPr>
        <p:grpSp>
          <p:nvGrpSpPr>
            <p:cNvPr id="132120" name="Group 24"/>
            <p:cNvGrpSpPr>
              <a:grpSpLocks/>
            </p:cNvGrpSpPr>
            <p:nvPr/>
          </p:nvGrpSpPr>
          <p:grpSpPr bwMode="auto">
            <a:xfrm>
              <a:off x="3046" y="1997"/>
              <a:ext cx="1073" cy="779"/>
              <a:chOff x="3124" y="3297"/>
              <a:chExt cx="1073" cy="779"/>
            </a:xfrm>
          </p:grpSpPr>
          <p:sp>
            <p:nvSpPr>
              <p:cNvPr id="132121" name="Freeform 25"/>
              <p:cNvSpPr>
                <a:spLocks/>
              </p:cNvSpPr>
              <p:nvPr/>
            </p:nvSpPr>
            <p:spPr bwMode="auto">
              <a:xfrm>
                <a:off x="3124" y="3297"/>
                <a:ext cx="1073" cy="779"/>
              </a:xfrm>
              <a:custGeom>
                <a:avLst/>
                <a:gdLst>
                  <a:gd name="T0" fmla="*/ 317 w 1073"/>
                  <a:gd name="T1" fmla="*/ 64 h 779"/>
                  <a:gd name="T2" fmla="*/ 48 w 1073"/>
                  <a:gd name="T3" fmla="*/ 246 h 779"/>
                  <a:gd name="T4" fmla="*/ 26 w 1073"/>
                  <a:gd name="T5" fmla="*/ 531 h 779"/>
                  <a:gd name="T6" fmla="*/ 150 w 1073"/>
                  <a:gd name="T7" fmla="*/ 669 h 779"/>
                  <a:gd name="T8" fmla="*/ 529 w 1073"/>
                  <a:gd name="T9" fmla="*/ 750 h 779"/>
                  <a:gd name="T10" fmla="*/ 1048 w 1073"/>
                  <a:gd name="T11" fmla="*/ 495 h 779"/>
                  <a:gd name="T12" fmla="*/ 682 w 1073"/>
                  <a:gd name="T13" fmla="*/ 72 h 779"/>
                  <a:gd name="T14" fmla="*/ 317 w 1073"/>
                  <a:gd name="T15" fmla="*/ 64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3" h="779">
                    <a:moveTo>
                      <a:pt x="317" y="64"/>
                    </a:moveTo>
                    <a:cubicBezTo>
                      <a:pt x="211" y="93"/>
                      <a:pt x="96" y="168"/>
                      <a:pt x="48" y="246"/>
                    </a:cubicBezTo>
                    <a:cubicBezTo>
                      <a:pt x="0" y="324"/>
                      <a:pt x="9" y="461"/>
                      <a:pt x="26" y="531"/>
                    </a:cubicBezTo>
                    <a:cubicBezTo>
                      <a:pt x="43" y="601"/>
                      <a:pt x="66" y="633"/>
                      <a:pt x="150" y="669"/>
                    </a:cubicBezTo>
                    <a:cubicBezTo>
                      <a:pt x="234" y="705"/>
                      <a:pt x="380" y="779"/>
                      <a:pt x="529" y="750"/>
                    </a:cubicBezTo>
                    <a:cubicBezTo>
                      <a:pt x="678" y="721"/>
                      <a:pt x="1023" y="608"/>
                      <a:pt x="1048" y="495"/>
                    </a:cubicBezTo>
                    <a:cubicBezTo>
                      <a:pt x="1073" y="382"/>
                      <a:pt x="804" y="144"/>
                      <a:pt x="682" y="72"/>
                    </a:cubicBezTo>
                    <a:cubicBezTo>
                      <a:pt x="560" y="0"/>
                      <a:pt x="423" y="35"/>
                      <a:pt x="317" y="64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2" name="Text Box 26"/>
              <p:cNvSpPr txBox="1">
                <a:spLocks noChangeArrowheads="1"/>
              </p:cNvSpPr>
              <p:nvPr/>
            </p:nvSpPr>
            <p:spPr bwMode="auto">
              <a:xfrm>
                <a:off x="3498" y="331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14</a:t>
                </a:r>
                <a:endParaRPr lang="en-CA" altLang="x-none" sz="2000" i="0"/>
              </a:p>
            </p:txBody>
          </p:sp>
          <p:sp>
            <p:nvSpPr>
              <p:cNvPr id="132123" name="Text Box 27"/>
              <p:cNvSpPr txBox="1">
                <a:spLocks noChangeArrowheads="1"/>
              </p:cNvSpPr>
              <p:nvPr/>
            </p:nvSpPr>
            <p:spPr bwMode="auto">
              <a:xfrm>
                <a:off x="3374" y="3739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25</a:t>
                </a:r>
                <a:endParaRPr lang="en-CA" altLang="x-none" sz="2000" i="0"/>
              </a:p>
            </p:txBody>
          </p:sp>
          <p:sp>
            <p:nvSpPr>
              <p:cNvPr id="132124" name="Text Box 28"/>
              <p:cNvSpPr txBox="1">
                <a:spLocks noChangeArrowheads="1"/>
              </p:cNvSpPr>
              <p:nvPr/>
            </p:nvSpPr>
            <p:spPr bwMode="auto">
              <a:xfrm>
                <a:off x="3546" y="355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30</a:t>
                </a:r>
                <a:endParaRPr lang="en-CA" altLang="x-none" sz="2000" i="0"/>
              </a:p>
            </p:txBody>
          </p:sp>
          <p:sp>
            <p:nvSpPr>
              <p:cNvPr id="132125" name="Text Box 29"/>
              <p:cNvSpPr txBox="1">
                <a:spLocks noChangeArrowheads="1"/>
              </p:cNvSpPr>
              <p:nvPr/>
            </p:nvSpPr>
            <p:spPr bwMode="auto">
              <a:xfrm>
                <a:off x="3776" y="3696"/>
                <a:ext cx="298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x-none" sz="2000" i="0"/>
                  <a:t>23</a:t>
                </a:r>
                <a:endParaRPr lang="en-CA" altLang="x-none" sz="2000" i="0"/>
              </a:p>
            </p:txBody>
          </p:sp>
          <p:sp>
            <p:nvSpPr>
              <p:cNvPr id="132126" name="Rectangle 30"/>
              <p:cNvSpPr>
                <a:spLocks noChangeArrowheads="1"/>
              </p:cNvSpPr>
              <p:nvPr/>
            </p:nvSpPr>
            <p:spPr bwMode="auto">
              <a:xfrm>
                <a:off x="3168" y="3634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31</a:t>
                </a:r>
                <a:endParaRPr lang="en-CA" altLang="x-none" sz="2000" i="0"/>
              </a:p>
            </p:txBody>
          </p:sp>
        </p:grpSp>
        <p:grpSp>
          <p:nvGrpSpPr>
            <p:cNvPr id="132127" name="Group 31"/>
            <p:cNvGrpSpPr>
              <a:grpSpLocks/>
            </p:cNvGrpSpPr>
            <p:nvPr/>
          </p:nvGrpSpPr>
          <p:grpSpPr bwMode="auto">
            <a:xfrm>
              <a:off x="4743" y="1901"/>
              <a:ext cx="1017" cy="932"/>
              <a:chOff x="4503" y="3100"/>
              <a:chExt cx="1017" cy="932"/>
            </a:xfrm>
          </p:grpSpPr>
          <p:sp>
            <p:nvSpPr>
              <p:cNvPr id="132128" name="Freeform 32"/>
              <p:cNvSpPr>
                <a:spLocks/>
              </p:cNvSpPr>
              <p:nvPr/>
            </p:nvSpPr>
            <p:spPr bwMode="auto">
              <a:xfrm>
                <a:off x="4503" y="3100"/>
                <a:ext cx="1017" cy="932"/>
              </a:xfrm>
              <a:custGeom>
                <a:avLst/>
                <a:gdLst>
                  <a:gd name="T0" fmla="*/ 91 w 1017"/>
                  <a:gd name="T1" fmla="*/ 138 h 932"/>
                  <a:gd name="T2" fmla="*/ 18 w 1017"/>
                  <a:gd name="T3" fmla="*/ 443 h 932"/>
                  <a:gd name="T4" fmla="*/ 197 w 1017"/>
                  <a:gd name="T5" fmla="*/ 611 h 932"/>
                  <a:gd name="T6" fmla="*/ 416 w 1017"/>
                  <a:gd name="T7" fmla="*/ 841 h 932"/>
                  <a:gd name="T8" fmla="*/ 673 w 1017"/>
                  <a:gd name="T9" fmla="*/ 886 h 932"/>
                  <a:gd name="T10" fmla="*/ 985 w 1017"/>
                  <a:gd name="T11" fmla="*/ 567 h 932"/>
                  <a:gd name="T12" fmla="*/ 484 w 1017"/>
                  <a:gd name="T13" fmla="*/ 72 h 932"/>
                  <a:gd name="T14" fmla="*/ 91 w 1017"/>
                  <a:gd name="T15" fmla="*/ 138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7" h="932">
                    <a:moveTo>
                      <a:pt x="91" y="138"/>
                    </a:moveTo>
                    <a:cubicBezTo>
                      <a:pt x="14" y="213"/>
                      <a:pt x="0" y="364"/>
                      <a:pt x="18" y="443"/>
                    </a:cubicBezTo>
                    <a:cubicBezTo>
                      <a:pt x="36" y="522"/>
                      <a:pt x="131" y="545"/>
                      <a:pt x="197" y="611"/>
                    </a:cubicBezTo>
                    <a:cubicBezTo>
                      <a:pt x="263" y="677"/>
                      <a:pt x="337" y="795"/>
                      <a:pt x="416" y="841"/>
                    </a:cubicBezTo>
                    <a:cubicBezTo>
                      <a:pt x="496" y="887"/>
                      <a:pt x="578" y="932"/>
                      <a:pt x="673" y="886"/>
                    </a:cubicBezTo>
                    <a:cubicBezTo>
                      <a:pt x="767" y="840"/>
                      <a:pt x="1017" y="703"/>
                      <a:pt x="985" y="567"/>
                    </a:cubicBezTo>
                    <a:cubicBezTo>
                      <a:pt x="953" y="431"/>
                      <a:pt x="633" y="144"/>
                      <a:pt x="484" y="72"/>
                    </a:cubicBezTo>
                    <a:cubicBezTo>
                      <a:pt x="335" y="0"/>
                      <a:pt x="173" y="124"/>
                      <a:pt x="91" y="138"/>
                    </a:cubicBezTo>
                    <a:close/>
                  </a:path>
                </a:pathLst>
              </a:cu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9" name="Text Box 33"/>
              <p:cNvSpPr txBox="1">
                <a:spLocks noChangeArrowheads="1"/>
              </p:cNvSpPr>
              <p:nvPr/>
            </p:nvSpPr>
            <p:spPr bwMode="auto">
              <a:xfrm>
                <a:off x="4544" y="3225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88</a:t>
                </a:r>
                <a:endParaRPr lang="en-CA" altLang="x-none" sz="2000" i="0"/>
              </a:p>
            </p:txBody>
          </p:sp>
          <p:sp>
            <p:nvSpPr>
              <p:cNvPr id="132130" name="Text Box 34"/>
              <p:cNvSpPr txBox="1">
                <a:spLocks noChangeArrowheads="1"/>
              </p:cNvSpPr>
              <p:nvPr/>
            </p:nvSpPr>
            <p:spPr bwMode="auto">
              <a:xfrm>
                <a:off x="5040" y="3312"/>
                <a:ext cx="33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x-none" sz="2000" i="0"/>
                  <a:t>98</a:t>
                </a:r>
                <a:endParaRPr lang="en-CA" altLang="x-none" sz="2000" i="0"/>
              </a:p>
            </p:txBody>
          </p:sp>
          <p:sp>
            <p:nvSpPr>
              <p:cNvPr id="132131" name="Text Box 35"/>
              <p:cNvSpPr txBox="1">
                <a:spLocks noChangeArrowheads="1"/>
              </p:cNvSpPr>
              <p:nvPr/>
            </p:nvSpPr>
            <p:spPr bwMode="auto">
              <a:xfrm>
                <a:off x="4656" y="3504"/>
                <a:ext cx="34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x-none" sz="2000" i="0"/>
                  <a:t>62</a:t>
                </a:r>
                <a:endParaRPr lang="en-CA" altLang="x-none" sz="2000" i="0"/>
              </a:p>
            </p:txBody>
          </p:sp>
          <p:sp>
            <p:nvSpPr>
              <p:cNvPr id="132132" name="Text Box 36"/>
              <p:cNvSpPr txBox="1">
                <a:spLocks noChangeArrowheads="1"/>
              </p:cNvSpPr>
              <p:nvPr/>
            </p:nvSpPr>
            <p:spPr bwMode="auto">
              <a:xfrm>
                <a:off x="5088" y="365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79</a:t>
                </a:r>
                <a:endParaRPr lang="en-CA" altLang="x-none" sz="2000" i="0"/>
              </a:p>
            </p:txBody>
          </p:sp>
        </p:grpSp>
        <p:sp>
          <p:nvSpPr>
            <p:cNvPr id="132133" name="Text Box 37"/>
            <p:cNvSpPr txBox="1">
              <a:spLocks noChangeArrowheads="1"/>
            </p:cNvSpPr>
            <p:nvPr/>
          </p:nvSpPr>
          <p:spPr bwMode="auto">
            <a:xfrm>
              <a:off x="4153" y="2290"/>
              <a:ext cx="532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CA" altLang="x-none" sz="2000" i="0">
                  <a:ea typeface="Times New Roman" charset="0"/>
                  <a:cs typeface="Times New Roman" charset="0"/>
                </a:rPr>
                <a:t>≤</a:t>
              </a:r>
              <a:r>
                <a:rPr lang="en-US" altLang="x-none" sz="2000" i="0">
                  <a:ea typeface="Times New Roman" charset="0"/>
                  <a:cs typeface="Times New Roman" charset="0"/>
                </a:rPr>
                <a:t> </a:t>
              </a:r>
              <a:r>
                <a:rPr lang="en-US" altLang="x-none" sz="2000" i="0"/>
                <a:t>52 </a:t>
              </a:r>
              <a:r>
                <a:rPr lang="en-CA" altLang="x-none" sz="2000" i="0">
                  <a:ea typeface="Times New Roman" charset="0"/>
                  <a:cs typeface="Times New Roman" charset="0"/>
                </a:rPr>
                <a:t>≤</a:t>
              </a:r>
            </a:p>
          </p:txBody>
        </p:sp>
      </p:grpSp>
      <p:grpSp>
        <p:nvGrpSpPr>
          <p:cNvPr id="132135" name="Group 39"/>
          <p:cNvGrpSpPr>
            <a:grpSpLocks/>
          </p:cNvGrpSpPr>
          <p:nvPr/>
        </p:nvGrpSpPr>
        <p:grpSpPr bwMode="auto">
          <a:xfrm>
            <a:off x="304800" y="3067050"/>
            <a:ext cx="3084513" cy="2343150"/>
            <a:chOff x="278" y="1932"/>
            <a:chExt cx="1943" cy="1476"/>
          </a:xfrm>
        </p:grpSpPr>
        <p:grpSp>
          <p:nvGrpSpPr>
            <p:cNvPr id="132136" name="Group 40"/>
            <p:cNvGrpSpPr>
              <a:grpSpLocks/>
            </p:cNvGrpSpPr>
            <p:nvPr/>
          </p:nvGrpSpPr>
          <p:grpSpPr bwMode="auto">
            <a:xfrm flipH="1">
              <a:off x="432" y="2782"/>
              <a:ext cx="240" cy="626"/>
              <a:chOff x="2308" y="1513"/>
              <a:chExt cx="1162" cy="2570"/>
            </a:xfrm>
          </p:grpSpPr>
          <p:grpSp>
            <p:nvGrpSpPr>
              <p:cNvPr id="132137" name="Group 41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32138" name="Freeform 42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39" name="Freeform 43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40" name="Freeform 44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41" name="Freeform 45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42" name="Freeform 46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43" name="Freeform 47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2144" name="Freeform 48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5" name="Freeform 49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6" name="Oval 50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47" name="Oval 51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48" name="Oval 52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49" name="Oval 53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50" name="Oval 54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grpSp>
          <p:nvGrpSpPr>
            <p:cNvPr id="132151" name="Group 55"/>
            <p:cNvGrpSpPr>
              <a:grpSpLocks/>
            </p:cNvGrpSpPr>
            <p:nvPr/>
          </p:nvGrpSpPr>
          <p:grpSpPr bwMode="auto">
            <a:xfrm>
              <a:off x="816" y="2880"/>
              <a:ext cx="1200" cy="336"/>
              <a:chOff x="3072" y="3360"/>
              <a:chExt cx="2352" cy="336"/>
            </a:xfrm>
          </p:grpSpPr>
          <p:sp>
            <p:nvSpPr>
              <p:cNvPr id="132152" name="Text Box 56"/>
              <p:cNvSpPr txBox="1">
                <a:spLocks noChangeArrowheads="1"/>
              </p:cNvSpPr>
              <p:nvPr/>
            </p:nvSpPr>
            <p:spPr bwMode="auto">
              <a:xfrm>
                <a:off x="3105" y="3413"/>
                <a:ext cx="2109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14,23,25,30,31</a:t>
                </a:r>
                <a:endParaRPr lang="en-CA" altLang="x-none" sz="2000" i="0"/>
              </a:p>
            </p:txBody>
          </p:sp>
          <p:sp>
            <p:nvSpPr>
              <p:cNvPr id="132153" name="Rectangle 57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2154" name="Text Box 58"/>
            <p:cNvSpPr txBox="1">
              <a:spLocks noChangeArrowheads="1"/>
            </p:cNvSpPr>
            <p:nvPr/>
          </p:nvSpPr>
          <p:spPr bwMode="auto">
            <a:xfrm>
              <a:off x="278" y="1932"/>
              <a:ext cx="1943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one friend to </a:t>
              </a:r>
              <a:br>
                <a:rPr lang="en-US" altLang="x-none" sz="3200" i="0"/>
              </a:br>
              <a:r>
                <a:rPr lang="en-US" altLang="x-none" sz="3200" i="0"/>
                <a:t>sort the first half. </a:t>
              </a:r>
            </a:p>
          </p:txBody>
        </p:sp>
      </p:grpSp>
      <p:grpSp>
        <p:nvGrpSpPr>
          <p:cNvPr id="132178" name="Group 82"/>
          <p:cNvGrpSpPr>
            <a:grpSpLocks/>
          </p:cNvGrpSpPr>
          <p:nvPr/>
        </p:nvGrpSpPr>
        <p:grpSpPr bwMode="auto">
          <a:xfrm>
            <a:off x="5583238" y="3048000"/>
            <a:ext cx="3560762" cy="2343150"/>
            <a:chOff x="3517" y="1920"/>
            <a:chExt cx="2243" cy="1476"/>
          </a:xfrm>
        </p:grpSpPr>
        <p:grpSp>
          <p:nvGrpSpPr>
            <p:cNvPr id="132156" name="Group 60"/>
            <p:cNvGrpSpPr>
              <a:grpSpLocks/>
            </p:cNvGrpSpPr>
            <p:nvPr/>
          </p:nvGrpSpPr>
          <p:grpSpPr bwMode="auto">
            <a:xfrm>
              <a:off x="4068" y="2866"/>
              <a:ext cx="972" cy="350"/>
              <a:chOff x="3072" y="3360"/>
              <a:chExt cx="2352" cy="336"/>
            </a:xfrm>
          </p:grpSpPr>
          <p:sp>
            <p:nvSpPr>
              <p:cNvPr id="132157" name="Text Box 61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120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CA" altLang="x-none" sz="2000" i="0"/>
                  <a:t>62,79,98,88</a:t>
                </a:r>
              </a:p>
            </p:txBody>
          </p:sp>
          <p:sp>
            <p:nvSpPr>
              <p:cNvPr id="132158" name="Rectangle 62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2159" name="Group 63"/>
            <p:cNvGrpSpPr>
              <a:grpSpLocks/>
            </p:cNvGrpSpPr>
            <p:nvPr/>
          </p:nvGrpSpPr>
          <p:grpSpPr bwMode="auto">
            <a:xfrm flipH="1">
              <a:off x="3671" y="2770"/>
              <a:ext cx="240" cy="626"/>
              <a:chOff x="2308" y="1513"/>
              <a:chExt cx="1162" cy="2570"/>
            </a:xfrm>
          </p:grpSpPr>
          <p:grpSp>
            <p:nvGrpSpPr>
              <p:cNvPr id="132160" name="Group 6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32161" name="Freeform 6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62" name="Freeform 6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63" name="Freeform 6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64" name="Freeform 6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65" name="Freeform 6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66" name="Freeform 7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2167" name="Freeform 7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8" name="Freeform 7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9" name="Oval 7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70" name="Oval 7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71" name="Oval 7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72" name="Oval 7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274320" rIns="274320"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32173" name="Oval 7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sq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274320" rIns="274320" anchor="ctr"/>
              <a:lstStyle/>
              <a:p>
                <a:pPr eaLnBrk="0" hangingPunct="0"/>
                <a:endParaRPr lang="en-CA" altLang="x-none" sz="2400" i="0"/>
              </a:p>
            </p:txBody>
          </p:sp>
        </p:grpSp>
        <p:sp>
          <p:nvSpPr>
            <p:cNvPr id="132174" name="Text Box 78"/>
            <p:cNvSpPr txBox="1">
              <a:spLocks noChangeArrowheads="1"/>
            </p:cNvSpPr>
            <p:nvPr/>
          </p:nvSpPr>
          <p:spPr bwMode="auto">
            <a:xfrm>
              <a:off x="3517" y="1920"/>
              <a:ext cx="2243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Get one friend to </a:t>
              </a:r>
              <a:br>
                <a:rPr lang="en-US" altLang="x-none" sz="3200" i="0"/>
              </a:br>
              <a:r>
                <a:rPr lang="en-US" altLang="x-none" sz="3200" i="0"/>
                <a:t>sort the second half.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2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2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2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2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Quick Sort</a:t>
            </a:r>
          </a:p>
        </p:txBody>
      </p:sp>
      <p:grpSp>
        <p:nvGrpSpPr>
          <p:cNvPr id="130051" name="Group 3"/>
          <p:cNvGrpSpPr>
            <a:grpSpLocks/>
          </p:cNvGrpSpPr>
          <p:nvPr/>
        </p:nvGrpSpPr>
        <p:grpSpPr bwMode="auto">
          <a:xfrm>
            <a:off x="2133600" y="1752600"/>
            <a:ext cx="457200" cy="914400"/>
            <a:chOff x="2432" y="1328"/>
            <a:chExt cx="906" cy="2075"/>
          </a:xfrm>
        </p:grpSpPr>
        <p:sp>
          <p:nvSpPr>
            <p:cNvPr id="130052" name="Freeform 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53" name="Freeform 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54" name="Freeform 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55" name="Freeform 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56" name="Freeform 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57" name="Freeform 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0058" name="Freeform 10"/>
          <p:cNvSpPr>
            <a:spLocks/>
          </p:cNvSpPr>
          <p:nvPr/>
        </p:nvSpPr>
        <p:spPr bwMode="auto">
          <a:xfrm>
            <a:off x="3962400" y="1354138"/>
            <a:ext cx="977900" cy="1770062"/>
          </a:xfrm>
          <a:custGeom>
            <a:avLst/>
            <a:gdLst>
              <a:gd name="T0" fmla="*/ 0 w 616"/>
              <a:gd name="T1" fmla="*/ 1115 h 1115"/>
              <a:gd name="T2" fmla="*/ 192 w 616"/>
              <a:gd name="T3" fmla="*/ 731 h 1115"/>
              <a:gd name="T4" fmla="*/ 480 w 616"/>
              <a:gd name="T5" fmla="*/ 539 h 1115"/>
              <a:gd name="T6" fmla="*/ 616 w 616"/>
              <a:gd name="T7" fmla="*/ 0 h 1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16" h="1115">
                <a:moveTo>
                  <a:pt x="0" y="1115"/>
                </a:moveTo>
                <a:cubicBezTo>
                  <a:pt x="56" y="971"/>
                  <a:pt x="112" y="827"/>
                  <a:pt x="192" y="731"/>
                </a:cubicBezTo>
                <a:cubicBezTo>
                  <a:pt x="272" y="635"/>
                  <a:pt x="409" y="661"/>
                  <a:pt x="480" y="539"/>
                </a:cubicBezTo>
                <a:cubicBezTo>
                  <a:pt x="551" y="417"/>
                  <a:pt x="588" y="112"/>
                  <a:pt x="616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0081" name="Group 33"/>
          <p:cNvGrpSpPr>
            <a:grpSpLocks/>
          </p:cNvGrpSpPr>
          <p:nvPr/>
        </p:nvGrpSpPr>
        <p:grpSpPr bwMode="auto">
          <a:xfrm>
            <a:off x="2743200" y="1524000"/>
            <a:ext cx="1905000" cy="533400"/>
            <a:chOff x="3072" y="3360"/>
            <a:chExt cx="2352" cy="336"/>
          </a:xfrm>
        </p:grpSpPr>
        <p:sp>
          <p:nvSpPr>
            <p:cNvPr id="130082" name="Text Box 34"/>
            <p:cNvSpPr txBox="1">
              <a:spLocks noChangeArrowheads="1"/>
            </p:cNvSpPr>
            <p:nvPr/>
          </p:nvSpPr>
          <p:spPr bwMode="auto">
            <a:xfrm>
              <a:off x="3105" y="3413"/>
              <a:ext cx="2109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14,23,25,30,31</a:t>
              </a:r>
              <a:endParaRPr lang="en-CA" altLang="x-none" sz="2000" i="0"/>
            </a:p>
          </p:txBody>
        </p:sp>
        <p:sp>
          <p:nvSpPr>
            <p:cNvPr id="130083" name="Rectangle 35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0085" name="Group 37"/>
          <p:cNvGrpSpPr>
            <a:grpSpLocks/>
          </p:cNvGrpSpPr>
          <p:nvPr/>
        </p:nvGrpSpPr>
        <p:grpSpPr bwMode="auto">
          <a:xfrm>
            <a:off x="4800600" y="2339975"/>
            <a:ext cx="1543050" cy="555625"/>
            <a:chOff x="3072" y="3360"/>
            <a:chExt cx="2352" cy="336"/>
          </a:xfrm>
        </p:grpSpPr>
        <p:sp>
          <p:nvSpPr>
            <p:cNvPr id="130086" name="Text Box 38"/>
            <p:cNvSpPr txBox="1">
              <a:spLocks noChangeArrowheads="1"/>
            </p:cNvSpPr>
            <p:nvPr/>
          </p:nvSpPr>
          <p:spPr bwMode="auto">
            <a:xfrm>
              <a:off x="3106" y="3413"/>
              <a:ext cx="2120" cy="2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CA" altLang="x-none" sz="2000" i="0"/>
                <a:t>62,79,98,88</a:t>
              </a:r>
            </a:p>
          </p:txBody>
        </p:sp>
        <p:sp>
          <p:nvSpPr>
            <p:cNvPr id="130087" name="Rectangle 39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0088" name="Group 40"/>
          <p:cNvGrpSpPr>
            <a:grpSpLocks/>
          </p:cNvGrpSpPr>
          <p:nvPr/>
        </p:nvGrpSpPr>
        <p:grpSpPr bwMode="auto">
          <a:xfrm>
            <a:off x="4492625" y="1958975"/>
            <a:ext cx="438150" cy="555625"/>
            <a:chOff x="2982" y="3360"/>
            <a:chExt cx="2685" cy="336"/>
          </a:xfrm>
        </p:grpSpPr>
        <p:sp>
          <p:nvSpPr>
            <p:cNvPr id="130089" name="Text Box 41"/>
            <p:cNvSpPr txBox="1">
              <a:spLocks noChangeArrowheads="1"/>
            </p:cNvSpPr>
            <p:nvPr/>
          </p:nvSpPr>
          <p:spPr bwMode="auto">
            <a:xfrm>
              <a:off x="2982" y="3413"/>
              <a:ext cx="2685" cy="2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CA" altLang="x-none" sz="2000" i="0"/>
                <a:t>52</a:t>
              </a:r>
            </a:p>
          </p:txBody>
        </p:sp>
        <p:sp>
          <p:nvSpPr>
            <p:cNvPr id="130090" name="Rectangle 42"/>
            <p:cNvSpPr>
              <a:spLocks noChangeArrowheads="1"/>
            </p:cNvSpPr>
            <p:nvPr/>
          </p:nvSpPr>
          <p:spPr bwMode="auto">
            <a:xfrm>
              <a:off x="3072" y="3360"/>
              <a:ext cx="2352" cy="336"/>
            </a:xfrm>
            <a:prstGeom prst="rect">
              <a:avLst/>
            </a:prstGeom>
            <a:noFill/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0095" name="Group 47"/>
          <p:cNvGrpSpPr>
            <a:grpSpLocks/>
          </p:cNvGrpSpPr>
          <p:nvPr/>
        </p:nvGrpSpPr>
        <p:grpSpPr bwMode="auto">
          <a:xfrm>
            <a:off x="1508125" y="3524250"/>
            <a:ext cx="5502275" cy="1809750"/>
            <a:chOff x="950" y="2220"/>
            <a:chExt cx="3466" cy="1140"/>
          </a:xfrm>
        </p:grpSpPr>
        <p:sp>
          <p:nvSpPr>
            <p:cNvPr id="130091" name="Text Box 43"/>
            <p:cNvSpPr txBox="1">
              <a:spLocks noChangeArrowheads="1"/>
            </p:cNvSpPr>
            <p:nvPr/>
          </p:nvSpPr>
          <p:spPr bwMode="auto">
            <a:xfrm>
              <a:off x="950" y="2220"/>
              <a:ext cx="2286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3200" i="0"/>
                <a:t>Glue pieces together.</a:t>
              </a:r>
            </a:p>
            <a:p>
              <a:pPr algn="l"/>
              <a:r>
                <a:rPr lang="en-US" altLang="x-none" sz="3200" i="0"/>
                <a:t>  (No real work)</a:t>
              </a:r>
            </a:p>
          </p:txBody>
        </p:sp>
        <p:grpSp>
          <p:nvGrpSpPr>
            <p:cNvPr id="130092" name="Group 44"/>
            <p:cNvGrpSpPr>
              <a:grpSpLocks/>
            </p:cNvGrpSpPr>
            <p:nvPr/>
          </p:nvGrpSpPr>
          <p:grpSpPr bwMode="auto">
            <a:xfrm>
              <a:off x="2064" y="3024"/>
              <a:ext cx="2352" cy="336"/>
              <a:chOff x="3072" y="3360"/>
              <a:chExt cx="2352" cy="336"/>
            </a:xfrm>
          </p:grpSpPr>
          <p:sp>
            <p:nvSpPr>
              <p:cNvPr id="130093" name="Text Box 45"/>
              <p:cNvSpPr txBox="1">
                <a:spLocks noChangeArrowheads="1"/>
              </p:cNvSpPr>
              <p:nvPr/>
            </p:nvSpPr>
            <p:spPr bwMode="auto">
              <a:xfrm>
                <a:off x="3106" y="3413"/>
                <a:ext cx="2076" cy="2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l"/>
                <a:r>
                  <a:rPr lang="en-US" altLang="x-none" sz="2000" i="0"/>
                  <a:t>14,23,25,30,31,52,62,79,88,98</a:t>
                </a:r>
                <a:endParaRPr lang="en-CA" altLang="x-none" sz="2000" i="0"/>
              </a:p>
            </p:txBody>
          </p:sp>
          <p:sp>
            <p:nvSpPr>
              <p:cNvPr id="130094" name="Rectangle 46"/>
              <p:cNvSpPr>
                <a:spLocks noChangeArrowheads="1"/>
              </p:cNvSpPr>
              <p:nvPr/>
            </p:nvSpPr>
            <p:spPr bwMode="auto">
              <a:xfrm>
                <a:off x="3072" y="3360"/>
                <a:ext cx="2352" cy="336"/>
              </a:xfrm>
              <a:prstGeom prst="rect">
                <a:avLst/>
              </a:prstGeom>
              <a:noFill/>
              <a:ln w="38100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5" name="Picture 3" descr="02-17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8600"/>
            <a:ext cx="8839200" cy="6024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 altLang="x-none"/>
              <a:t>Quick Sort</a:t>
            </a:r>
          </a:p>
        </p:txBody>
      </p:sp>
      <p:grpSp>
        <p:nvGrpSpPr>
          <p:cNvPr id="136195" name="Group 3"/>
          <p:cNvGrpSpPr>
            <a:grpSpLocks/>
          </p:cNvGrpSpPr>
          <p:nvPr/>
        </p:nvGrpSpPr>
        <p:grpSpPr bwMode="auto">
          <a:xfrm>
            <a:off x="2616200" y="1125538"/>
            <a:ext cx="2946400" cy="2151062"/>
            <a:chOff x="118" y="2928"/>
            <a:chExt cx="1856" cy="1355"/>
          </a:xfrm>
        </p:grpSpPr>
        <p:sp>
          <p:nvSpPr>
            <p:cNvPr id="136196" name="Freeform 4"/>
            <p:cNvSpPr>
              <a:spLocks/>
            </p:cNvSpPr>
            <p:nvPr/>
          </p:nvSpPr>
          <p:spPr bwMode="auto">
            <a:xfrm>
              <a:off x="118" y="2928"/>
              <a:ext cx="1856" cy="1355"/>
            </a:xfrm>
            <a:custGeom>
              <a:avLst/>
              <a:gdLst>
                <a:gd name="T0" fmla="*/ 364 w 1856"/>
                <a:gd name="T1" fmla="*/ 288 h 1355"/>
                <a:gd name="T2" fmla="*/ 28 w 1856"/>
                <a:gd name="T3" fmla="*/ 768 h 1355"/>
                <a:gd name="T4" fmla="*/ 535 w 1856"/>
                <a:gd name="T5" fmla="*/ 923 h 1355"/>
                <a:gd name="T6" fmla="*/ 888 w 1856"/>
                <a:gd name="T7" fmla="*/ 1233 h 1355"/>
                <a:gd name="T8" fmla="*/ 1301 w 1856"/>
                <a:gd name="T9" fmla="*/ 1293 h 1355"/>
                <a:gd name="T10" fmla="*/ 1804 w 1856"/>
                <a:gd name="T11" fmla="*/ 864 h 1355"/>
                <a:gd name="T12" fmla="*/ 988 w 1856"/>
                <a:gd name="T13" fmla="*/ 96 h 1355"/>
                <a:gd name="T14" fmla="*/ 364 w 1856"/>
                <a:gd name="T15" fmla="*/ 288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6" h="1355">
                  <a:moveTo>
                    <a:pt x="364" y="288"/>
                  </a:moveTo>
                  <a:cubicBezTo>
                    <a:pt x="204" y="400"/>
                    <a:pt x="0" y="662"/>
                    <a:pt x="28" y="768"/>
                  </a:cubicBezTo>
                  <a:cubicBezTo>
                    <a:pt x="56" y="874"/>
                    <a:pt x="392" y="846"/>
                    <a:pt x="535" y="923"/>
                  </a:cubicBezTo>
                  <a:cubicBezTo>
                    <a:pt x="678" y="1000"/>
                    <a:pt x="760" y="1171"/>
                    <a:pt x="888" y="1233"/>
                  </a:cubicBezTo>
                  <a:cubicBezTo>
                    <a:pt x="1016" y="1295"/>
                    <a:pt x="1148" y="1355"/>
                    <a:pt x="1301" y="1293"/>
                  </a:cubicBezTo>
                  <a:cubicBezTo>
                    <a:pt x="1454" y="1231"/>
                    <a:pt x="1856" y="1063"/>
                    <a:pt x="1804" y="864"/>
                  </a:cubicBezTo>
                  <a:cubicBezTo>
                    <a:pt x="1752" y="665"/>
                    <a:pt x="1228" y="192"/>
                    <a:pt x="988" y="96"/>
                  </a:cubicBezTo>
                  <a:cubicBezTo>
                    <a:pt x="748" y="0"/>
                    <a:pt x="524" y="176"/>
                    <a:pt x="364" y="288"/>
                  </a:cubicBezTo>
                  <a:close/>
                </a:path>
              </a:pathLst>
            </a:cu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97" name="Text Box 5"/>
            <p:cNvSpPr txBox="1">
              <a:spLocks noChangeArrowheads="1"/>
            </p:cNvSpPr>
            <p:nvPr/>
          </p:nvSpPr>
          <p:spPr bwMode="auto">
            <a:xfrm>
              <a:off x="518" y="3225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88</a:t>
              </a:r>
              <a:endParaRPr lang="en-CA" altLang="x-none" sz="2000" i="0"/>
            </a:p>
          </p:txBody>
        </p:sp>
        <p:sp>
          <p:nvSpPr>
            <p:cNvPr id="136198" name="Text Box 6"/>
            <p:cNvSpPr txBox="1">
              <a:spLocks noChangeArrowheads="1"/>
            </p:cNvSpPr>
            <p:nvPr/>
          </p:nvSpPr>
          <p:spPr bwMode="auto">
            <a:xfrm>
              <a:off x="1248" y="331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14</a:t>
              </a:r>
              <a:endParaRPr lang="en-CA" altLang="x-none" sz="2000" i="0"/>
            </a:p>
          </p:txBody>
        </p:sp>
        <p:sp>
          <p:nvSpPr>
            <p:cNvPr id="136199" name="Text Box 7"/>
            <p:cNvSpPr txBox="1">
              <a:spLocks noChangeArrowheads="1"/>
            </p:cNvSpPr>
            <p:nvPr/>
          </p:nvSpPr>
          <p:spPr bwMode="auto">
            <a:xfrm>
              <a:off x="864" y="3504"/>
              <a:ext cx="33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98</a:t>
              </a:r>
              <a:endParaRPr lang="en-CA" altLang="x-none" sz="2000" i="0"/>
            </a:p>
          </p:txBody>
        </p:sp>
        <p:sp>
          <p:nvSpPr>
            <p:cNvPr id="136200" name="Text Box 8"/>
            <p:cNvSpPr txBox="1">
              <a:spLocks noChangeArrowheads="1"/>
            </p:cNvSpPr>
            <p:nvPr/>
          </p:nvSpPr>
          <p:spPr bwMode="auto">
            <a:xfrm>
              <a:off x="57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25</a:t>
              </a:r>
              <a:endParaRPr lang="en-CA" altLang="x-none" sz="2000" i="0"/>
            </a:p>
          </p:txBody>
        </p:sp>
        <p:sp>
          <p:nvSpPr>
            <p:cNvPr id="136201" name="Text Box 9"/>
            <p:cNvSpPr txBox="1">
              <a:spLocks noChangeArrowheads="1"/>
            </p:cNvSpPr>
            <p:nvPr/>
          </p:nvSpPr>
          <p:spPr bwMode="auto">
            <a:xfrm>
              <a:off x="998" y="3700"/>
              <a:ext cx="34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62</a:t>
              </a:r>
              <a:endParaRPr lang="en-CA" altLang="x-none" sz="2000" i="0"/>
            </a:p>
          </p:txBody>
        </p:sp>
        <p:sp>
          <p:nvSpPr>
            <p:cNvPr id="136202" name="Text Box 10"/>
            <p:cNvSpPr txBox="1">
              <a:spLocks noChangeArrowheads="1"/>
            </p:cNvSpPr>
            <p:nvPr/>
          </p:nvSpPr>
          <p:spPr bwMode="auto">
            <a:xfrm>
              <a:off x="864" y="3221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52</a:t>
              </a:r>
              <a:endParaRPr lang="en-CA" altLang="x-none" sz="2000" i="0"/>
            </a:p>
          </p:txBody>
        </p:sp>
        <p:sp>
          <p:nvSpPr>
            <p:cNvPr id="136203" name="Text Box 11"/>
            <p:cNvSpPr txBox="1">
              <a:spLocks noChangeArrowheads="1"/>
            </p:cNvSpPr>
            <p:nvPr/>
          </p:nvSpPr>
          <p:spPr bwMode="auto">
            <a:xfrm>
              <a:off x="1190" y="389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79</a:t>
              </a:r>
              <a:endParaRPr lang="en-CA" altLang="x-none" sz="2000" i="0"/>
            </a:p>
          </p:txBody>
        </p:sp>
        <p:sp>
          <p:nvSpPr>
            <p:cNvPr id="136204" name="Text Box 12"/>
            <p:cNvSpPr txBox="1">
              <a:spLocks noChangeArrowheads="1"/>
            </p:cNvSpPr>
            <p:nvPr/>
          </p:nvSpPr>
          <p:spPr bwMode="auto">
            <a:xfrm>
              <a:off x="1296" y="3557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30</a:t>
              </a:r>
              <a:endParaRPr lang="en-CA" altLang="x-none" sz="2000" i="0"/>
            </a:p>
          </p:txBody>
        </p:sp>
        <p:sp>
          <p:nvSpPr>
            <p:cNvPr id="136205" name="Text Box 13"/>
            <p:cNvSpPr txBox="1">
              <a:spLocks noChangeArrowheads="1"/>
            </p:cNvSpPr>
            <p:nvPr/>
          </p:nvSpPr>
          <p:spPr bwMode="auto">
            <a:xfrm>
              <a:off x="1526" y="3696"/>
              <a:ext cx="298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altLang="x-none" sz="2000" i="0"/>
                <a:t>23</a:t>
              </a:r>
              <a:endParaRPr lang="en-CA" altLang="x-none" sz="2000" i="0"/>
            </a:p>
          </p:txBody>
        </p:sp>
        <p:sp>
          <p:nvSpPr>
            <p:cNvPr id="136206" name="Rectangle 14"/>
            <p:cNvSpPr>
              <a:spLocks noChangeArrowheads="1"/>
            </p:cNvSpPr>
            <p:nvPr/>
          </p:nvSpPr>
          <p:spPr bwMode="auto">
            <a:xfrm>
              <a:off x="370" y="3452"/>
              <a:ext cx="27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x-none" sz="2000" i="0"/>
                <a:t>31</a:t>
              </a:r>
              <a:endParaRPr lang="en-CA" altLang="x-none" sz="2000" i="0"/>
            </a:p>
          </p:txBody>
        </p:sp>
      </p:grpSp>
      <p:grpSp>
        <p:nvGrpSpPr>
          <p:cNvPr id="136207" name="Group 15"/>
          <p:cNvGrpSpPr>
            <a:grpSpLocks/>
          </p:cNvGrpSpPr>
          <p:nvPr/>
        </p:nvGrpSpPr>
        <p:grpSpPr bwMode="auto">
          <a:xfrm>
            <a:off x="2209800" y="1600200"/>
            <a:ext cx="457200" cy="914400"/>
            <a:chOff x="2432" y="1328"/>
            <a:chExt cx="906" cy="2075"/>
          </a:xfrm>
        </p:grpSpPr>
        <p:sp>
          <p:nvSpPr>
            <p:cNvPr id="136208" name="Freeform 16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268 w 410"/>
                <a:gd name="T1" fmla="*/ 117 h 406"/>
                <a:gd name="T2" fmla="*/ 217 w 410"/>
                <a:gd name="T3" fmla="*/ 41 h 406"/>
                <a:gd name="T4" fmla="*/ 166 w 410"/>
                <a:gd name="T5" fmla="*/ 0 h 406"/>
                <a:gd name="T6" fmla="*/ 106 w 410"/>
                <a:gd name="T7" fmla="*/ 0 h 406"/>
                <a:gd name="T8" fmla="*/ 40 w 410"/>
                <a:gd name="T9" fmla="*/ 26 h 406"/>
                <a:gd name="T10" fmla="*/ 10 w 410"/>
                <a:gd name="T11" fmla="*/ 71 h 406"/>
                <a:gd name="T12" fmla="*/ 0 w 410"/>
                <a:gd name="T13" fmla="*/ 132 h 406"/>
                <a:gd name="T14" fmla="*/ 10 w 410"/>
                <a:gd name="T15" fmla="*/ 213 h 406"/>
                <a:gd name="T16" fmla="*/ 50 w 410"/>
                <a:gd name="T17" fmla="*/ 304 h 406"/>
                <a:gd name="T18" fmla="*/ 121 w 410"/>
                <a:gd name="T19" fmla="*/ 365 h 406"/>
                <a:gd name="T20" fmla="*/ 176 w 410"/>
                <a:gd name="T21" fmla="*/ 395 h 406"/>
                <a:gd name="T22" fmla="*/ 232 w 410"/>
                <a:gd name="T23" fmla="*/ 406 h 406"/>
                <a:gd name="T24" fmla="*/ 278 w 410"/>
                <a:gd name="T25" fmla="*/ 390 h 406"/>
                <a:gd name="T26" fmla="*/ 303 w 410"/>
                <a:gd name="T27" fmla="*/ 365 h 406"/>
                <a:gd name="T28" fmla="*/ 319 w 410"/>
                <a:gd name="T29" fmla="*/ 304 h 406"/>
                <a:gd name="T30" fmla="*/ 314 w 410"/>
                <a:gd name="T31" fmla="*/ 233 h 406"/>
                <a:gd name="T32" fmla="*/ 298 w 410"/>
                <a:gd name="T33" fmla="*/ 173 h 406"/>
                <a:gd name="T34" fmla="*/ 399 w 410"/>
                <a:gd name="T35" fmla="*/ 117 h 406"/>
                <a:gd name="T36" fmla="*/ 410 w 410"/>
                <a:gd name="T37" fmla="*/ 92 h 406"/>
                <a:gd name="T38" fmla="*/ 399 w 410"/>
                <a:gd name="T39" fmla="*/ 81 h 406"/>
                <a:gd name="T40" fmla="*/ 288 w 410"/>
                <a:gd name="T41" fmla="*/ 147 h 406"/>
                <a:gd name="T42" fmla="*/ 268 w 410"/>
                <a:gd name="T43" fmla="*/ 11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9" name="Freeform 17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0" name="Freeform 18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269 w 309"/>
                <a:gd name="T1" fmla="*/ 212 h 673"/>
                <a:gd name="T2" fmla="*/ 238 w 309"/>
                <a:gd name="T3" fmla="*/ 86 h 673"/>
                <a:gd name="T4" fmla="*/ 203 w 309"/>
                <a:gd name="T5" fmla="*/ 25 h 673"/>
                <a:gd name="T6" fmla="*/ 126 w 309"/>
                <a:gd name="T7" fmla="*/ 0 h 673"/>
                <a:gd name="T8" fmla="*/ 50 w 309"/>
                <a:gd name="T9" fmla="*/ 10 h 673"/>
                <a:gd name="T10" fmla="*/ 15 w 309"/>
                <a:gd name="T11" fmla="*/ 76 h 673"/>
                <a:gd name="T12" fmla="*/ 20 w 309"/>
                <a:gd name="T13" fmla="*/ 157 h 673"/>
                <a:gd name="T14" fmla="*/ 40 w 309"/>
                <a:gd name="T15" fmla="*/ 288 h 673"/>
                <a:gd name="T16" fmla="*/ 40 w 309"/>
                <a:gd name="T17" fmla="*/ 404 h 673"/>
                <a:gd name="T18" fmla="*/ 15 w 309"/>
                <a:gd name="T19" fmla="*/ 505 h 673"/>
                <a:gd name="T20" fmla="*/ 0 w 309"/>
                <a:gd name="T21" fmla="*/ 561 h 673"/>
                <a:gd name="T22" fmla="*/ 10 w 309"/>
                <a:gd name="T23" fmla="*/ 612 h 673"/>
                <a:gd name="T24" fmla="*/ 45 w 309"/>
                <a:gd name="T25" fmla="*/ 638 h 673"/>
                <a:gd name="T26" fmla="*/ 91 w 309"/>
                <a:gd name="T27" fmla="*/ 663 h 673"/>
                <a:gd name="T28" fmla="*/ 136 w 309"/>
                <a:gd name="T29" fmla="*/ 673 h 673"/>
                <a:gd name="T30" fmla="*/ 193 w 309"/>
                <a:gd name="T31" fmla="*/ 673 h 673"/>
                <a:gd name="T32" fmla="*/ 259 w 309"/>
                <a:gd name="T33" fmla="*/ 622 h 673"/>
                <a:gd name="T34" fmla="*/ 309 w 309"/>
                <a:gd name="T35" fmla="*/ 515 h 673"/>
                <a:gd name="T36" fmla="*/ 304 w 309"/>
                <a:gd name="T37" fmla="*/ 419 h 673"/>
                <a:gd name="T38" fmla="*/ 274 w 309"/>
                <a:gd name="T39" fmla="*/ 308 h 673"/>
                <a:gd name="T40" fmla="*/ 269 w 309"/>
                <a:gd name="T41" fmla="*/ 2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1" name="Freeform 19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223 w 235"/>
                <a:gd name="T1" fmla="*/ 15 h 973"/>
                <a:gd name="T2" fmla="*/ 163 w 235"/>
                <a:gd name="T3" fmla="*/ 0 h 973"/>
                <a:gd name="T4" fmla="*/ 127 w 235"/>
                <a:gd name="T5" fmla="*/ 15 h 973"/>
                <a:gd name="T6" fmla="*/ 112 w 235"/>
                <a:gd name="T7" fmla="*/ 66 h 973"/>
                <a:gd name="T8" fmla="*/ 127 w 235"/>
                <a:gd name="T9" fmla="*/ 344 h 973"/>
                <a:gd name="T10" fmla="*/ 127 w 235"/>
                <a:gd name="T11" fmla="*/ 410 h 973"/>
                <a:gd name="T12" fmla="*/ 107 w 235"/>
                <a:gd name="T13" fmla="*/ 532 h 973"/>
                <a:gd name="T14" fmla="*/ 102 w 235"/>
                <a:gd name="T15" fmla="*/ 674 h 973"/>
                <a:gd name="T16" fmla="*/ 112 w 235"/>
                <a:gd name="T17" fmla="*/ 745 h 973"/>
                <a:gd name="T18" fmla="*/ 102 w 235"/>
                <a:gd name="T19" fmla="*/ 785 h 973"/>
                <a:gd name="T20" fmla="*/ 31 w 235"/>
                <a:gd name="T21" fmla="*/ 846 h 973"/>
                <a:gd name="T22" fmla="*/ 0 w 235"/>
                <a:gd name="T23" fmla="*/ 922 h 973"/>
                <a:gd name="T24" fmla="*/ 6 w 235"/>
                <a:gd name="T25" fmla="*/ 947 h 973"/>
                <a:gd name="T26" fmla="*/ 61 w 235"/>
                <a:gd name="T27" fmla="*/ 973 h 973"/>
                <a:gd name="T28" fmla="*/ 76 w 235"/>
                <a:gd name="T29" fmla="*/ 962 h 973"/>
                <a:gd name="T30" fmla="*/ 82 w 235"/>
                <a:gd name="T31" fmla="*/ 917 h 973"/>
                <a:gd name="T32" fmla="*/ 97 w 235"/>
                <a:gd name="T33" fmla="*/ 851 h 973"/>
                <a:gd name="T34" fmla="*/ 122 w 235"/>
                <a:gd name="T35" fmla="*/ 821 h 973"/>
                <a:gd name="T36" fmla="*/ 152 w 235"/>
                <a:gd name="T37" fmla="*/ 801 h 973"/>
                <a:gd name="T38" fmla="*/ 178 w 235"/>
                <a:gd name="T39" fmla="*/ 775 h 973"/>
                <a:gd name="T40" fmla="*/ 183 w 235"/>
                <a:gd name="T41" fmla="*/ 755 h 973"/>
                <a:gd name="T42" fmla="*/ 168 w 235"/>
                <a:gd name="T43" fmla="*/ 730 h 973"/>
                <a:gd name="T44" fmla="*/ 152 w 235"/>
                <a:gd name="T45" fmla="*/ 715 h 973"/>
                <a:gd name="T46" fmla="*/ 142 w 235"/>
                <a:gd name="T47" fmla="*/ 653 h 973"/>
                <a:gd name="T48" fmla="*/ 152 w 235"/>
                <a:gd name="T49" fmla="*/ 526 h 973"/>
                <a:gd name="T50" fmla="*/ 188 w 235"/>
                <a:gd name="T51" fmla="*/ 380 h 973"/>
                <a:gd name="T52" fmla="*/ 223 w 235"/>
                <a:gd name="T53" fmla="*/ 263 h 973"/>
                <a:gd name="T54" fmla="*/ 235 w 235"/>
                <a:gd name="T55" fmla="*/ 122 h 973"/>
                <a:gd name="T56" fmla="*/ 223 w 235"/>
                <a:gd name="T57" fmla="*/ 15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2" name="Freeform 20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26 w 384"/>
                <a:gd name="T1" fmla="*/ 122 h 821"/>
                <a:gd name="T2" fmla="*/ 116 w 384"/>
                <a:gd name="T3" fmla="*/ 40 h 821"/>
                <a:gd name="T4" fmla="*/ 71 w 384"/>
                <a:gd name="T5" fmla="*/ 0 h 821"/>
                <a:gd name="T6" fmla="*/ 5 w 384"/>
                <a:gd name="T7" fmla="*/ 5 h 821"/>
                <a:gd name="T8" fmla="*/ 0 w 384"/>
                <a:gd name="T9" fmla="*/ 40 h 821"/>
                <a:gd name="T10" fmla="*/ 5 w 384"/>
                <a:gd name="T11" fmla="*/ 117 h 821"/>
                <a:gd name="T12" fmla="*/ 40 w 384"/>
                <a:gd name="T13" fmla="*/ 233 h 821"/>
                <a:gd name="T14" fmla="*/ 66 w 384"/>
                <a:gd name="T15" fmla="*/ 319 h 821"/>
                <a:gd name="T16" fmla="*/ 96 w 384"/>
                <a:gd name="T17" fmla="*/ 435 h 821"/>
                <a:gd name="T18" fmla="*/ 106 w 384"/>
                <a:gd name="T19" fmla="*/ 536 h 821"/>
                <a:gd name="T20" fmla="*/ 106 w 384"/>
                <a:gd name="T21" fmla="*/ 617 h 821"/>
                <a:gd name="T22" fmla="*/ 91 w 384"/>
                <a:gd name="T23" fmla="*/ 679 h 821"/>
                <a:gd name="T24" fmla="*/ 76 w 384"/>
                <a:gd name="T25" fmla="*/ 699 h 821"/>
                <a:gd name="T26" fmla="*/ 76 w 384"/>
                <a:gd name="T27" fmla="*/ 719 h 821"/>
                <a:gd name="T28" fmla="*/ 96 w 384"/>
                <a:gd name="T29" fmla="*/ 750 h 821"/>
                <a:gd name="T30" fmla="*/ 131 w 384"/>
                <a:gd name="T31" fmla="*/ 760 h 821"/>
                <a:gd name="T32" fmla="*/ 187 w 384"/>
                <a:gd name="T33" fmla="*/ 760 h 821"/>
                <a:gd name="T34" fmla="*/ 288 w 384"/>
                <a:gd name="T35" fmla="*/ 785 h 821"/>
                <a:gd name="T36" fmla="*/ 318 w 384"/>
                <a:gd name="T37" fmla="*/ 821 h 821"/>
                <a:gd name="T38" fmla="*/ 364 w 384"/>
                <a:gd name="T39" fmla="*/ 800 h 821"/>
                <a:gd name="T40" fmla="*/ 384 w 384"/>
                <a:gd name="T41" fmla="*/ 750 h 821"/>
                <a:gd name="T42" fmla="*/ 364 w 384"/>
                <a:gd name="T43" fmla="*/ 730 h 821"/>
                <a:gd name="T44" fmla="*/ 278 w 384"/>
                <a:gd name="T45" fmla="*/ 719 h 821"/>
                <a:gd name="T46" fmla="*/ 182 w 384"/>
                <a:gd name="T47" fmla="*/ 719 h 821"/>
                <a:gd name="T48" fmla="*/ 141 w 384"/>
                <a:gd name="T49" fmla="*/ 714 h 821"/>
                <a:gd name="T50" fmla="*/ 131 w 384"/>
                <a:gd name="T51" fmla="*/ 684 h 821"/>
                <a:gd name="T52" fmla="*/ 141 w 384"/>
                <a:gd name="T53" fmla="*/ 627 h 821"/>
                <a:gd name="T54" fmla="*/ 147 w 384"/>
                <a:gd name="T55" fmla="*/ 531 h 821"/>
                <a:gd name="T56" fmla="*/ 136 w 384"/>
                <a:gd name="T57" fmla="*/ 425 h 821"/>
                <a:gd name="T58" fmla="*/ 121 w 384"/>
                <a:gd name="T59" fmla="*/ 284 h 821"/>
                <a:gd name="T60" fmla="*/ 126 w 384"/>
                <a:gd name="T61" fmla="*/ 162 h 821"/>
                <a:gd name="T62" fmla="*/ 126 w 384"/>
                <a:gd name="T63" fmla="*/ 12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3" name="Freeform 21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329 w 329"/>
                <a:gd name="T1" fmla="*/ 15 h 546"/>
                <a:gd name="T2" fmla="*/ 293 w 329"/>
                <a:gd name="T3" fmla="*/ 0 h 546"/>
                <a:gd name="T4" fmla="*/ 217 w 329"/>
                <a:gd name="T5" fmla="*/ 5 h 546"/>
                <a:gd name="T6" fmla="*/ 151 w 329"/>
                <a:gd name="T7" fmla="*/ 56 h 546"/>
                <a:gd name="T8" fmla="*/ 55 w 329"/>
                <a:gd name="T9" fmla="*/ 162 h 546"/>
                <a:gd name="T10" fmla="*/ 5 w 329"/>
                <a:gd name="T11" fmla="*/ 248 h 546"/>
                <a:gd name="T12" fmla="*/ 0 w 329"/>
                <a:gd name="T13" fmla="*/ 278 h 546"/>
                <a:gd name="T14" fmla="*/ 25 w 329"/>
                <a:gd name="T15" fmla="*/ 334 h 546"/>
                <a:gd name="T16" fmla="*/ 80 w 329"/>
                <a:gd name="T17" fmla="*/ 359 h 546"/>
                <a:gd name="T18" fmla="*/ 151 w 329"/>
                <a:gd name="T19" fmla="*/ 389 h 546"/>
                <a:gd name="T20" fmla="*/ 207 w 329"/>
                <a:gd name="T21" fmla="*/ 404 h 546"/>
                <a:gd name="T22" fmla="*/ 232 w 329"/>
                <a:gd name="T23" fmla="*/ 430 h 546"/>
                <a:gd name="T24" fmla="*/ 217 w 329"/>
                <a:gd name="T25" fmla="*/ 465 h 546"/>
                <a:gd name="T26" fmla="*/ 177 w 329"/>
                <a:gd name="T27" fmla="*/ 506 h 546"/>
                <a:gd name="T28" fmla="*/ 126 w 329"/>
                <a:gd name="T29" fmla="*/ 511 h 546"/>
                <a:gd name="T30" fmla="*/ 91 w 329"/>
                <a:gd name="T31" fmla="*/ 495 h 546"/>
                <a:gd name="T32" fmla="*/ 70 w 329"/>
                <a:gd name="T33" fmla="*/ 511 h 546"/>
                <a:gd name="T34" fmla="*/ 75 w 329"/>
                <a:gd name="T35" fmla="*/ 531 h 546"/>
                <a:gd name="T36" fmla="*/ 116 w 329"/>
                <a:gd name="T37" fmla="*/ 546 h 546"/>
                <a:gd name="T38" fmla="*/ 177 w 329"/>
                <a:gd name="T39" fmla="*/ 546 h 546"/>
                <a:gd name="T40" fmla="*/ 232 w 329"/>
                <a:gd name="T41" fmla="*/ 531 h 546"/>
                <a:gd name="T42" fmla="*/ 263 w 329"/>
                <a:gd name="T43" fmla="*/ 511 h 546"/>
                <a:gd name="T44" fmla="*/ 283 w 329"/>
                <a:gd name="T45" fmla="*/ 475 h 546"/>
                <a:gd name="T46" fmla="*/ 293 w 329"/>
                <a:gd name="T47" fmla="*/ 435 h 546"/>
                <a:gd name="T48" fmla="*/ 268 w 329"/>
                <a:gd name="T49" fmla="*/ 399 h 546"/>
                <a:gd name="T50" fmla="*/ 207 w 329"/>
                <a:gd name="T51" fmla="*/ 374 h 546"/>
                <a:gd name="T52" fmla="*/ 136 w 329"/>
                <a:gd name="T53" fmla="*/ 354 h 546"/>
                <a:gd name="T54" fmla="*/ 75 w 329"/>
                <a:gd name="T55" fmla="*/ 319 h 546"/>
                <a:gd name="T56" fmla="*/ 60 w 329"/>
                <a:gd name="T57" fmla="*/ 288 h 546"/>
                <a:gd name="T58" fmla="*/ 70 w 329"/>
                <a:gd name="T59" fmla="*/ 233 h 546"/>
                <a:gd name="T60" fmla="*/ 116 w 329"/>
                <a:gd name="T61" fmla="*/ 162 h 546"/>
                <a:gd name="T62" fmla="*/ 172 w 329"/>
                <a:gd name="T63" fmla="*/ 121 h 546"/>
                <a:gd name="T64" fmla="*/ 258 w 329"/>
                <a:gd name="T65" fmla="*/ 91 h 546"/>
                <a:gd name="T66" fmla="*/ 329 w 329"/>
                <a:gd name="T67" fmla="*/ 76 h 546"/>
                <a:gd name="T68" fmla="*/ 329 w 329"/>
                <a:gd name="T69" fmla="*/ 35 h 546"/>
                <a:gd name="T70" fmla="*/ 329 w 329"/>
                <a:gd name="T71" fmla="*/ 1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6214" name="Text Box 22"/>
          <p:cNvSpPr txBox="1">
            <a:spLocks noChangeArrowheads="1"/>
          </p:cNvSpPr>
          <p:nvPr/>
        </p:nvSpPr>
        <p:spPr bwMode="auto">
          <a:xfrm>
            <a:off x="5334000" y="1066800"/>
            <a:ext cx="36036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3200" i="0"/>
              <a:t>Let pivot be the first </a:t>
            </a:r>
            <a:br>
              <a:rPr lang="en-US" altLang="x-none" sz="3200" i="0"/>
            </a:br>
            <a:r>
              <a:rPr lang="en-US" altLang="x-none" sz="3200" i="0"/>
              <a:t>element in the list?</a:t>
            </a:r>
          </a:p>
        </p:txBody>
      </p:sp>
      <p:sp>
        <p:nvSpPr>
          <p:cNvPr id="136217" name="Freeform 25"/>
          <p:cNvSpPr>
            <a:spLocks/>
          </p:cNvSpPr>
          <p:nvPr/>
        </p:nvSpPr>
        <p:spPr bwMode="auto">
          <a:xfrm>
            <a:off x="2379663" y="3321050"/>
            <a:ext cx="1703387" cy="1236663"/>
          </a:xfrm>
          <a:custGeom>
            <a:avLst/>
            <a:gdLst>
              <a:gd name="T0" fmla="*/ 317 w 1073"/>
              <a:gd name="T1" fmla="*/ 64 h 779"/>
              <a:gd name="T2" fmla="*/ 48 w 1073"/>
              <a:gd name="T3" fmla="*/ 246 h 779"/>
              <a:gd name="T4" fmla="*/ 26 w 1073"/>
              <a:gd name="T5" fmla="*/ 531 h 779"/>
              <a:gd name="T6" fmla="*/ 150 w 1073"/>
              <a:gd name="T7" fmla="*/ 669 h 779"/>
              <a:gd name="T8" fmla="*/ 529 w 1073"/>
              <a:gd name="T9" fmla="*/ 750 h 779"/>
              <a:gd name="T10" fmla="*/ 1048 w 1073"/>
              <a:gd name="T11" fmla="*/ 495 h 779"/>
              <a:gd name="T12" fmla="*/ 682 w 1073"/>
              <a:gd name="T13" fmla="*/ 72 h 779"/>
              <a:gd name="T14" fmla="*/ 317 w 1073"/>
              <a:gd name="T15" fmla="*/ 64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73" h="779">
                <a:moveTo>
                  <a:pt x="317" y="64"/>
                </a:moveTo>
                <a:cubicBezTo>
                  <a:pt x="211" y="93"/>
                  <a:pt x="96" y="168"/>
                  <a:pt x="48" y="246"/>
                </a:cubicBezTo>
                <a:cubicBezTo>
                  <a:pt x="0" y="324"/>
                  <a:pt x="9" y="461"/>
                  <a:pt x="26" y="531"/>
                </a:cubicBezTo>
                <a:cubicBezTo>
                  <a:pt x="43" y="601"/>
                  <a:pt x="66" y="633"/>
                  <a:pt x="150" y="669"/>
                </a:cubicBezTo>
                <a:cubicBezTo>
                  <a:pt x="234" y="705"/>
                  <a:pt x="380" y="779"/>
                  <a:pt x="529" y="750"/>
                </a:cubicBezTo>
                <a:cubicBezTo>
                  <a:pt x="678" y="721"/>
                  <a:pt x="1023" y="608"/>
                  <a:pt x="1048" y="495"/>
                </a:cubicBezTo>
                <a:cubicBezTo>
                  <a:pt x="1073" y="382"/>
                  <a:pt x="804" y="144"/>
                  <a:pt x="682" y="72"/>
                </a:cubicBezTo>
                <a:cubicBezTo>
                  <a:pt x="560" y="0"/>
                  <a:pt x="423" y="35"/>
                  <a:pt x="317" y="64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8" name="Text Box 26"/>
          <p:cNvSpPr txBox="1">
            <a:spLocks noChangeArrowheads="1"/>
          </p:cNvSpPr>
          <p:nvPr/>
        </p:nvSpPr>
        <p:spPr bwMode="auto">
          <a:xfrm>
            <a:off x="2973388" y="335280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14</a:t>
            </a:r>
            <a:endParaRPr lang="en-CA" altLang="x-none" sz="2000" i="0"/>
          </a:p>
        </p:txBody>
      </p:sp>
      <p:sp>
        <p:nvSpPr>
          <p:cNvPr id="136219" name="Text Box 27"/>
          <p:cNvSpPr txBox="1">
            <a:spLocks noChangeArrowheads="1"/>
          </p:cNvSpPr>
          <p:nvPr/>
        </p:nvSpPr>
        <p:spPr bwMode="auto">
          <a:xfrm>
            <a:off x="2776538" y="4022725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25</a:t>
            </a:r>
            <a:endParaRPr lang="en-CA" altLang="x-none" sz="2000" i="0"/>
          </a:p>
        </p:txBody>
      </p:sp>
      <p:sp>
        <p:nvSpPr>
          <p:cNvPr id="136220" name="Text Box 28"/>
          <p:cNvSpPr txBox="1">
            <a:spLocks noChangeArrowheads="1"/>
          </p:cNvSpPr>
          <p:nvPr/>
        </p:nvSpPr>
        <p:spPr bwMode="auto">
          <a:xfrm>
            <a:off x="3049588" y="3733800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30</a:t>
            </a:r>
            <a:endParaRPr lang="en-CA" altLang="x-none" sz="2000" i="0"/>
          </a:p>
        </p:txBody>
      </p:sp>
      <p:sp>
        <p:nvSpPr>
          <p:cNvPr id="136221" name="Text Box 29"/>
          <p:cNvSpPr txBox="1">
            <a:spLocks noChangeArrowheads="1"/>
          </p:cNvSpPr>
          <p:nvPr/>
        </p:nvSpPr>
        <p:spPr bwMode="auto">
          <a:xfrm>
            <a:off x="3414713" y="3954463"/>
            <a:ext cx="4730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000" i="0"/>
              <a:t>23</a:t>
            </a:r>
            <a:endParaRPr lang="en-CA" altLang="x-none" sz="2000" i="0"/>
          </a:p>
        </p:txBody>
      </p:sp>
      <p:sp>
        <p:nvSpPr>
          <p:cNvPr id="136224" name="Freeform 32"/>
          <p:cNvSpPr>
            <a:spLocks/>
          </p:cNvSpPr>
          <p:nvPr/>
        </p:nvSpPr>
        <p:spPr bwMode="auto">
          <a:xfrm>
            <a:off x="5073650" y="3168650"/>
            <a:ext cx="1614488" cy="1479550"/>
          </a:xfrm>
          <a:custGeom>
            <a:avLst/>
            <a:gdLst>
              <a:gd name="T0" fmla="*/ 91 w 1017"/>
              <a:gd name="T1" fmla="*/ 138 h 932"/>
              <a:gd name="T2" fmla="*/ 18 w 1017"/>
              <a:gd name="T3" fmla="*/ 443 h 932"/>
              <a:gd name="T4" fmla="*/ 197 w 1017"/>
              <a:gd name="T5" fmla="*/ 611 h 932"/>
              <a:gd name="T6" fmla="*/ 416 w 1017"/>
              <a:gd name="T7" fmla="*/ 841 h 932"/>
              <a:gd name="T8" fmla="*/ 673 w 1017"/>
              <a:gd name="T9" fmla="*/ 886 h 932"/>
              <a:gd name="T10" fmla="*/ 985 w 1017"/>
              <a:gd name="T11" fmla="*/ 567 h 932"/>
              <a:gd name="T12" fmla="*/ 484 w 1017"/>
              <a:gd name="T13" fmla="*/ 72 h 932"/>
              <a:gd name="T14" fmla="*/ 91 w 1017"/>
              <a:gd name="T15" fmla="*/ 138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17" h="932">
                <a:moveTo>
                  <a:pt x="91" y="138"/>
                </a:moveTo>
                <a:cubicBezTo>
                  <a:pt x="14" y="213"/>
                  <a:pt x="0" y="364"/>
                  <a:pt x="18" y="443"/>
                </a:cubicBezTo>
                <a:cubicBezTo>
                  <a:pt x="36" y="522"/>
                  <a:pt x="131" y="545"/>
                  <a:pt x="197" y="611"/>
                </a:cubicBezTo>
                <a:cubicBezTo>
                  <a:pt x="263" y="677"/>
                  <a:pt x="337" y="795"/>
                  <a:pt x="416" y="841"/>
                </a:cubicBezTo>
                <a:cubicBezTo>
                  <a:pt x="496" y="887"/>
                  <a:pt x="578" y="932"/>
                  <a:pt x="673" y="886"/>
                </a:cubicBezTo>
                <a:cubicBezTo>
                  <a:pt x="767" y="840"/>
                  <a:pt x="1017" y="703"/>
                  <a:pt x="985" y="567"/>
                </a:cubicBezTo>
                <a:cubicBezTo>
                  <a:pt x="953" y="431"/>
                  <a:pt x="633" y="144"/>
                  <a:pt x="484" y="72"/>
                </a:cubicBezTo>
                <a:cubicBezTo>
                  <a:pt x="335" y="0"/>
                  <a:pt x="173" y="124"/>
                  <a:pt x="91" y="138"/>
                </a:cubicBezTo>
                <a:close/>
              </a:path>
            </a:pathLst>
          </a:custGeom>
          <a:noFill/>
          <a:ln w="38100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5" name="Text Box 33"/>
          <p:cNvSpPr txBox="1">
            <a:spLocks noChangeArrowheads="1"/>
          </p:cNvSpPr>
          <p:nvPr/>
        </p:nvSpPr>
        <p:spPr bwMode="auto">
          <a:xfrm>
            <a:off x="5138738" y="336708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88</a:t>
            </a:r>
            <a:endParaRPr lang="en-CA" altLang="x-none" sz="2000" i="0"/>
          </a:p>
        </p:txBody>
      </p:sp>
      <p:sp>
        <p:nvSpPr>
          <p:cNvPr id="136226" name="Text Box 34"/>
          <p:cNvSpPr txBox="1">
            <a:spLocks noChangeArrowheads="1"/>
          </p:cNvSpPr>
          <p:nvPr/>
        </p:nvSpPr>
        <p:spPr bwMode="auto">
          <a:xfrm>
            <a:off x="5926138" y="3505200"/>
            <a:ext cx="5334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000" i="0"/>
              <a:t>98</a:t>
            </a:r>
            <a:endParaRPr lang="en-CA" altLang="x-none" sz="2000" i="0"/>
          </a:p>
        </p:txBody>
      </p:sp>
      <p:sp>
        <p:nvSpPr>
          <p:cNvPr id="136227" name="Text Box 35"/>
          <p:cNvSpPr txBox="1">
            <a:spLocks noChangeArrowheads="1"/>
          </p:cNvSpPr>
          <p:nvPr/>
        </p:nvSpPr>
        <p:spPr bwMode="auto">
          <a:xfrm>
            <a:off x="5316538" y="3810000"/>
            <a:ext cx="549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000" i="0"/>
              <a:t>62</a:t>
            </a:r>
            <a:endParaRPr lang="en-CA" altLang="x-none" sz="2000" i="0"/>
          </a:p>
        </p:txBody>
      </p:sp>
      <p:sp>
        <p:nvSpPr>
          <p:cNvPr id="136228" name="Text Box 36"/>
          <p:cNvSpPr txBox="1">
            <a:spLocks noChangeArrowheads="1"/>
          </p:cNvSpPr>
          <p:nvPr/>
        </p:nvSpPr>
        <p:spPr bwMode="auto">
          <a:xfrm>
            <a:off x="6002338" y="4046538"/>
            <a:ext cx="4381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x-none" sz="2000" i="0"/>
              <a:t>79</a:t>
            </a:r>
            <a:endParaRPr lang="en-CA" altLang="x-none" sz="2000" i="0"/>
          </a:p>
        </p:txBody>
      </p:sp>
      <p:sp>
        <p:nvSpPr>
          <p:cNvPr id="136229" name="Text Box 37"/>
          <p:cNvSpPr txBox="1">
            <a:spLocks noChangeArrowheads="1"/>
          </p:cNvSpPr>
          <p:nvPr/>
        </p:nvSpPr>
        <p:spPr bwMode="auto">
          <a:xfrm>
            <a:off x="4137025" y="3786188"/>
            <a:ext cx="8445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  <a:r>
              <a:rPr lang="en-US" altLang="x-none" sz="2000" i="0">
                <a:ea typeface="Times New Roman" charset="0"/>
                <a:cs typeface="Times New Roman" charset="0"/>
              </a:rPr>
              <a:t> </a:t>
            </a:r>
            <a:r>
              <a:rPr lang="en-US" altLang="x-none" sz="2000" i="0"/>
              <a:t>31 </a:t>
            </a:r>
            <a:r>
              <a:rPr lang="en-CA" altLang="x-none" sz="2000" i="0">
                <a:ea typeface="Times New Roman" charset="0"/>
                <a:cs typeface="Times New Roman" charset="0"/>
              </a:rPr>
              <a:t>≤</a:t>
            </a:r>
          </a:p>
        </p:txBody>
      </p:sp>
      <p:sp>
        <p:nvSpPr>
          <p:cNvPr id="136230" name="Oval 38"/>
          <p:cNvSpPr>
            <a:spLocks noChangeArrowheads="1"/>
          </p:cNvSpPr>
          <p:nvPr/>
        </p:nvSpPr>
        <p:spPr bwMode="auto">
          <a:xfrm>
            <a:off x="2971800" y="1981200"/>
            <a:ext cx="457200" cy="382588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sz="3200" i="0"/>
          </a:p>
        </p:txBody>
      </p:sp>
      <p:sp>
        <p:nvSpPr>
          <p:cNvPr id="136231" name="Text Box 39"/>
          <p:cNvSpPr txBox="1">
            <a:spLocks noChangeArrowheads="1"/>
          </p:cNvSpPr>
          <p:nvPr/>
        </p:nvSpPr>
        <p:spPr bwMode="auto">
          <a:xfrm>
            <a:off x="5622925" y="4038600"/>
            <a:ext cx="5492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/>
            <a:r>
              <a:rPr lang="en-US" altLang="x-none" sz="2000" i="0"/>
              <a:t>52</a:t>
            </a:r>
            <a:endParaRPr lang="en-CA" altLang="x-none" sz="2000" i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F46216B-77A9-411A-B9D3-5023FCB70208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9515</TotalTime>
  <Words>9335</Words>
  <Application>Microsoft Macintosh PowerPoint</Application>
  <PresentationFormat>On-screen Show (4:3)</PresentationFormat>
  <Paragraphs>2949</Paragraphs>
  <Slides>277</Slides>
  <Notes>4</Notes>
  <HiddenSlides>0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4</vt:i4>
      </vt:variant>
      <vt:variant>
        <vt:lpstr>Slide Titles</vt:lpstr>
      </vt:variant>
      <vt:variant>
        <vt:i4>277</vt:i4>
      </vt:variant>
    </vt:vector>
  </HeadingPairs>
  <TitlesOfParts>
    <vt:vector size="287" baseType="lpstr">
      <vt:lpstr>Times New Roman</vt:lpstr>
      <vt:lpstr>Symbol</vt:lpstr>
      <vt:lpstr>Arial Rounded MT Bold</vt:lpstr>
      <vt:lpstr>Tahoma</vt:lpstr>
      <vt:lpstr>Arial</vt:lpstr>
      <vt:lpstr>Office Theme</vt:lpstr>
      <vt:lpstr>Microsoft Equation 3.0</vt:lpstr>
      <vt:lpstr>CorelEquation! 2.0 Equation</vt:lpstr>
      <vt:lpstr>Corel PHOTO-PAINT 9.0 Image</vt:lpstr>
      <vt:lpstr>MathType 4.0 Equation</vt:lpstr>
      <vt:lpstr>Recursion</vt:lpstr>
      <vt:lpstr>Divide And Conquer (an approach to faster algorithms)</vt:lpstr>
      <vt:lpstr>Different Representations of Recursive Algorithms</vt:lpstr>
      <vt:lpstr>Code  Representation of an Algorithm</vt:lpstr>
      <vt:lpstr>Code  Representation of an Algorithm</vt:lpstr>
      <vt:lpstr>Different Representations of Recursive Algorithms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</vt:lpstr>
      <vt:lpstr>Stack of Stack Frames  Representation of an Algorithm</vt:lpstr>
      <vt:lpstr>Different Representations of Recursive Algorithms</vt:lpstr>
      <vt:lpstr>Tree of Stack Frames</vt:lpstr>
      <vt:lpstr>Stack of Stack Frames  Representation of an Algorithm</vt:lpstr>
      <vt:lpstr>Different Representations of Recursive Algorithms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Friends &amp; Strong Induction</vt:lpstr>
      <vt:lpstr>Induction</vt:lpstr>
      <vt:lpstr>Friends &amp; Strong Induction</vt:lpstr>
      <vt:lpstr>Friends &amp; Strong Induction  Representation of an Algorithm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Towers of Hanoi</vt:lpstr>
      <vt:lpstr>Towers of Hanoi</vt:lpstr>
      <vt:lpstr>Towers of Hanoi</vt:lpstr>
      <vt:lpstr>Towers of Hanoi</vt:lpstr>
      <vt:lpstr>Towers of Hanoi</vt:lpstr>
      <vt:lpstr>Towers of Hanoi</vt:lpstr>
      <vt:lpstr>Towers of Hanoi</vt:lpstr>
      <vt:lpstr>Evaluating: T(n) = aT(n-b)+f(n)</vt:lpstr>
      <vt:lpstr>Evaluating: T(n) = 1T(n-b)+f(n)</vt:lpstr>
      <vt:lpstr>Evaluating: T(n) = aT(n/b)+f(n)</vt:lpstr>
      <vt:lpstr>Check Lists for Recursive Programs</vt:lpstr>
      <vt:lpstr>Check Lists for Recursive Programs</vt:lpstr>
      <vt:lpstr>Check Lists for Recursive Programs</vt:lpstr>
      <vt:lpstr>Check Lists for Recursive Programs</vt:lpstr>
      <vt:lpstr>Check Lists for Recursive Programs</vt:lpstr>
      <vt:lpstr>Check Lists for Recursive Programs</vt:lpstr>
      <vt:lpstr>Check Lists for Recursive Programs</vt:lpstr>
      <vt:lpstr>Check Lists for Recursive Programs</vt:lpstr>
      <vt:lpstr>Check Lists for Recursive Programs</vt:lpstr>
      <vt:lpstr>PowerPoint Presentation</vt:lpstr>
      <vt:lpstr>Recursive Sorts</vt:lpstr>
      <vt:lpstr>PowerPoint Presentation</vt:lpstr>
      <vt:lpstr>Merge Sort</vt:lpstr>
      <vt:lpstr>Merge Sort</vt:lpstr>
      <vt:lpstr>Merge Sort</vt:lpstr>
      <vt:lpstr>PowerPoint Presentation</vt:lpstr>
      <vt:lpstr>PowerPoint Presentation</vt:lpstr>
      <vt:lpstr>Evaluating: T(n) = aT(n/b)+f(n)</vt:lpstr>
      <vt:lpstr>Quick Sort</vt:lpstr>
      <vt:lpstr>Quick Sort</vt:lpstr>
      <vt:lpstr>Quick Sort</vt:lpstr>
      <vt:lpstr>Quick Sort</vt:lpstr>
      <vt:lpstr>PowerPoint Presentation</vt:lpstr>
      <vt:lpstr>Quick Sort</vt:lpstr>
      <vt:lpstr>Quick Sort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Define Problem: Binary Search Tree</vt:lpstr>
      <vt:lpstr>Binary Search Tree</vt:lpstr>
      <vt:lpstr>Define Loop Invariant</vt:lpstr>
      <vt:lpstr>Define Step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Things to Remember   Things to Do  and  Things NOT TO DO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Heap Definition</vt:lpstr>
      <vt:lpstr>Heap Data Structure</vt:lpstr>
      <vt:lpstr>PowerPoint Presentation</vt:lpstr>
      <vt:lpstr>Heapify</vt:lpstr>
      <vt:lpstr>Heapify</vt:lpstr>
      <vt:lpstr>Heapify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Priority Queues </vt:lpstr>
      <vt:lpstr>Selection Sort</vt:lpstr>
      <vt:lpstr>Heap Sort</vt:lpstr>
      <vt:lpstr>PowerPoint Presentation</vt:lpstr>
      <vt:lpstr>Heap Sort</vt:lpstr>
      <vt:lpstr>PowerPoint Presentation</vt:lpstr>
      <vt:lpstr>Heap Sort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Parsing</vt:lpstr>
      <vt:lpstr>Parsing</vt:lpstr>
      <vt:lpstr>Parsing</vt:lpstr>
      <vt:lpstr>Parsing</vt:lpstr>
      <vt:lpstr>Parsing</vt:lpstr>
      <vt:lpstr>Parsing</vt:lpstr>
      <vt:lpstr>PowerPoint Presentation</vt:lpstr>
      <vt:lpstr>PowerPoint Presentation</vt:lpstr>
      <vt:lpstr>PowerPoint Presentation</vt:lpstr>
      <vt:lpstr>PowerPoint Presentation</vt:lpstr>
      <vt:lpstr>Parsing</vt:lpstr>
      <vt:lpstr>Parsing</vt:lpstr>
      <vt:lpstr>PowerPoint Presentation</vt:lpstr>
      <vt:lpstr>PowerPoint Presentation</vt:lpstr>
      <vt:lpstr>Parsing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Ackermann’s Function</vt:lpstr>
      <vt:lpstr>Ackermann’s Function</vt:lpstr>
      <vt:lpstr>Ackermann’s Function</vt:lpstr>
      <vt:lpstr>Ackermann’s Function</vt:lpstr>
      <vt:lpstr>Ackermann’s Function</vt:lpstr>
      <vt:lpstr>Ackermann’s Function</vt:lpstr>
      <vt:lpstr>Ackermann’s Function</vt:lpstr>
      <vt:lpstr>Ackermann’s Function</vt:lpstr>
      <vt:lpstr>Ackermann’s Function</vt:lpstr>
    </vt:vector>
  </TitlesOfParts>
  <Company>York University</Company>
  <LinksUpToDate>false</LinksUpToDate>
  <SharedDoc>false</SharedDoc>
  <HyperlinksChanged>false</HyperlinksChanged>
  <AppVersion>15.0030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Stack of Stack Frames</dc:title>
  <dc:creator>Dept. of Computer Science</dc:creator>
  <cp:lastModifiedBy>James</cp:lastModifiedBy>
  <cp:revision>140</cp:revision>
  <dcterms:created xsi:type="dcterms:W3CDTF">2000-09-21T20:56:02Z</dcterms:created>
  <dcterms:modified xsi:type="dcterms:W3CDTF">2017-01-17T21:20:09Z</dcterms:modified>
</cp:coreProperties>
</file>